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7" r:id="rId2"/>
    <p:sldId id="294" r:id="rId3"/>
    <p:sldId id="295" r:id="rId4"/>
    <p:sldId id="296" r:id="rId5"/>
    <p:sldId id="259" r:id="rId6"/>
    <p:sldId id="260" r:id="rId7"/>
    <p:sldId id="297" r:id="rId8"/>
    <p:sldId id="261" r:id="rId9"/>
    <p:sldId id="262" r:id="rId10"/>
    <p:sldId id="264" r:id="rId11"/>
    <p:sldId id="298" r:id="rId12"/>
    <p:sldId id="299" r:id="rId13"/>
    <p:sldId id="300" r:id="rId14"/>
    <p:sldId id="302" r:id="rId15"/>
    <p:sldId id="301" r:id="rId16"/>
    <p:sldId id="265" r:id="rId17"/>
    <p:sldId id="308" r:id="rId18"/>
    <p:sldId id="305" r:id="rId19"/>
    <p:sldId id="303" r:id="rId20"/>
    <p:sldId id="304" r:id="rId21"/>
    <p:sldId id="306" r:id="rId22"/>
    <p:sldId id="307" r:id="rId23"/>
    <p:sldId id="267" r:id="rId24"/>
    <p:sldId id="269" r:id="rId25"/>
    <p:sldId id="270" r:id="rId26"/>
    <p:sldId id="309" r:id="rId27"/>
    <p:sldId id="273" r:id="rId28"/>
    <p:sldId id="274" r:id="rId29"/>
    <p:sldId id="275" r:id="rId30"/>
    <p:sldId id="276" r:id="rId31"/>
    <p:sldId id="278" r:id="rId32"/>
    <p:sldId id="279" r:id="rId33"/>
    <p:sldId id="280" r:id="rId34"/>
    <p:sldId id="310" r:id="rId35"/>
    <p:sldId id="311" r:id="rId36"/>
    <p:sldId id="31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65" y="48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ne2013\week-slides\wk1\graphs-for-regression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ne2013\week-slides\wk1\graphs-for-regression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ne2013\week-slides\wk1\graphs-for-regressio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ne2013\week-slides\wk1\graphs-for-regressio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june2013\week-slides\wk1\graphs-for-regress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Sheet1!$B$108</c:f>
              <c:strCache>
                <c:ptCount val="1"/>
                <c:pt idx="0">
                  <c:v>Xt</c:v>
                </c:pt>
              </c:strCache>
            </c:strRef>
          </c:tx>
          <c:xVal>
            <c:numRef>
              <c:f>Sheet1!$A$109:$A$141</c:f>
              <c:numCache>
                <c:formatCode>General</c:formatCode>
                <c:ptCount val="33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-0.5</c:v>
                </c:pt>
                <c:pt idx="11">
                  <c:v>-0.25</c:v>
                </c:pt>
                <c:pt idx="12">
                  <c:v>-0.125</c:v>
                </c:pt>
                <c:pt idx="13">
                  <c:v>-6.25E-2</c:v>
                </c:pt>
                <c:pt idx="14">
                  <c:v>-3.125E-2</c:v>
                </c:pt>
                <c:pt idx="15">
                  <c:v>-1.5625E-2</c:v>
                </c:pt>
                <c:pt idx="16">
                  <c:v>0</c:v>
                </c:pt>
                <c:pt idx="17">
                  <c:v>1.5625E-2</c:v>
                </c:pt>
                <c:pt idx="18">
                  <c:v>3.125E-2</c:v>
                </c:pt>
                <c:pt idx="19">
                  <c:v>6.25E-2</c:v>
                </c:pt>
                <c:pt idx="20">
                  <c:v>0.125</c:v>
                </c:pt>
                <c:pt idx="21">
                  <c:v>0.25</c:v>
                </c:pt>
                <c:pt idx="22">
                  <c:v>0.5</c:v>
                </c:pt>
                <c:pt idx="23">
                  <c:v>1</c:v>
                </c:pt>
                <c:pt idx="24">
                  <c:v>2</c:v>
                </c:pt>
                <c:pt idx="25">
                  <c:v>3</c:v>
                </c:pt>
                <c:pt idx="26">
                  <c:v>4</c:v>
                </c:pt>
                <c:pt idx="27">
                  <c:v>5</c:v>
                </c:pt>
                <c:pt idx="28">
                  <c:v>6</c:v>
                </c:pt>
                <c:pt idx="29">
                  <c:v>7</c:v>
                </c:pt>
                <c:pt idx="30">
                  <c:v>8</c:v>
                </c:pt>
                <c:pt idx="31">
                  <c:v>9</c:v>
                </c:pt>
                <c:pt idx="32">
                  <c:v>10</c:v>
                </c:pt>
              </c:numCache>
            </c:numRef>
          </c:xVal>
          <c:yVal>
            <c:numRef>
              <c:f>Sheet1!$B$109:$B$141</c:f>
              <c:numCache>
                <c:formatCode>General</c:formatCode>
                <c:ptCount val="33"/>
                <c:pt idx="17">
                  <c:v>-4.1588830833596724</c:v>
                </c:pt>
                <c:pt idx="18">
                  <c:v>-3.465735902799727</c:v>
                </c:pt>
                <c:pt idx="19">
                  <c:v>-2.7725887222397811</c:v>
                </c:pt>
                <c:pt idx="20">
                  <c:v>-2.0794415416798362</c:v>
                </c:pt>
                <c:pt idx="21">
                  <c:v>-1.386294361119891</c:v>
                </c:pt>
                <c:pt idx="22">
                  <c:v>-0.69314718055994495</c:v>
                </c:pt>
                <c:pt idx="23">
                  <c:v>0</c:v>
                </c:pt>
                <c:pt idx="24">
                  <c:v>0.69314718055994495</c:v>
                </c:pt>
                <c:pt idx="25">
                  <c:v>1.09861228866811</c:v>
                </c:pt>
                <c:pt idx="26">
                  <c:v>1.386294361119891</c:v>
                </c:pt>
                <c:pt idx="27">
                  <c:v>1.6094379124341001</c:v>
                </c:pt>
                <c:pt idx="28">
                  <c:v>1.791759469228055</c:v>
                </c:pt>
                <c:pt idx="29">
                  <c:v>1.945910149055313</c:v>
                </c:pt>
                <c:pt idx="30">
                  <c:v>2.0794415416798362</c:v>
                </c:pt>
                <c:pt idx="31">
                  <c:v>2.19722457733622</c:v>
                </c:pt>
                <c:pt idx="32">
                  <c:v>2.302585092994045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D20-4E32-A48E-FB650ADDE3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4583296"/>
        <c:axId val="120536384"/>
      </c:scatterChart>
      <c:valAx>
        <c:axId val="64583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536384"/>
        <c:crosses val="autoZero"/>
        <c:crossBetween val="midCat"/>
      </c:valAx>
      <c:valAx>
        <c:axId val="120536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58329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Sheet1!$B$143</c:f>
              <c:strCache>
                <c:ptCount val="1"/>
                <c:pt idx="0">
                  <c:v>papers per year</c:v>
                </c:pt>
              </c:strCache>
            </c:strRef>
          </c:tx>
          <c:xVal>
            <c:numRef>
              <c:f>Sheet1!$A$144:$A$160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xVal>
          <c:yVal>
            <c:numRef>
              <c:f>Sheet1!$B$144:$B$160</c:f>
              <c:numCache>
                <c:formatCode>General</c:formatCode>
                <c:ptCount val="17"/>
                <c:pt idx="0">
                  <c:v>4</c:v>
                </c:pt>
                <c:pt idx="1">
                  <c:v>5.9</c:v>
                </c:pt>
                <c:pt idx="2">
                  <c:v>7.6</c:v>
                </c:pt>
                <c:pt idx="3">
                  <c:v>9.1</c:v>
                </c:pt>
                <c:pt idx="4">
                  <c:v>10.4</c:v>
                </c:pt>
                <c:pt idx="5">
                  <c:v>11.5</c:v>
                </c:pt>
                <c:pt idx="6">
                  <c:v>12.4</c:v>
                </c:pt>
                <c:pt idx="7">
                  <c:v>13.1</c:v>
                </c:pt>
                <c:pt idx="8">
                  <c:v>13.6</c:v>
                </c:pt>
                <c:pt idx="9">
                  <c:v>13.9</c:v>
                </c:pt>
                <c:pt idx="10">
                  <c:v>14</c:v>
                </c:pt>
                <c:pt idx="11">
                  <c:v>13.9</c:v>
                </c:pt>
                <c:pt idx="12">
                  <c:v>13.6</c:v>
                </c:pt>
                <c:pt idx="13">
                  <c:v>13.1</c:v>
                </c:pt>
                <c:pt idx="14">
                  <c:v>12.4</c:v>
                </c:pt>
                <c:pt idx="15">
                  <c:v>11.5</c:v>
                </c:pt>
                <c:pt idx="16">
                  <c:v>10.4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CDC2-46E6-B109-34472A586C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262016"/>
        <c:axId val="119262592"/>
      </c:scatterChart>
      <c:valAx>
        <c:axId val="119262016"/>
        <c:scaling>
          <c:orientation val="minMax"/>
          <c:max val="16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graduate students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19262592"/>
        <c:crosses val="autoZero"/>
        <c:crossBetween val="midCat"/>
      </c:valAx>
      <c:valAx>
        <c:axId val="1192625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Papers</a:t>
                </a:r>
                <a:r>
                  <a:rPr lang="en-US" baseline="0"/>
                  <a:t> per year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1926201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Sheet1!$B$143</c:f>
              <c:strCache>
                <c:ptCount val="1"/>
                <c:pt idx="0">
                  <c:v>papers per year</c:v>
                </c:pt>
              </c:strCache>
            </c:strRef>
          </c:tx>
          <c:xVal>
            <c:numRef>
              <c:f>Sheet1!$A$144:$A$160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xVal>
          <c:yVal>
            <c:numRef>
              <c:f>Sheet1!$B$144:$B$160</c:f>
              <c:numCache>
                <c:formatCode>General</c:formatCode>
                <c:ptCount val="17"/>
                <c:pt idx="0">
                  <c:v>4</c:v>
                </c:pt>
                <c:pt idx="1">
                  <c:v>5.9</c:v>
                </c:pt>
                <c:pt idx="2">
                  <c:v>7.6</c:v>
                </c:pt>
                <c:pt idx="3">
                  <c:v>9.1</c:v>
                </c:pt>
                <c:pt idx="4">
                  <c:v>10.4</c:v>
                </c:pt>
                <c:pt idx="5">
                  <c:v>11.5</c:v>
                </c:pt>
                <c:pt idx="6">
                  <c:v>12.4</c:v>
                </c:pt>
                <c:pt idx="7">
                  <c:v>13.1</c:v>
                </c:pt>
                <c:pt idx="8">
                  <c:v>13.6</c:v>
                </c:pt>
                <c:pt idx="9">
                  <c:v>13.9</c:v>
                </c:pt>
                <c:pt idx="10">
                  <c:v>14</c:v>
                </c:pt>
                <c:pt idx="11">
                  <c:v>13.9</c:v>
                </c:pt>
                <c:pt idx="12">
                  <c:v>13.6</c:v>
                </c:pt>
                <c:pt idx="13">
                  <c:v>13.1</c:v>
                </c:pt>
                <c:pt idx="14">
                  <c:v>12.4</c:v>
                </c:pt>
                <c:pt idx="15">
                  <c:v>11.5</c:v>
                </c:pt>
                <c:pt idx="16">
                  <c:v>10.4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E49E-4F05-8C82-98EABADEEE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266624"/>
        <c:axId val="155410432"/>
      </c:scatterChart>
      <c:valAx>
        <c:axId val="119266624"/>
        <c:scaling>
          <c:orientation val="minMax"/>
          <c:max val="16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graduate students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55410432"/>
        <c:crosses val="autoZero"/>
        <c:crossBetween val="midCat"/>
      </c:valAx>
      <c:valAx>
        <c:axId val="1554104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Papers</a:t>
                </a:r>
                <a:r>
                  <a:rPr lang="en-US" baseline="0"/>
                  <a:t> per year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1926662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Sheet1!$B$25</c:f>
              <c:strCache>
                <c:ptCount val="1"/>
                <c:pt idx="0">
                  <c:v>Xt</c:v>
                </c:pt>
              </c:strCache>
            </c:strRef>
          </c:tx>
          <c:xVal>
            <c:numRef>
              <c:f>Sheet1!$A$26:$A$46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Sheet1!$B$26:$B$46</c:f>
              <c:numCache>
                <c:formatCode>General</c:formatCode>
                <c:ptCount val="21"/>
                <c:pt idx="10">
                  <c:v>0</c:v>
                </c:pt>
                <c:pt idx="11">
                  <c:v>1</c:v>
                </c:pt>
                <c:pt idx="12">
                  <c:v>1.4142135623730949</c:v>
                </c:pt>
                <c:pt idx="13">
                  <c:v>1.7320508075688781</c:v>
                </c:pt>
                <c:pt idx="14">
                  <c:v>2</c:v>
                </c:pt>
                <c:pt idx="15">
                  <c:v>2.2360679774997889</c:v>
                </c:pt>
                <c:pt idx="16">
                  <c:v>2.4494897427831779</c:v>
                </c:pt>
                <c:pt idx="17">
                  <c:v>2.6457513110645912</c:v>
                </c:pt>
                <c:pt idx="18">
                  <c:v>2.8284271247461898</c:v>
                </c:pt>
                <c:pt idx="19">
                  <c:v>3</c:v>
                </c:pt>
                <c:pt idx="20">
                  <c:v>3.16227766016838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5BB7-47D3-A527-A0E36E9436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555200"/>
        <c:axId val="120555776"/>
      </c:scatterChart>
      <c:valAx>
        <c:axId val="12055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555776"/>
        <c:crosses val="autoZero"/>
        <c:crossBetween val="midCat"/>
      </c:valAx>
      <c:valAx>
        <c:axId val="120555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55520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Xt</c:v>
                </c:pt>
              </c:strCache>
            </c:strRef>
          </c:tx>
          <c:xVal>
            <c:numRef>
              <c:f>Sheet1!$A$2:$A$22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Sheet1!$B$2:$B$22</c:f>
              <c:numCache>
                <c:formatCode>General</c:formatCode>
                <c:ptCount val="21"/>
                <c:pt idx="0">
                  <c:v>100</c:v>
                </c:pt>
                <c:pt idx="1">
                  <c:v>81</c:v>
                </c:pt>
                <c:pt idx="2">
                  <c:v>64</c:v>
                </c:pt>
                <c:pt idx="3">
                  <c:v>49</c:v>
                </c:pt>
                <c:pt idx="4">
                  <c:v>36</c:v>
                </c:pt>
                <c:pt idx="5">
                  <c:v>25</c:v>
                </c:pt>
                <c:pt idx="6">
                  <c:v>16</c:v>
                </c:pt>
                <c:pt idx="7">
                  <c:v>9</c:v>
                </c:pt>
                <c:pt idx="8">
                  <c:v>4</c:v>
                </c:pt>
                <c:pt idx="9">
                  <c:v>1</c:v>
                </c:pt>
                <c:pt idx="10">
                  <c:v>0</c:v>
                </c:pt>
                <c:pt idx="11">
                  <c:v>1</c:v>
                </c:pt>
                <c:pt idx="12">
                  <c:v>4</c:v>
                </c:pt>
                <c:pt idx="13">
                  <c:v>9</c:v>
                </c:pt>
                <c:pt idx="14">
                  <c:v>16</c:v>
                </c:pt>
                <c:pt idx="15">
                  <c:v>25</c:v>
                </c:pt>
                <c:pt idx="16">
                  <c:v>36</c:v>
                </c:pt>
                <c:pt idx="17">
                  <c:v>49</c:v>
                </c:pt>
                <c:pt idx="18">
                  <c:v>64</c:v>
                </c:pt>
                <c:pt idx="19">
                  <c:v>81</c:v>
                </c:pt>
                <c:pt idx="20">
                  <c:v>100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D1C-461A-9BD8-49263EC3E4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558080"/>
        <c:axId val="120558656"/>
      </c:scatterChart>
      <c:valAx>
        <c:axId val="12055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558656"/>
        <c:crosses val="autoZero"/>
        <c:crossBetween val="midCat"/>
      </c:valAx>
      <c:valAx>
        <c:axId val="120558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558080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Xt</c:v>
                </c:pt>
              </c:strCache>
            </c:strRef>
          </c:tx>
          <c:xVal>
            <c:numRef>
              <c:f>Sheet1!$A$2:$A$22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Sheet1!$B$2:$B$22</c:f>
              <c:numCache>
                <c:formatCode>General</c:formatCode>
                <c:ptCount val="21"/>
                <c:pt idx="0">
                  <c:v>-1000</c:v>
                </c:pt>
                <c:pt idx="1">
                  <c:v>-729</c:v>
                </c:pt>
                <c:pt idx="2">
                  <c:v>-512</c:v>
                </c:pt>
                <c:pt idx="3">
                  <c:v>-343</c:v>
                </c:pt>
                <c:pt idx="4">
                  <c:v>-216</c:v>
                </c:pt>
                <c:pt idx="5">
                  <c:v>-125</c:v>
                </c:pt>
                <c:pt idx="6">
                  <c:v>-64</c:v>
                </c:pt>
                <c:pt idx="7">
                  <c:v>-27</c:v>
                </c:pt>
                <c:pt idx="8">
                  <c:v>-8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8</c:v>
                </c:pt>
                <c:pt idx="13">
                  <c:v>27</c:v>
                </c:pt>
                <c:pt idx="14">
                  <c:v>64</c:v>
                </c:pt>
                <c:pt idx="15">
                  <c:v>125</c:v>
                </c:pt>
                <c:pt idx="16">
                  <c:v>216</c:v>
                </c:pt>
                <c:pt idx="17">
                  <c:v>343</c:v>
                </c:pt>
                <c:pt idx="18">
                  <c:v>512</c:v>
                </c:pt>
                <c:pt idx="19">
                  <c:v>729</c:v>
                </c:pt>
                <c:pt idx="20">
                  <c:v>1000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947D-43F3-8035-DA452AB604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560960"/>
        <c:axId val="120578048"/>
      </c:scatterChart>
      <c:valAx>
        <c:axId val="12056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578048"/>
        <c:crosses val="autoZero"/>
        <c:crossBetween val="midCat"/>
      </c:valAx>
      <c:valAx>
        <c:axId val="120578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560960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Sheet1!$B$50</c:f>
              <c:strCache>
                <c:ptCount val="1"/>
                <c:pt idx="0">
                  <c:v>Xt</c:v>
                </c:pt>
              </c:strCache>
            </c:strRef>
          </c:tx>
          <c:xVal>
            <c:numRef>
              <c:f>Sheet1!$A$51:$A$83</c:f>
              <c:numCache>
                <c:formatCode>General</c:formatCode>
                <c:ptCount val="33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-0.5</c:v>
                </c:pt>
                <c:pt idx="11">
                  <c:v>-0.25</c:v>
                </c:pt>
                <c:pt idx="12">
                  <c:v>-0.125</c:v>
                </c:pt>
                <c:pt idx="13">
                  <c:v>-6.25E-2</c:v>
                </c:pt>
                <c:pt idx="14">
                  <c:v>-3.125E-2</c:v>
                </c:pt>
                <c:pt idx="15">
                  <c:v>-1.5625E-2</c:v>
                </c:pt>
                <c:pt idx="16">
                  <c:v>0</c:v>
                </c:pt>
                <c:pt idx="17">
                  <c:v>1.5625E-2</c:v>
                </c:pt>
                <c:pt idx="18">
                  <c:v>3.125E-2</c:v>
                </c:pt>
                <c:pt idx="19">
                  <c:v>6.25E-2</c:v>
                </c:pt>
                <c:pt idx="20">
                  <c:v>0.125</c:v>
                </c:pt>
                <c:pt idx="21">
                  <c:v>0.25</c:v>
                </c:pt>
                <c:pt idx="22">
                  <c:v>0.5</c:v>
                </c:pt>
                <c:pt idx="23">
                  <c:v>1</c:v>
                </c:pt>
                <c:pt idx="24">
                  <c:v>2</c:v>
                </c:pt>
                <c:pt idx="25">
                  <c:v>3</c:v>
                </c:pt>
                <c:pt idx="26">
                  <c:v>4</c:v>
                </c:pt>
                <c:pt idx="27">
                  <c:v>5</c:v>
                </c:pt>
                <c:pt idx="28">
                  <c:v>6</c:v>
                </c:pt>
                <c:pt idx="29">
                  <c:v>7</c:v>
                </c:pt>
                <c:pt idx="30">
                  <c:v>8</c:v>
                </c:pt>
                <c:pt idx="31">
                  <c:v>9</c:v>
                </c:pt>
                <c:pt idx="32">
                  <c:v>10</c:v>
                </c:pt>
              </c:numCache>
            </c:numRef>
          </c:xVal>
          <c:yVal>
            <c:numRef>
              <c:f>Sheet1!$B$51:$B$83</c:f>
              <c:numCache>
                <c:formatCode>General</c:formatCode>
                <c:ptCount val="33"/>
                <c:pt idx="0">
                  <c:v>-0.1</c:v>
                </c:pt>
                <c:pt idx="1">
                  <c:v>-0.11111111111111099</c:v>
                </c:pt>
                <c:pt idx="2">
                  <c:v>-0.125</c:v>
                </c:pt>
                <c:pt idx="3">
                  <c:v>-0.14285714285714299</c:v>
                </c:pt>
                <c:pt idx="4">
                  <c:v>-0.16666666666666699</c:v>
                </c:pt>
                <c:pt idx="5">
                  <c:v>-0.2</c:v>
                </c:pt>
                <c:pt idx="6">
                  <c:v>-0.25</c:v>
                </c:pt>
                <c:pt idx="7">
                  <c:v>-0.33333333333333298</c:v>
                </c:pt>
                <c:pt idx="8">
                  <c:v>-0.5</c:v>
                </c:pt>
                <c:pt idx="9">
                  <c:v>-1</c:v>
                </c:pt>
                <c:pt idx="10">
                  <c:v>-2</c:v>
                </c:pt>
                <c:pt idx="11">
                  <c:v>-4</c:v>
                </c:pt>
                <c:pt idx="12">
                  <c:v>-8</c:v>
                </c:pt>
                <c:pt idx="13">
                  <c:v>-16</c:v>
                </c:pt>
                <c:pt idx="14">
                  <c:v>-32</c:v>
                </c:pt>
                <c:pt idx="15">
                  <c:v>-64</c:v>
                </c:pt>
                <c:pt idx="17">
                  <c:v>64</c:v>
                </c:pt>
                <c:pt idx="18">
                  <c:v>32</c:v>
                </c:pt>
                <c:pt idx="19">
                  <c:v>16</c:v>
                </c:pt>
                <c:pt idx="20">
                  <c:v>8</c:v>
                </c:pt>
                <c:pt idx="21">
                  <c:v>4</c:v>
                </c:pt>
                <c:pt idx="22">
                  <c:v>2</c:v>
                </c:pt>
                <c:pt idx="23">
                  <c:v>1</c:v>
                </c:pt>
                <c:pt idx="24">
                  <c:v>0.5</c:v>
                </c:pt>
                <c:pt idx="25">
                  <c:v>0.33333333333333298</c:v>
                </c:pt>
                <c:pt idx="26">
                  <c:v>0.25</c:v>
                </c:pt>
                <c:pt idx="27">
                  <c:v>0.2</c:v>
                </c:pt>
                <c:pt idx="28">
                  <c:v>0.16666666666666699</c:v>
                </c:pt>
                <c:pt idx="29">
                  <c:v>0.14285714285714299</c:v>
                </c:pt>
                <c:pt idx="30">
                  <c:v>0.125</c:v>
                </c:pt>
                <c:pt idx="31">
                  <c:v>0.11111111111111099</c:v>
                </c:pt>
                <c:pt idx="32">
                  <c:v>0.1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A446-442D-B409-EB96142219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580352"/>
        <c:axId val="120580928"/>
      </c:scatterChart>
      <c:valAx>
        <c:axId val="12058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580928"/>
        <c:crosses val="autoZero"/>
        <c:crossBetween val="midCat"/>
      </c:valAx>
      <c:valAx>
        <c:axId val="120580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58035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Sheet1!$B$85</c:f>
              <c:strCache>
                <c:ptCount val="1"/>
                <c:pt idx="0">
                  <c:v>Xt</c:v>
                </c:pt>
              </c:strCache>
            </c:strRef>
          </c:tx>
          <c:xVal>
            <c:numRef>
              <c:f>Sheet1!$A$86:$A$106</c:f>
              <c:numCache>
                <c:formatCode>General</c:formatCode>
                <c:ptCount val="21"/>
                <c:pt idx="0">
                  <c:v>-10</c:v>
                </c:pt>
                <c:pt idx="1">
                  <c:v>-9</c:v>
                </c:pt>
                <c:pt idx="2">
                  <c:v>-8</c:v>
                </c:pt>
                <c:pt idx="3">
                  <c:v>-7</c:v>
                </c:pt>
                <c:pt idx="4">
                  <c:v>-6</c:v>
                </c:pt>
                <c:pt idx="5">
                  <c:v>-5</c:v>
                </c:pt>
                <c:pt idx="6">
                  <c:v>-4</c:v>
                </c:pt>
                <c:pt idx="7">
                  <c:v>-3</c:v>
                </c:pt>
                <c:pt idx="8">
                  <c:v>-2</c:v>
                </c:pt>
                <c:pt idx="9">
                  <c:v>-1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  <c:pt idx="14">
                  <c:v>4</c:v>
                </c:pt>
                <c:pt idx="15">
                  <c:v>5</c:v>
                </c:pt>
                <c:pt idx="16">
                  <c:v>6</c:v>
                </c:pt>
                <c:pt idx="17">
                  <c:v>7</c:v>
                </c:pt>
                <c:pt idx="18">
                  <c:v>8</c:v>
                </c:pt>
                <c:pt idx="19">
                  <c:v>9</c:v>
                </c:pt>
                <c:pt idx="20">
                  <c:v>10</c:v>
                </c:pt>
              </c:numCache>
            </c:numRef>
          </c:xVal>
          <c:yVal>
            <c:numRef>
              <c:f>Sheet1!$B$86:$B$106</c:f>
              <c:numCache>
                <c:formatCode>General</c:formatCode>
                <c:ptCount val="21"/>
                <c:pt idx="0">
                  <c:v>0.54402111088937</c:v>
                </c:pt>
                <c:pt idx="1">
                  <c:v>-0.41211848524175698</c:v>
                </c:pt>
                <c:pt idx="2">
                  <c:v>-0.98935824662338201</c:v>
                </c:pt>
                <c:pt idx="3">
                  <c:v>-0.65698659871878895</c:v>
                </c:pt>
                <c:pt idx="4">
                  <c:v>0.27941549819892603</c:v>
                </c:pt>
                <c:pt idx="5">
                  <c:v>0.95892427466313901</c:v>
                </c:pt>
                <c:pt idx="6">
                  <c:v>0.75680249530792798</c:v>
                </c:pt>
                <c:pt idx="7">
                  <c:v>-0.14112000805986699</c:v>
                </c:pt>
                <c:pt idx="8">
                  <c:v>-0.90929742682568204</c:v>
                </c:pt>
                <c:pt idx="9">
                  <c:v>-0.84147098480789595</c:v>
                </c:pt>
                <c:pt idx="10">
                  <c:v>0</c:v>
                </c:pt>
                <c:pt idx="11">
                  <c:v>0.84147098480789595</c:v>
                </c:pt>
                <c:pt idx="12">
                  <c:v>0.90929742682568204</c:v>
                </c:pt>
                <c:pt idx="13">
                  <c:v>0.14112000805986699</c:v>
                </c:pt>
                <c:pt idx="14">
                  <c:v>-0.75680249530792798</c:v>
                </c:pt>
                <c:pt idx="15">
                  <c:v>-0.95892427466313901</c:v>
                </c:pt>
                <c:pt idx="16">
                  <c:v>-0.27941549819892603</c:v>
                </c:pt>
                <c:pt idx="17">
                  <c:v>0.65698659871878895</c:v>
                </c:pt>
                <c:pt idx="18">
                  <c:v>0.98935824662338201</c:v>
                </c:pt>
                <c:pt idx="19">
                  <c:v>0.41211848524175698</c:v>
                </c:pt>
                <c:pt idx="20">
                  <c:v>-0.54402111088937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32F-48A9-A362-0CCE633AD9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583232"/>
        <c:axId val="120583808"/>
      </c:scatterChart>
      <c:valAx>
        <c:axId val="120583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0583808"/>
        <c:crosses val="autoZero"/>
        <c:crossBetween val="midCat"/>
      </c:valAx>
      <c:valAx>
        <c:axId val="120583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058323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Sheet1!$B$143</c:f>
              <c:strCache>
                <c:ptCount val="1"/>
                <c:pt idx="0">
                  <c:v>papers per year</c:v>
                </c:pt>
              </c:strCache>
            </c:strRef>
          </c:tx>
          <c:xVal>
            <c:numRef>
              <c:f>Sheet1!$A$144:$A$160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xVal>
          <c:yVal>
            <c:numRef>
              <c:f>Sheet1!$B$144:$B$160</c:f>
              <c:numCache>
                <c:formatCode>General</c:formatCode>
                <c:ptCount val="17"/>
                <c:pt idx="0">
                  <c:v>4</c:v>
                </c:pt>
                <c:pt idx="1">
                  <c:v>5.9</c:v>
                </c:pt>
                <c:pt idx="2">
                  <c:v>7.6</c:v>
                </c:pt>
                <c:pt idx="3">
                  <c:v>9.1</c:v>
                </c:pt>
                <c:pt idx="4">
                  <c:v>10.4</c:v>
                </c:pt>
                <c:pt idx="5">
                  <c:v>11.5</c:v>
                </c:pt>
                <c:pt idx="6">
                  <c:v>12.4</c:v>
                </c:pt>
                <c:pt idx="7">
                  <c:v>13.1</c:v>
                </c:pt>
                <c:pt idx="8">
                  <c:v>13.6</c:v>
                </c:pt>
                <c:pt idx="9">
                  <c:v>13.9</c:v>
                </c:pt>
                <c:pt idx="10">
                  <c:v>14</c:v>
                </c:pt>
                <c:pt idx="11">
                  <c:v>13.9</c:v>
                </c:pt>
                <c:pt idx="12">
                  <c:v>13.6</c:v>
                </c:pt>
                <c:pt idx="13">
                  <c:v>13.1</c:v>
                </c:pt>
                <c:pt idx="14">
                  <c:v>12.4</c:v>
                </c:pt>
                <c:pt idx="15">
                  <c:v>11.5</c:v>
                </c:pt>
                <c:pt idx="16">
                  <c:v>10.4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082-4DB7-A97E-03F3B0E0D6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235712"/>
        <c:axId val="119236288"/>
      </c:scatterChart>
      <c:valAx>
        <c:axId val="119235712"/>
        <c:scaling>
          <c:orientation val="minMax"/>
          <c:max val="16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graduate students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19236288"/>
        <c:crosses val="autoZero"/>
        <c:crossBetween val="midCat"/>
      </c:valAx>
      <c:valAx>
        <c:axId val="1192362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Papers</a:t>
                </a:r>
                <a:r>
                  <a:rPr lang="en-US" baseline="0"/>
                  <a:t> per year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1923571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Sheet1!$B$143</c:f>
              <c:strCache>
                <c:ptCount val="1"/>
                <c:pt idx="0">
                  <c:v>papers per year</c:v>
                </c:pt>
              </c:strCache>
            </c:strRef>
          </c:tx>
          <c:xVal>
            <c:numRef>
              <c:f>Sheet1!$A$144:$A$160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xVal>
          <c:yVal>
            <c:numRef>
              <c:f>Sheet1!$B$144:$B$160</c:f>
              <c:numCache>
                <c:formatCode>General</c:formatCode>
                <c:ptCount val="17"/>
                <c:pt idx="0">
                  <c:v>4</c:v>
                </c:pt>
                <c:pt idx="1">
                  <c:v>5.9</c:v>
                </c:pt>
                <c:pt idx="2">
                  <c:v>7.6</c:v>
                </c:pt>
                <c:pt idx="3">
                  <c:v>9.1</c:v>
                </c:pt>
                <c:pt idx="4">
                  <c:v>10.4</c:v>
                </c:pt>
                <c:pt idx="5">
                  <c:v>11.5</c:v>
                </c:pt>
                <c:pt idx="6">
                  <c:v>12.4</c:v>
                </c:pt>
                <c:pt idx="7">
                  <c:v>13.1</c:v>
                </c:pt>
                <c:pt idx="8">
                  <c:v>13.6</c:v>
                </c:pt>
                <c:pt idx="9">
                  <c:v>13.9</c:v>
                </c:pt>
                <c:pt idx="10">
                  <c:v>14</c:v>
                </c:pt>
                <c:pt idx="11">
                  <c:v>13.9</c:v>
                </c:pt>
                <c:pt idx="12">
                  <c:v>13.6</c:v>
                </c:pt>
                <c:pt idx="13">
                  <c:v>13.1</c:v>
                </c:pt>
                <c:pt idx="14">
                  <c:v>12.4</c:v>
                </c:pt>
                <c:pt idx="15">
                  <c:v>11.5</c:v>
                </c:pt>
                <c:pt idx="16">
                  <c:v>10.4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B6FF-457D-BCE3-7C66A89A40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238592"/>
        <c:axId val="119239168"/>
      </c:scatterChart>
      <c:valAx>
        <c:axId val="119238592"/>
        <c:scaling>
          <c:orientation val="minMax"/>
          <c:max val="16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graduate students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19239168"/>
        <c:crosses val="autoZero"/>
        <c:crossBetween val="midCat"/>
      </c:valAx>
      <c:valAx>
        <c:axId val="1192391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Papers</a:t>
                </a:r>
                <a:r>
                  <a:rPr lang="en-US" baseline="0"/>
                  <a:t> per year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1923859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Sheet1!$B$143</c:f>
              <c:strCache>
                <c:ptCount val="1"/>
                <c:pt idx="0">
                  <c:v>papers per year</c:v>
                </c:pt>
              </c:strCache>
            </c:strRef>
          </c:tx>
          <c:xVal>
            <c:numRef>
              <c:f>Sheet1!$A$144:$A$160</c:f>
              <c:numCache>
                <c:formatCode>General</c:formatCode>
                <c:ptCount val="1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</c:numCache>
            </c:numRef>
          </c:xVal>
          <c:yVal>
            <c:numRef>
              <c:f>Sheet1!$B$144:$B$160</c:f>
              <c:numCache>
                <c:formatCode>General</c:formatCode>
                <c:ptCount val="17"/>
                <c:pt idx="0">
                  <c:v>4</c:v>
                </c:pt>
                <c:pt idx="1">
                  <c:v>5.9</c:v>
                </c:pt>
                <c:pt idx="2">
                  <c:v>7.6</c:v>
                </c:pt>
                <c:pt idx="3">
                  <c:v>9.1</c:v>
                </c:pt>
                <c:pt idx="4">
                  <c:v>10.4</c:v>
                </c:pt>
                <c:pt idx="5">
                  <c:v>11.5</c:v>
                </c:pt>
                <c:pt idx="6">
                  <c:v>12.4</c:v>
                </c:pt>
                <c:pt idx="7">
                  <c:v>13.1</c:v>
                </c:pt>
                <c:pt idx="8">
                  <c:v>13.6</c:v>
                </c:pt>
                <c:pt idx="9">
                  <c:v>13.9</c:v>
                </c:pt>
                <c:pt idx="10">
                  <c:v>14</c:v>
                </c:pt>
                <c:pt idx="11">
                  <c:v>13.9</c:v>
                </c:pt>
                <c:pt idx="12">
                  <c:v>13.6</c:v>
                </c:pt>
                <c:pt idx="13">
                  <c:v>13.1</c:v>
                </c:pt>
                <c:pt idx="14">
                  <c:v>12.4</c:v>
                </c:pt>
                <c:pt idx="15">
                  <c:v>11.5</c:v>
                </c:pt>
                <c:pt idx="16">
                  <c:v>10.4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3517-4378-9C94-E70AB560D5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259136"/>
        <c:axId val="119259712"/>
      </c:scatterChart>
      <c:valAx>
        <c:axId val="119259136"/>
        <c:scaling>
          <c:orientation val="minMax"/>
          <c:max val="16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graduate students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19259712"/>
        <c:crosses val="autoZero"/>
        <c:crossBetween val="midCat"/>
      </c:valAx>
      <c:valAx>
        <c:axId val="1192597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Papers</a:t>
                </a:r>
                <a:r>
                  <a:rPr lang="en-US" baseline="0"/>
                  <a:t> per year</a:t>
                </a:r>
                <a:endParaRPr lang="en-US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1925913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A4D02-74B5-4B38-8F66-907ECB3AE5A5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01BF1-FC57-4533-835B-1C6A9B4FA0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6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549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644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62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421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8519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5F639B-656A-4369-84E0-F13809BA208C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74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E4B4D84-7B26-4372-A58E-5AEE764DC151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C5BCDE-0BA4-4D3D-A035-8852CE896C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80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4D84-7B26-4372-A58E-5AEE764DC151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5BCDE-0BA4-4D3D-A035-8852CE896C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6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2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2E4B4D84-7B26-4372-A58E-5AEE764DC151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6248209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6C5BCDE-0BA4-4D3D-A035-8852CE896C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838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4D84-7B26-4372-A58E-5AEE764DC151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C5BCDE-0BA4-4D3D-A035-8852CE896C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50822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4D84-7B26-4372-A58E-5AEE764DC151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6C5BCDE-0BA4-4D3D-A035-8852CE896C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246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E4B4D84-7B26-4372-A58E-5AEE764DC151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6C5BCDE-0BA4-4D3D-A035-8852CE896C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1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E4B4D84-7B26-4372-A58E-5AEE764DC151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6C5BCDE-0BA4-4D3D-A035-8852CE896C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0251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4D84-7B26-4372-A58E-5AEE764DC151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C5BCDE-0BA4-4D3D-A035-8852CE896C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5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4D84-7B26-4372-A58E-5AEE764DC151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C5BCDE-0BA4-4D3D-A035-8852CE896C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B4D84-7B26-4372-A58E-5AEE764DC151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C5BCDE-0BA4-4D3D-A035-8852CE896C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1714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2"/>
            <a:ext cx="2667000" cy="365125"/>
          </a:xfrm>
        </p:spPr>
        <p:txBody>
          <a:bodyPr rtlCol="0"/>
          <a:lstStyle/>
          <a:p>
            <a:fld id="{2E4B4D84-7B26-4372-A58E-5AEE764DC151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6C5BCDE-0BA4-4D3D-A035-8852CE896C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0980246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2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4B4D84-7B26-4372-A58E-5AEE764DC151}" type="datetimeFigureOut">
              <a:rPr lang="en-US" smtClean="0"/>
              <a:pPr/>
              <a:t>10/6/2022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6C5BCDE-0BA4-4D3D-A035-8852CE896C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231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2600"/>
            <a:ext cx="7620000" cy="762000"/>
          </a:xfrm>
        </p:spPr>
        <p:txBody>
          <a:bodyPr anchor="t"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Week 1, video 2: </a:t>
            </a: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dirty="0" err="1">
                <a:solidFill>
                  <a:schemeClr val="accent1">
                    <a:lumMod val="50000"/>
                  </a:schemeClr>
                </a:solidFill>
              </a:rPr>
              <a:t>Regressors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Linear Regression</a:t>
            </a:r>
            <a:endParaRPr lang="en-US" dirty="0"/>
          </a:p>
        </p:txBody>
      </p:sp>
      <p:sp>
        <p:nvSpPr>
          <p:cNvPr id="17411" name="Rectangle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38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dirty="0"/>
              <a:t>The most classic form of regression is linear regression</a:t>
            </a:r>
          </a:p>
          <a:p>
            <a:pPr eaLnBrk="1" hangingPunct="1"/>
            <a:endParaRPr lang="en-GB" dirty="0"/>
          </a:p>
          <a:p>
            <a:pPr eaLnBrk="1" hangingPunct="1"/>
            <a:r>
              <a:rPr lang="en-GB" dirty="0"/>
              <a:t>Numhints = 0.12*Pknow + 0.932*Time – </a:t>
            </a:r>
            <a:br>
              <a:rPr lang="en-GB" dirty="0"/>
            </a:br>
            <a:r>
              <a:rPr lang="en-GB" dirty="0"/>
              <a:t>		      0.11*Totalactions</a:t>
            </a:r>
          </a:p>
          <a:p>
            <a:pPr eaLnBrk="1" hangingPunct="1"/>
            <a:endParaRPr lang="en-GB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6200" y="4724400"/>
            <a:ext cx="868984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Skill		pknow		time		totalactions	numhints</a:t>
            </a:r>
          </a:p>
          <a:p>
            <a:r>
              <a:rPr lang="en-US" dirty="0">
                <a:latin typeface="Calibri" pitchFamily="34" charset="0"/>
              </a:rPr>
              <a:t>COMPUTESLOPE	0.544		9		1		?</a:t>
            </a:r>
          </a:p>
        </p:txBody>
      </p:sp>
    </p:spTree>
    <p:extLst>
      <p:ext uri="{BB962C8B-B14F-4D97-AF65-F5344CB8AC3E}">
        <p14:creationId xmlns:p14="http://schemas.microsoft.com/office/powerpoint/2010/main" val="167937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85900" y="2667000"/>
            <a:ext cx="6172200" cy="4114800"/>
          </a:xfrm>
        </p:spPr>
        <p:txBody>
          <a:bodyPr>
            <a:normAutofit fontScale="85000" lnSpcReduction="20000"/>
          </a:bodyPr>
          <a:lstStyle/>
          <a:p>
            <a:r>
              <a:rPr lang="en-GB" dirty="0" err="1"/>
              <a:t>Numhints</a:t>
            </a:r>
            <a:r>
              <a:rPr lang="en-GB" dirty="0"/>
              <a:t> = 0.12*</a:t>
            </a:r>
            <a:r>
              <a:rPr lang="en-GB" dirty="0" err="1"/>
              <a:t>Pknow</a:t>
            </a:r>
            <a:r>
              <a:rPr lang="en-GB" dirty="0"/>
              <a:t> + 0.932*Time – </a:t>
            </a:r>
            <a:br>
              <a:rPr lang="en-GB" dirty="0"/>
            </a:br>
            <a:r>
              <a:rPr lang="en-GB" dirty="0"/>
              <a:t>		      0.11*</a:t>
            </a:r>
            <a:r>
              <a:rPr lang="en-GB" dirty="0" err="1"/>
              <a:t>Totalactions</a:t>
            </a:r>
            <a:endParaRPr lang="en-GB" dirty="0"/>
          </a:p>
          <a:p>
            <a:endParaRPr lang="en-US" dirty="0"/>
          </a:p>
          <a:p>
            <a:r>
              <a:rPr lang="en-US" dirty="0"/>
              <a:t>What is the value of </a:t>
            </a:r>
            <a:r>
              <a:rPr lang="en-US" dirty="0" err="1"/>
              <a:t>numhints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lphaUcParenR"/>
            </a:pPr>
            <a:r>
              <a:rPr lang="en-US" dirty="0"/>
              <a:t>8.34</a:t>
            </a:r>
          </a:p>
          <a:p>
            <a:pPr marL="514350" indent="-514350">
              <a:buAutoNum type="alphaUcParenR"/>
            </a:pPr>
            <a:r>
              <a:rPr lang="en-US" dirty="0"/>
              <a:t>13.58</a:t>
            </a:r>
          </a:p>
          <a:p>
            <a:pPr marL="514350" indent="-514350">
              <a:buAutoNum type="alphaUcParenR"/>
            </a:pPr>
            <a:r>
              <a:rPr lang="en-US" dirty="0"/>
              <a:t>3.67</a:t>
            </a:r>
          </a:p>
          <a:p>
            <a:pPr marL="514350" indent="-514350">
              <a:buAutoNum type="alphaUcParenR"/>
            </a:pPr>
            <a:r>
              <a:rPr lang="en-US" dirty="0"/>
              <a:t>9.21</a:t>
            </a:r>
          </a:p>
          <a:p>
            <a:pPr marL="514350" indent="-514350">
              <a:buAutoNum type="alphaUcParenR"/>
            </a:pPr>
            <a:r>
              <a:rPr lang="en-US" dirty="0"/>
              <a:t>FNORD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174367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Skill		</a:t>
            </a:r>
            <a:r>
              <a:rPr lang="en-US" dirty="0" err="1">
                <a:latin typeface="Calibri" pitchFamily="34" charset="0"/>
              </a:rPr>
              <a:t>pknow</a:t>
            </a:r>
            <a:r>
              <a:rPr lang="en-US" dirty="0">
                <a:latin typeface="Calibri" pitchFamily="34" charset="0"/>
              </a:rPr>
              <a:t>		time		</a:t>
            </a:r>
            <a:r>
              <a:rPr lang="en-US" dirty="0" err="1">
                <a:latin typeface="Calibri" pitchFamily="34" charset="0"/>
              </a:rPr>
              <a:t>totalactions</a:t>
            </a:r>
            <a:r>
              <a:rPr lang="en-US" dirty="0">
                <a:latin typeface="Calibri" pitchFamily="34" charset="0"/>
              </a:rPr>
              <a:t>	</a:t>
            </a:r>
            <a:r>
              <a:rPr lang="en-US" dirty="0" err="1">
                <a:latin typeface="Calibri" pitchFamily="34" charset="0"/>
              </a:rPr>
              <a:t>numhints</a:t>
            </a:r>
            <a:endParaRPr lang="en-US" dirty="0">
              <a:latin typeface="Calibri" pitchFamily="34" charset="0"/>
            </a:endParaRPr>
          </a:p>
          <a:p>
            <a:r>
              <a:rPr lang="en-US" dirty="0">
                <a:latin typeface="Calibri" pitchFamily="34" charset="0"/>
              </a:rPr>
              <a:t>COMPUTESLOPE	0.322		15		4		?</a:t>
            </a:r>
          </a:p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85900" y="1752600"/>
            <a:ext cx="6172200" cy="4724400"/>
          </a:xfrm>
        </p:spPr>
        <p:txBody>
          <a:bodyPr>
            <a:noAutofit/>
          </a:bodyPr>
          <a:lstStyle/>
          <a:p>
            <a:r>
              <a:rPr lang="en-GB" sz="2400" dirty="0" err="1"/>
              <a:t>Numhints</a:t>
            </a:r>
            <a:r>
              <a:rPr lang="en-GB" sz="2400" dirty="0"/>
              <a:t> = 0.12*</a:t>
            </a:r>
            <a:r>
              <a:rPr lang="en-GB" sz="2400" dirty="0" err="1"/>
              <a:t>Pknow</a:t>
            </a:r>
            <a:r>
              <a:rPr lang="en-GB" sz="2400" dirty="0"/>
              <a:t> + 0.932*Time – </a:t>
            </a:r>
            <a:br>
              <a:rPr lang="en-GB" sz="2400" dirty="0"/>
            </a:br>
            <a:r>
              <a:rPr lang="en-GB" sz="2400" dirty="0"/>
              <a:t>		      0.11*</a:t>
            </a:r>
            <a:r>
              <a:rPr lang="en-GB" sz="2400" dirty="0" err="1"/>
              <a:t>Totalactions</a:t>
            </a:r>
            <a:endParaRPr lang="en-GB" sz="2400" dirty="0"/>
          </a:p>
          <a:p>
            <a:endParaRPr lang="en-US" sz="2400" dirty="0"/>
          </a:p>
          <a:p>
            <a:r>
              <a:rPr lang="en-US" sz="2400" dirty="0"/>
              <a:t>Which of the variables has the largest impact on </a:t>
            </a:r>
            <a:r>
              <a:rPr lang="en-US" sz="2400" dirty="0" err="1"/>
              <a:t>numhints</a:t>
            </a:r>
            <a:r>
              <a:rPr lang="en-US" sz="2400" dirty="0"/>
              <a:t>?</a:t>
            </a:r>
            <a:br>
              <a:rPr lang="en-US" sz="2400" dirty="0"/>
            </a:br>
            <a:r>
              <a:rPr lang="en-US" sz="2400" dirty="0"/>
              <a:t>(Assume they are scaled the same)</a:t>
            </a:r>
          </a:p>
          <a:p>
            <a:pPr marL="0" indent="0">
              <a:buNone/>
            </a:pPr>
            <a:endParaRPr lang="en-US" sz="2400" dirty="0"/>
          </a:p>
          <a:p>
            <a:pPr marL="514350" indent="-514350">
              <a:buAutoNum type="alphaUcParenR"/>
            </a:pPr>
            <a:r>
              <a:rPr lang="en-US" sz="2400" dirty="0" err="1"/>
              <a:t>Pknow</a:t>
            </a:r>
            <a:endParaRPr lang="en-US" sz="2400" dirty="0"/>
          </a:p>
          <a:p>
            <a:pPr marL="514350" indent="-514350">
              <a:buAutoNum type="alphaUcParenR"/>
            </a:pPr>
            <a:r>
              <a:rPr lang="en-US" sz="2400" dirty="0"/>
              <a:t>Time</a:t>
            </a:r>
          </a:p>
          <a:p>
            <a:pPr marL="514350" indent="-514350">
              <a:buAutoNum type="alphaUcParenR"/>
            </a:pPr>
            <a:r>
              <a:rPr lang="en-US" sz="2400" dirty="0" err="1"/>
              <a:t>Totalactions</a:t>
            </a:r>
            <a:endParaRPr lang="en-US" sz="2400" dirty="0"/>
          </a:p>
          <a:p>
            <a:pPr marL="514350" indent="-514350">
              <a:buAutoNum type="alphaUcParenR"/>
            </a:pPr>
            <a:r>
              <a:rPr lang="en-US" sz="2400" dirty="0" err="1"/>
              <a:t>Numhints</a:t>
            </a:r>
            <a:endParaRPr lang="en-US" sz="2400" dirty="0"/>
          </a:p>
          <a:p>
            <a:pPr marL="514350" indent="-514350">
              <a:buAutoNum type="alphaUcParenR"/>
            </a:pPr>
            <a:r>
              <a:rPr lang="en-US" sz="2400" dirty="0"/>
              <a:t>They are equal</a:t>
            </a:r>
          </a:p>
        </p:txBody>
      </p:sp>
    </p:spTree>
    <p:extLst>
      <p:ext uri="{BB962C8B-B14F-4D97-AF65-F5344CB8AC3E}">
        <p14:creationId xmlns:p14="http://schemas.microsoft.com/office/powerpoint/2010/main" val="176577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However…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variables are unlikely to be scaled the same!</a:t>
            </a:r>
          </a:p>
          <a:p>
            <a:r>
              <a:rPr lang="en-US" dirty="0"/>
              <a:t>If </a:t>
            </a:r>
            <a:r>
              <a:rPr lang="en-US" dirty="0" err="1"/>
              <a:t>Pknow</a:t>
            </a:r>
            <a:r>
              <a:rPr lang="en-US" dirty="0"/>
              <a:t> is a probability </a:t>
            </a:r>
          </a:p>
          <a:p>
            <a:pPr lvl="1"/>
            <a:r>
              <a:rPr lang="en-US" dirty="0"/>
              <a:t>From 0 to 1</a:t>
            </a:r>
          </a:p>
          <a:p>
            <a:pPr lvl="1"/>
            <a:r>
              <a:rPr lang="en-US" dirty="0"/>
              <a:t>We’ll discuss this variable later in the class</a:t>
            </a:r>
          </a:p>
          <a:p>
            <a:r>
              <a:rPr lang="en-US" dirty="0"/>
              <a:t>And time is a number of seconds to respond</a:t>
            </a:r>
          </a:p>
          <a:p>
            <a:pPr lvl="1"/>
            <a:r>
              <a:rPr lang="en-US" dirty="0"/>
              <a:t>From 0 to infinity</a:t>
            </a:r>
          </a:p>
          <a:p>
            <a:r>
              <a:rPr lang="en-US" dirty="0"/>
              <a:t>Then you can’t interpret the weights in a straightforward fashion</a:t>
            </a:r>
          </a:p>
          <a:p>
            <a:pPr lvl="1"/>
            <a:r>
              <a:rPr lang="en-US" dirty="0"/>
              <a:t>You need to transform them first</a:t>
            </a:r>
          </a:p>
        </p:txBody>
      </p:sp>
    </p:spTree>
    <p:extLst>
      <p:ext uri="{BB962C8B-B14F-4D97-AF65-F5344CB8AC3E}">
        <p14:creationId xmlns:p14="http://schemas.microsoft.com/office/powerpoint/2010/main" val="286899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When you make a new variable by applying some mathematical function to the previous variable</a:t>
            </a:r>
          </a:p>
          <a:p>
            <a:pPr marL="3200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err="1"/>
              <a:t>Xt</a:t>
            </a:r>
            <a:r>
              <a:rPr lang="en-US" dirty="0"/>
              <a:t> = X</a:t>
            </a:r>
            <a:r>
              <a:rPr lang="en-US" baseline="30000" dirty="0"/>
              <a:t>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25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Transform: Unitization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29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Increases interpretability of relative strength of features</a:t>
            </a:r>
          </a:p>
          <a:p>
            <a:r>
              <a:rPr lang="en-US" dirty="0"/>
              <a:t>Reduces interpretability of individual features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628900" y="3657600"/>
            <a:ext cx="46101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Xt</a:t>
            </a:r>
            <a:r>
              <a:rPr lang="en-US" sz="3600" dirty="0"/>
              <a:t> = X – M(X) </a:t>
            </a:r>
          </a:p>
          <a:p>
            <a:r>
              <a:rPr lang="en-US" sz="3600" dirty="0"/>
              <a:t>         SD(X)</a:t>
            </a:r>
          </a:p>
          <a:p>
            <a:endParaRPr lang="en-US" sz="3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733800" y="4267200"/>
            <a:ext cx="131445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557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Linear Regression</a:t>
            </a:r>
            <a:endParaRPr lang="en-US" dirty="0"/>
          </a:p>
        </p:txBody>
      </p:sp>
      <p:sp>
        <p:nvSpPr>
          <p:cNvPr id="62467" name="Rectangle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GB" dirty="0"/>
              <a:t>Linear regression only fits linear functions…</a:t>
            </a:r>
          </a:p>
          <a:p>
            <a:pPr eaLnBrk="1" hangingPunct="1"/>
            <a:r>
              <a:rPr lang="en-GB" dirty="0"/>
              <a:t>Except when you apply transforms to the input variables</a:t>
            </a:r>
          </a:p>
          <a:p>
            <a:pPr eaLnBrk="1" hangingPunct="1"/>
            <a:r>
              <a:rPr lang="en-GB" dirty="0"/>
              <a:t>Which most statistics and data mining packages can do for you</a:t>
            </a:r>
          </a:p>
          <a:p>
            <a:pPr eaLnBrk="1" hangingPunct="1">
              <a:buFont typeface="Arial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97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6000" dirty="0"/>
              <a:t>Ln(X)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6713610"/>
              </p:ext>
            </p:extLst>
          </p:nvPr>
        </p:nvGraphicFramePr>
        <p:xfrm>
          <a:off x="1714500" y="1600200"/>
          <a:ext cx="611505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71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6000" dirty="0" err="1"/>
              <a:t>Sqrt</a:t>
            </a:r>
            <a:r>
              <a:rPr lang="en-US" sz="6000" dirty="0"/>
              <a:t>(X)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7271147"/>
              </p:ext>
            </p:extLst>
          </p:nvPr>
        </p:nvGraphicFramePr>
        <p:xfrm>
          <a:off x="1714500" y="1447800"/>
          <a:ext cx="588645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276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6000" dirty="0"/>
              <a:t>X</a:t>
            </a:r>
            <a:r>
              <a:rPr lang="en-US" sz="6000" baseline="30000" dirty="0"/>
              <a:t>2</a:t>
            </a:r>
            <a:endParaRPr lang="en-US" sz="6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7504235"/>
              </p:ext>
            </p:extLst>
          </p:nvPr>
        </p:nvGraphicFramePr>
        <p:xfrm>
          <a:off x="1485900" y="1600200"/>
          <a:ext cx="6172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83607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 a model which can infer a single aspect of the data (predicted variable) from some combination of other aspects of the data (predictor variables)</a:t>
            </a:r>
          </a:p>
          <a:p>
            <a:r>
              <a:rPr lang="en-US" dirty="0"/>
              <a:t>Sometimes used to predict the future</a:t>
            </a:r>
          </a:p>
          <a:p>
            <a:r>
              <a:rPr lang="en-US" dirty="0"/>
              <a:t>Sometimes used to make inferences about the present</a:t>
            </a:r>
          </a:p>
        </p:txBody>
      </p:sp>
    </p:spTree>
    <p:extLst>
      <p:ext uri="{BB962C8B-B14F-4D97-AF65-F5344CB8AC3E}">
        <p14:creationId xmlns:p14="http://schemas.microsoft.com/office/powerpoint/2010/main" val="382372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6000" dirty="0"/>
              <a:t>X</a:t>
            </a:r>
            <a:r>
              <a:rPr lang="en-US" sz="6000" baseline="30000" dirty="0"/>
              <a:t>3</a:t>
            </a:r>
            <a:endParaRPr lang="en-US" sz="6000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1130202"/>
              </p:ext>
            </p:extLst>
          </p:nvPr>
        </p:nvGraphicFramePr>
        <p:xfrm>
          <a:off x="1485900" y="1600200"/>
          <a:ext cx="61722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834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6000" dirty="0"/>
              <a:t>1/X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7771320"/>
              </p:ext>
            </p:extLst>
          </p:nvPr>
        </p:nvGraphicFramePr>
        <p:xfrm>
          <a:off x="1885950" y="1524000"/>
          <a:ext cx="58293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52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6000" dirty="0"/>
              <a:t>Sin(X)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2117347"/>
              </p:ext>
            </p:extLst>
          </p:nvPr>
        </p:nvGraphicFramePr>
        <p:xfrm>
          <a:off x="1428750" y="1524000"/>
          <a:ext cx="6172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74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/>
              <a:t>Linear Regression</a:t>
            </a:r>
            <a:endParaRPr lang="en-US" dirty="0"/>
          </a:p>
        </p:txBody>
      </p:sp>
      <p:sp>
        <p:nvSpPr>
          <p:cNvPr id="63491" name="Rectangle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dirty="0"/>
              <a:t>Surprisingly flexible…</a:t>
            </a:r>
          </a:p>
          <a:p>
            <a:pPr eaLnBrk="1" hangingPunct="1"/>
            <a:r>
              <a:rPr lang="en-GB" dirty="0"/>
              <a:t>But even without that</a:t>
            </a:r>
          </a:p>
          <a:p>
            <a:pPr eaLnBrk="1" hangingPunct="1"/>
            <a:r>
              <a:rPr lang="en-GB" dirty="0"/>
              <a:t>It is blazing fast</a:t>
            </a:r>
          </a:p>
          <a:p>
            <a:r>
              <a:rPr lang="en-GB" dirty="0"/>
              <a:t>It is often more accurate than more complex models, particularly once you cross-validate</a:t>
            </a:r>
          </a:p>
          <a:p>
            <a:pPr lvl="1"/>
            <a:r>
              <a:rPr lang="en-GB" dirty="0"/>
              <a:t>Caruana &amp; Niculescu-Mizil (2006)</a:t>
            </a:r>
          </a:p>
          <a:p>
            <a:pPr eaLnBrk="1" hangingPunct="1"/>
            <a:r>
              <a:rPr lang="en-GB" dirty="0"/>
              <a:t>It is feasible to understand your model</a:t>
            </a:r>
            <a:br>
              <a:rPr lang="en-GB" dirty="0"/>
            </a:br>
            <a:r>
              <a:rPr lang="en-GB" dirty="0"/>
              <a:t>(with the caveat that the second feature in your model is in the context of the first feature, and so on)</a:t>
            </a:r>
          </a:p>
        </p:txBody>
      </p:sp>
    </p:spTree>
    <p:extLst>
      <p:ext uri="{BB962C8B-B14F-4D97-AF65-F5344CB8AC3E}">
        <p14:creationId xmlns:p14="http://schemas.microsoft.com/office/powerpoint/2010/main" val="2322534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Caveat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graph the relationship between number of graduate students and number of papers per year</a:t>
            </a:r>
          </a:p>
        </p:txBody>
      </p:sp>
    </p:spTree>
    <p:extLst>
      <p:ext uri="{BB962C8B-B14F-4D97-AF65-F5344CB8AC3E}">
        <p14:creationId xmlns:p14="http://schemas.microsoft.com/office/powerpoint/2010/main" val="51357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4431864"/>
              </p:ext>
            </p:extLst>
          </p:nvPr>
        </p:nvGraphicFramePr>
        <p:xfrm>
          <a:off x="1714500" y="1524000"/>
          <a:ext cx="57721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018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6171105"/>
              </p:ext>
            </p:extLst>
          </p:nvPr>
        </p:nvGraphicFramePr>
        <p:xfrm>
          <a:off x="1714500" y="1524000"/>
          <a:ext cx="57721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0" y="3581400"/>
            <a:ext cx="11430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Too much time spent filling out personnel action forms?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7258050" y="3200400"/>
            <a:ext cx="57150" cy="48225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793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Number of papers =</a:t>
            </a:r>
            <a:br>
              <a:rPr lang="en-US" dirty="0"/>
            </a:br>
            <a:r>
              <a:rPr lang="en-US" dirty="0"/>
              <a:t>	4 +</a:t>
            </a:r>
            <a:br>
              <a:rPr lang="en-US" dirty="0"/>
            </a:br>
            <a:r>
              <a:rPr lang="en-US" dirty="0"/>
              <a:t>	2 * # of grad students</a:t>
            </a:r>
            <a:br>
              <a:rPr lang="en-US" dirty="0"/>
            </a:br>
            <a:r>
              <a:rPr lang="en-US" dirty="0"/>
              <a:t>	- 0.1 * (# of grad students)</a:t>
            </a:r>
            <a:r>
              <a:rPr lang="en-US" baseline="30000" dirty="0"/>
              <a:t>2</a:t>
            </a:r>
          </a:p>
          <a:p>
            <a:endParaRPr lang="en-US" baseline="30000" dirty="0"/>
          </a:p>
          <a:p>
            <a:r>
              <a:rPr lang="en-US" dirty="0"/>
              <a:t>But does that actually mean that </a:t>
            </a:r>
            <a:br>
              <a:rPr lang="en-US" dirty="0"/>
            </a:br>
            <a:r>
              <a:rPr lang="en-US" dirty="0"/>
              <a:t> (# of grad students)</a:t>
            </a:r>
            <a:r>
              <a:rPr lang="en-US" baseline="30000" dirty="0"/>
              <a:t>2 </a:t>
            </a:r>
            <a:r>
              <a:rPr lang="en-US" dirty="0"/>
              <a:t>is associated with less publication?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No!</a:t>
            </a:r>
          </a:p>
        </p:txBody>
      </p:sp>
    </p:spTree>
    <p:extLst>
      <p:ext uri="{BB962C8B-B14F-4D97-AF65-F5344CB8AC3E}">
        <p14:creationId xmlns:p14="http://schemas.microsoft.com/office/powerpoint/2010/main" val="40944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Caveat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85900" y="1600200"/>
            <a:ext cx="6172200" cy="51054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(# of grad students)</a:t>
            </a:r>
            <a:r>
              <a:rPr lang="en-US" baseline="30000" dirty="0"/>
              <a:t>2 </a:t>
            </a:r>
            <a:r>
              <a:rPr lang="en-US" dirty="0"/>
              <a:t>is actually positively correlated with publications!</a:t>
            </a:r>
          </a:p>
          <a:p>
            <a:pPr lvl="1"/>
            <a:r>
              <a:rPr lang="en-US" dirty="0"/>
              <a:t>r=0.46</a:t>
            </a:r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019456"/>
              </p:ext>
            </p:extLst>
          </p:nvPr>
        </p:nvGraphicFramePr>
        <p:xfrm>
          <a:off x="1943100" y="1524000"/>
          <a:ext cx="508635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045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Caveat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85900" y="1600200"/>
            <a:ext cx="6172200" cy="51054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relationship is only in the negative direction when the number of graduate students is already in the model…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0136954"/>
              </p:ext>
            </p:extLst>
          </p:nvPr>
        </p:nvGraphicFramePr>
        <p:xfrm>
          <a:off x="1943100" y="1524000"/>
          <a:ext cx="508635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60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Prediction: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9506" y="1905000"/>
            <a:ext cx="8153400" cy="335280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dirty="0"/>
              <a:t>A student is watching a video in a MOOC right now.</a:t>
            </a:r>
          </a:p>
          <a:p>
            <a:pPr lvl="1">
              <a:defRPr/>
            </a:pPr>
            <a:r>
              <a:rPr lang="en-US" b="1" dirty="0"/>
              <a:t> Is he bored or frustrated?</a:t>
            </a:r>
            <a:endParaRPr lang="en-US" sz="2900" dirty="0"/>
          </a:p>
          <a:p>
            <a:pPr>
              <a:defRPr/>
            </a:pPr>
            <a:r>
              <a:rPr lang="en-US" dirty="0"/>
              <a:t>A student has used educational software for the last half hour.</a:t>
            </a:r>
          </a:p>
          <a:p>
            <a:pPr lvl="1">
              <a:defRPr/>
            </a:pPr>
            <a:r>
              <a:rPr lang="en-US" dirty="0"/>
              <a:t> </a:t>
            </a:r>
            <a:r>
              <a:rPr lang="en-US" b="1" dirty="0"/>
              <a:t>How likely is it that she knows the skill in the next problem?</a:t>
            </a:r>
          </a:p>
          <a:p>
            <a:pPr>
              <a:defRPr/>
            </a:pPr>
            <a:r>
              <a:rPr lang="en-US" dirty="0"/>
              <a:t>A student has completed three years of high school.</a:t>
            </a:r>
          </a:p>
          <a:p>
            <a:pPr lvl="1">
              <a:defRPr/>
            </a:pPr>
            <a:r>
              <a:rPr lang="en-US" dirty="0"/>
              <a:t> </a:t>
            </a:r>
            <a:r>
              <a:rPr lang="en-US" b="1" dirty="0"/>
              <a:t>What will be her score on the college entrance exam?</a:t>
            </a:r>
          </a:p>
          <a:p>
            <a:pPr marL="365760" lvl="1" indent="0">
              <a:buNone/>
              <a:defRPr/>
            </a:pPr>
            <a:endParaRPr lang="en-US" sz="2900" dirty="0"/>
          </a:p>
          <a:p>
            <a:pPr>
              <a:buNone/>
              <a:defRPr/>
            </a:pPr>
            <a:r>
              <a:rPr lang="en-US" b="1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5804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Caveat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 be careful when interpreting linear regression models (or almost any other type of model)</a:t>
            </a:r>
          </a:p>
        </p:txBody>
      </p:sp>
    </p:spTree>
    <p:extLst>
      <p:ext uri="{BB962C8B-B14F-4D97-AF65-F5344CB8AC3E}">
        <p14:creationId xmlns:p14="http://schemas.microsoft.com/office/powerpoint/2010/main" val="65501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1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Regression Trees (non-linear; RepTree)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X&gt;3</a:t>
            </a:r>
          </a:p>
          <a:p>
            <a:pPr lvl="1"/>
            <a:r>
              <a:rPr lang="en-US" dirty="0"/>
              <a:t>Y = 2</a:t>
            </a:r>
          </a:p>
          <a:p>
            <a:pPr lvl="1"/>
            <a:r>
              <a:rPr lang="en-US" dirty="0"/>
              <a:t>else If X&lt;-7</a:t>
            </a:r>
          </a:p>
          <a:p>
            <a:pPr lvl="2"/>
            <a:r>
              <a:rPr lang="en-US" dirty="0"/>
              <a:t>Y = 4</a:t>
            </a:r>
          </a:p>
          <a:p>
            <a:pPr lvl="2"/>
            <a:r>
              <a:rPr lang="en-US" dirty="0"/>
              <a:t>Else Y = 3</a:t>
            </a:r>
          </a:p>
        </p:txBody>
      </p:sp>
    </p:spTree>
    <p:extLst>
      <p:ext uri="{BB962C8B-B14F-4D97-AF65-F5344CB8AC3E}">
        <p14:creationId xmlns:p14="http://schemas.microsoft.com/office/powerpoint/2010/main" val="3646683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Linear Regression Trees (linear; M5’)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X&gt;3</a:t>
            </a:r>
          </a:p>
          <a:p>
            <a:pPr lvl="1"/>
            <a:r>
              <a:rPr lang="en-US" dirty="0"/>
              <a:t>Y = 2A + 3B</a:t>
            </a:r>
          </a:p>
          <a:p>
            <a:pPr lvl="1"/>
            <a:r>
              <a:rPr lang="en-US" dirty="0"/>
              <a:t>else If X&lt; -7</a:t>
            </a:r>
          </a:p>
          <a:p>
            <a:pPr lvl="2"/>
            <a:r>
              <a:rPr lang="en-US" dirty="0"/>
              <a:t>Y = 2A – 3B</a:t>
            </a:r>
          </a:p>
          <a:p>
            <a:pPr lvl="2"/>
            <a:r>
              <a:rPr lang="en-US" dirty="0"/>
              <a:t>Else Y = 2A + 0.5B + C</a:t>
            </a:r>
          </a:p>
        </p:txBody>
      </p:sp>
    </p:spTree>
    <p:extLst>
      <p:ext uri="{BB962C8B-B14F-4D97-AF65-F5344CB8AC3E}">
        <p14:creationId xmlns:p14="http://schemas.microsoft.com/office/powerpoint/2010/main" val="846959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Regression Tree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457108"/>
              </p:ext>
            </p:extLst>
          </p:nvPr>
        </p:nvGraphicFramePr>
        <p:xfrm>
          <a:off x="1657350" y="1600200"/>
          <a:ext cx="58864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2114550" y="2438400"/>
            <a:ext cx="1943100" cy="22860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057650" y="2438400"/>
            <a:ext cx="2343150" cy="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6400800" y="2438400"/>
            <a:ext cx="1028700" cy="785446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50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Later Lectures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err="1"/>
              <a:t>regressors</a:t>
            </a:r>
            <a:endParaRPr lang="en-US" dirty="0"/>
          </a:p>
          <a:p>
            <a:r>
              <a:rPr lang="en-US" dirty="0"/>
              <a:t>Goodness metrics for comparing </a:t>
            </a:r>
            <a:r>
              <a:rPr lang="en-US" dirty="0" err="1"/>
              <a:t>regressors</a:t>
            </a:r>
            <a:endParaRPr lang="en-US" dirty="0"/>
          </a:p>
          <a:p>
            <a:r>
              <a:rPr lang="en-US" dirty="0"/>
              <a:t>Validating </a:t>
            </a:r>
            <a:r>
              <a:rPr lang="en-US" dirty="0" err="1"/>
              <a:t>regressors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72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Classifiers – another type of prediction model</a:t>
            </a:r>
          </a:p>
        </p:txBody>
      </p:sp>
    </p:spTree>
    <p:extLst>
      <p:ext uri="{BB962C8B-B14F-4D97-AF65-F5344CB8AC3E}">
        <p14:creationId xmlns:p14="http://schemas.microsoft.com/office/powerpoint/2010/main" val="213027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use this for?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Improved educational design</a:t>
            </a:r>
          </a:p>
          <a:p>
            <a:pPr lvl="1"/>
            <a:r>
              <a:rPr lang="en-US" dirty="0"/>
              <a:t>If we know when students get bored, we can improve that content</a:t>
            </a:r>
          </a:p>
          <a:p>
            <a:r>
              <a:rPr lang="en-US" dirty="0"/>
              <a:t>Automated decisions by software</a:t>
            </a:r>
          </a:p>
          <a:p>
            <a:pPr lvl="1"/>
            <a:r>
              <a:rPr lang="en-US" dirty="0"/>
              <a:t>If we know that a student is frustrated, let’s offer the student some online help</a:t>
            </a:r>
          </a:p>
          <a:p>
            <a:r>
              <a:rPr lang="en-US" dirty="0"/>
              <a:t>Informing teachers, instructors, and other stakeholders</a:t>
            </a:r>
          </a:p>
          <a:p>
            <a:pPr lvl="1"/>
            <a:r>
              <a:rPr lang="en-US" dirty="0"/>
              <a:t>If we know that a student is frustrated, let’s tell their teacher</a:t>
            </a:r>
          </a:p>
        </p:txBody>
      </p:sp>
    </p:spTree>
    <p:extLst>
      <p:ext uri="{BB962C8B-B14F-4D97-AF65-F5344CB8AC3E}">
        <p14:creationId xmlns:p14="http://schemas.microsoft.com/office/powerpoint/2010/main" val="143639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Regression in Prediction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There is something you want to predict (“the label”)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The thing you want to predict is numerical</a:t>
            </a:r>
          </a:p>
          <a:p>
            <a:pPr lvl="1" eaLnBrk="1" hangingPunct="1">
              <a:lnSpc>
                <a:spcPct val="90000"/>
              </a:lnSpc>
            </a:pPr>
            <a:r>
              <a:rPr lang="en-GB" dirty="0"/>
              <a:t>Number of hints student requests</a:t>
            </a:r>
            <a:endParaRPr lang="en-US" dirty="0"/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How long student takes to answer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How much of the video the student will watch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/>
              <a:t>What will the student’s test score be</a:t>
            </a:r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51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Regression in Prediction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A model that predicts a number is called a regressor in data mining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The overall task is called regression</a:t>
            </a:r>
          </a:p>
          <a:p>
            <a:pPr eaLnBrk="1" hangingPunct="1">
              <a:lnSpc>
                <a:spcPct val="90000"/>
              </a:lnSpc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 eaLnBrk="1" hangingPunct="1">
              <a:lnSpc>
                <a:spcPct val="90000"/>
              </a:lnSpc>
            </a:pPr>
            <a:endParaRPr lang="en-US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47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Regression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To build a regression model, you obtain a data set where you already know the answer – called the </a:t>
            </a:r>
            <a:r>
              <a:rPr lang="en-US" i="1" dirty="0"/>
              <a:t>training label</a:t>
            </a:r>
            <a:r>
              <a:rPr lang="en-US" dirty="0"/>
              <a:t> </a:t>
            </a:r>
          </a:p>
          <a:p>
            <a:pPr eaLnBrk="1" hangingPunct="1"/>
            <a:r>
              <a:rPr lang="en-US" dirty="0"/>
              <a:t>For example, if you want to predict the number of hints the student requests, each value of </a:t>
            </a:r>
            <a:r>
              <a:rPr lang="en-US" dirty="0" err="1"/>
              <a:t>numhints</a:t>
            </a:r>
            <a:r>
              <a:rPr lang="en-US" dirty="0"/>
              <a:t> is a training label</a:t>
            </a:r>
          </a:p>
          <a:p>
            <a:pPr eaLnBrk="1" hangingPunct="1"/>
            <a:endParaRPr lang="en-US" dirty="0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422148" y="4343400"/>
            <a:ext cx="8534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Skill		pknow		time		totalactions	numhints</a:t>
            </a:r>
          </a:p>
          <a:p>
            <a:r>
              <a:rPr lang="en-US" dirty="0">
                <a:latin typeface="Calibri" pitchFamily="34" charset="0"/>
              </a:rPr>
              <a:t>ENTERINGGIVEN	0.704		9		1		0</a:t>
            </a:r>
          </a:p>
          <a:p>
            <a:r>
              <a:rPr lang="en-US" dirty="0">
                <a:latin typeface="Calibri" pitchFamily="34" charset="0"/>
              </a:rPr>
              <a:t>ENTERINGGIVEN	0.502		10		2		0	</a:t>
            </a:r>
          </a:p>
          <a:p>
            <a:r>
              <a:rPr lang="en-US" dirty="0">
                <a:latin typeface="Calibri" pitchFamily="34" charset="0"/>
              </a:rPr>
              <a:t>USEDIFFNUM	0.049		6		1		3	</a:t>
            </a:r>
          </a:p>
          <a:p>
            <a:r>
              <a:rPr lang="en-US" dirty="0">
                <a:latin typeface="Calibri" pitchFamily="34" charset="0"/>
              </a:rPr>
              <a:t>ENTERINGGIVEN	0.967		7		3		0	</a:t>
            </a:r>
          </a:p>
          <a:p>
            <a:r>
              <a:rPr lang="en-US" dirty="0">
                <a:latin typeface="Calibri" pitchFamily="34" charset="0"/>
              </a:rPr>
              <a:t>REMOVECOEFF	0.792		16		1		1	</a:t>
            </a:r>
          </a:p>
          <a:p>
            <a:r>
              <a:rPr lang="en-US" dirty="0">
                <a:latin typeface="Calibri" pitchFamily="34" charset="0"/>
              </a:rPr>
              <a:t>REMOVECOEFF	0.792		13		2		0	</a:t>
            </a:r>
          </a:p>
          <a:p>
            <a:r>
              <a:rPr lang="en-US" dirty="0">
                <a:latin typeface="Calibri" pitchFamily="34" charset="0"/>
              </a:rPr>
              <a:t>USEDIFFNUM	0.073		5		2		0	</a:t>
            </a:r>
          </a:p>
          <a:p>
            <a:r>
              <a:rPr lang="en-US" dirty="0">
                <a:latin typeface="Calibri" pitchFamily="34" charset="0"/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12790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Regression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Associated with each label are a set of “features”, other variables, which you will try to use to predict the label</a:t>
            </a:r>
          </a:p>
          <a:p>
            <a:pPr eaLnBrk="1" hangingPunct="1"/>
            <a:endParaRPr lang="en-US" dirty="0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457200" y="3505200"/>
            <a:ext cx="907084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Skill		pknow		time		totalactions	numhints</a:t>
            </a:r>
          </a:p>
          <a:p>
            <a:r>
              <a:rPr lang="en-US" dirty="0">
                <a:latin typeface="Calibri" pitchFamily="34" charset="0"/>
              </a:rPr>
              <a:t>ENTERINGGIVEN	0.704		9		1		0</a:t>
            </a:r>
          </a:p>
          <a:p>
            <a:r>
              <a:rPr lang="en-US" dirty="0">
                <a:latin typeface="Calibri" pitchFamily="34" charset="0"/>
              </a:rPr>
              <a:t>ENTERINGGIVEN	0.502		10		2		0	</a:t>
            </a:r>
          </a:p>
          <a:p>
            <a:r>
              <a:rPr lang="en-US" dirty="0">
                <a:latin typeface="Calibri" pitchFamily="34" charset="0"/>
              </a:rPr>
              <a:t>USEDIFFNUM	0.049		6		1		3	</a:t>
            </a:r>
          </a:p>
          <a:p>
            <a:r>
              <a:rPr lang="en-US" dirty="0">
                <a:latin typeface="Calibri" pitchFamily="34" charset="0"/>
              </a:rPr>
              <a:t>ENTERINGGIVEN	0.967		7		3		0	</a:t>
            </a:r>
          </a:p>
          <a:p>
            <a:r>
              <a:rPr lang="en-US" dirty="0">
                <a:latin typeface="Calibri" pitchFamily="34" charset="0"/>
              </a:rPr>
              <a:t>REMOVECOEFF	0.792		16		1		1	</a:t>
            </a:r>
          </a:p>
          <a:p>
            <a:r>
              <a:rPr lang="en-US" dirty="0">
                <a:latin typeface="Calibri" pitchFamily="34" charset="0"/>
              </a:rPr>
              <a:t>REMOVECOEFF	0.792		13		2		0	</a:t>
            </a:r>
          </a:p>
          <a:p>
            <a:r>
              <a:rPr lang="en-US" dirty="0">
                <a:latin typeface="Calibri" pitchFamily="34" charset="0"/>
              </a:rPr>
              <a:t>USEDIFFNUM	0.073		5		2		0	</a:t>
            </a:r>
          </a:p>
          <a:p>
            <a:r>
              <a:rPr lang="en-US" dirty="0">
                <a:latin typeface="Calibri" pitchFamily="34" charset="0"/>
              </a:rPr>
              <a:t>….	</a:t>
            </a:r>
          </a:p>
          <a:p>
            <a:r>
              <a:rPr lang="en-US" dirty="0">
                <a:latin typeface="Calibri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313544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Regression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basic idea of regression is to determine which features, in which combination, can predict the label’s value</a:t>
            </a:r>
          </a:p>
          <a:p>
            <a:pPr eaLnBrk="1" hangingPunct="1"/>
            <a:endParaRPr lang="en-US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E7DC6A0-DECF-9489-8B77-AD77FB2898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505200"/>
            <a:ext cx="907084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Skill		pknow		time		totalactions	numhints</a:t>
            </a:r>
          </a:p>
          <a:p>
            <a:r>
              <a:rPr lang="en-US" dirty="0">
                <a:latin typeface="Calibri" pitchFamily="34" charset="0"/>
              </a:rPr>
              <a:t>ENTERINGGIVEN	0.704		9		1		0</a:t>
            </a:r>
          </a:p>
          <a:p>
            <a:r>
              <a:rPr lang="en-US" dirty="0">
                <a:latin typeface="Calibri" pitchFamily="34" charset="0"/>
              </a:rPr>
              <a:t>ENTERINGGIVEN	0.502		10		2		0	</a:t>
            </a:r>
          </a:p>
          <a:p>
            <a:r>
              <a:rPr lang="en-US" dirty="0">
                <a:latin typeface="Calibri" pitchFamily="34" charset="0"/>
              </a:rPr>
              <a:t>USEDIFFNUM	0.049		6		1		3	</a:t>
            </a:r>
          </a:p>
          <a:p>
            <a:r>
              <a:rPr lang="en-US" dirty="0">
                <a:latin typeface="Calibri" pitchFamily="34" charset="0"/>
              </a:rPr>
              <a:t>ENTERINGGIVEN	0.967		7		3		0	</a:t>
            </a:r>
          </a:p>
          <a:p>
            <a:r>
              <a:rPr lang="en-US" dirty="0">
                <a:latin typeface="Calibri" pitchFamily="34" charset="0"/>
              </a:rPr>
              <a:t>REMOVECOEFF	0.792		16		1		1	</a:t>
            </a:r>
          </a:p>
          <a:p>
            <a:r>
              <a:rPr lang="en-US" dirty="0">
                <a:latin typeface="Calibri" pitchFamily="34" charset="0"/>
              </a:rPr>
              <a:t>REMOVECOEFF	0.792		13		2		0	</a:t>
            </a:r>
          </a:p>
          <a:p>
            <a:r>
              <a:rPr lang="en-US" dirty="0">
                <a:latin typeface="Calibri" pitchFamily="34" charset="0"/>
              </a:rPr>
              <a:t>USEDIFFNUM	0.073		5		2		0	</a:t>
            </a:r>
          </a:p>
          <a:p>
            <a:r>
              <a:rPr lang="en-US" dirty="0">
                <a:latin typeface="Calibri" pitchFamily="34" charset="0"/>
              </a:rPr>
              <a:t>….	</a:t>
            </a:r>
          </a:p>
          <a:p>
            <a:r>
              <a:rPr lang="en-US" dirty="0">
                <a:latin typeface="Calibri" pitchFamily="34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1034015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dian" id="{C224A9D8-55F4-40AC-ABBD-5D02A59DC494}" vid="{E7B6FE17-7633-4678-8F04-43A6C07F02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243</TotalTime>
  <Words>1306</Words>
  <Application>Microsoft Office PowerPoint</Application>
  <PresentationFormat>On-screen Show (4:3)</PresentationFormat>
  <Paragraphs>199</Paragraphs>
  <Slides>36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2" baseType="lpstr">
      <vt:lpstr>Arial</vt:lpstr>
      <vt:lpstr>Calibri</vt:lpstr>
      <vt:lpstr>Tw Cen MT</vt:lpstr>
      <vt:lpstr>Wingdings</vt:lpstr>
      <vt:lpstr>Wingdings 2</vt:lpstr>
      <vt:lpstr>Median</vt:lpstr>
      <vt:lpstr>Week 1, video 2:   Regressors </vt:lpstr>
      <vt:lpstr>Prediction</vt:lpstr>
      <vt:lpstr>Prediction: Examples</vt:lpstr>
      <vt:lpstr>What can we use this for?</vt:lpstr>
      <vt:lpstr>Regression in Prediction</vt:lpstr>
      <vt:lpstr>Regression in Prediction</vt:lpstr>
      <vt:lpstr>Regression</vt:lpstr>
      <vt:lpstr>Regression</vt:lpstr>
      <vt:lpstr>Regression</vt:lpstr>
      <vt:lpstr>Linear Regression</vt:lpstr>
      <vt:lpstr>Quiz</vt:lpstr>
      <vt:lpstr>Quiz</vt:lpstr>
      <vt:lpstr>However…</vt:lpstr>
      <vt:lpstr>Transform</vt:lpstr>
      <vt:lpstr>Transform: Unitization</vt:lpstr>
      <vt:lpstr>Linear Regression</vt:lpstr>
      <vt:lpstr>Ln(X)</vt:lpstr>
      <vt:lpstr>Sqrt(X)</vt:lpstr>
      <vt:lpstr>X2</vt:lpstr>
      <vt:lpstr>X3</vt:lpstr>
      <vt:lpstr>1/X</vt:lpstr>
      <vt:lpstr>Sin(X)</vt:lpstr>
      <vt:lpstr>Linear Regression</vt:lpstr>
      <vt:lpstr>Example of Caveat</vt:lpstr>
      <vt:lpstr>Data</vt:lpstr>
      <vt:lpstr>Data</vt:lpstr>
      <vt:lpstr>Model</vt:lpstr>
      <vt:lpstr>Example of Caveat</vt:lpstr>
      <vt:lpstr>Example of Caveat</vt:lpstr>
      <vt:lpstr>Example of Caveat</vt:lpstr>
      <vt:lpstr>Regression Trees</vt:lpstr>
      <vt:lpstr>Regression Trees (non-linear; RepTree)</vt:lpstr>
      <vt:lpstr>Linear Regression Trees (linear; M5’)</vt:lpstr>
      <vt:lpstr>Linear Regression Tree</vt:lpstr>
      <vt:lpstr>Later Lectures</vt:lpstr>
      <vt:lpstr>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1, video 2:  Regression How can you tell if a regression model is good?</dc:title>
  <dc:creator>KG</dc:creator>
  <cp:lastModifiedBy>Chelsea Porter</cp:lastModifiedBy>
  <cp:revision>59</cp:revision>
  <dcterms:created xsi:type="dcterms:W3CDTF">2013-04-05T03:36:58Z</dcterms:created>
  <dcterms:modified xsi:type="dcterms:W3CDTF">2022-10-06T18:17:20Z</dcterms:modified>
</cp:coreProperties>
</file>