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474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5" r:id="rId16"/>
    <p:sldId id="291" r:id="rId17"/>
    <p:sldId id="292" r:id="rId18"/>
    <p:sldId id="483" r:id="rId19"/>
    <p:sldId id="293" r:id="rId20"/>
    <p:sldId id="484" r:id="rId21"/>
    <p:sldId id="4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78" y="67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7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Explainable AI (</a:t>
            </a:r>
            <a:r>
              <a:rPr lang="en-US" dirty="0" err="1"/>
              <a:t>xAI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1 Video 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understand how the model works</a:t>
            </a:r>
          </a:p>
          <a:p>
            <a:r>
              <a:rPr lang="en-US" dirty="0"/>
              <a:t>Need to understand why the model is better than (simpler) alternatives</a:t>
            </a:r>
          </a:p>
          <a:p>
            <a:r>
              <a:rPr lang="en-US" dirty="0"/>
              <a:t>Understanding of this why should either</a:t>
            </a:r>
          </a:p>
          <a:p>
            <a:pPr lvl="1"/>
            <a:r>
              <a:rPr lang="en-US" dirty="0"/>
              <a:t>advance our understanding of how learners learn the relevant material </a:t>
            </a:r>
          </a:p>
          <a:p>
            <a:pPr lvl="1"/>
            <a:r>
              <a:rPr lang="en-US" dirty="0"/>
              <a:t>or have clear implications for instructional improvements</a:t>
            </a:r>
          </a:p>
          <a:p>
            <a:pPr lvl="1"/>
            <a:r>
              <a:rPr lang="en-US" dirty="0"/>
              <a:t>or both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Facilitated by interpretable and meaningful predictors</a:t>
            </a:r>
          </a:p>
          <a:p>
            <a:r>
              <a:rPr lang="en-US" dirty="0"/>
              <a:t>Facilitated by designing predictors based on theory</a:t>
            </a:r>
          </a:p>
          <a:p>
            <a:endParaRPr lang="en-US" dirty="0"/>
          </a:p>
          <a:p>
            <a:r>
              <a:rPr lang="en-US" dirty="0"/>
              <a:t>Facilitated by predicting a variable that is well-defined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1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Interpretable models tend to be relatively parsimonious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110C-7DA8-401E-BC59-9ED785EA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compare these to </a:t>
            </a:r>
            <a:br>
              <a:rPr lang="en-US" dirty="0"/>
            </a:br>
            <a:r>
              <a:rPr lang="en-US" dirty="0"/>
              <a:t>uninterpretable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B0917-FF25-47C9-8790-8BABE4551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Can’t understand how the model works</a:t>
            </a:r>
          </a:p>
          <a:p>
            <a:r>
              <a:rPr lang="en-US" dirty="0"/>
              <a:t>Can’t explain why the model is better than (simpler) alternatives</a:t>
            </a:r>
          </a:p>
          <a:p>
            <a:r>
              <a:rPr lang="en-US" dirty="0"/>
              <a:t>Doesn’t</a:t>
            </a:r>
          </a:p>
          <a:p>
            <a:pPr lvl="1"/>
            <a:r>
              <a:rPr lang="en-US" dirty="0"/>
              <a:t>advance our understanding of how learners learn the relevant material </a:t>
            </a:r>
          </a:p>
          <a:p>
            <a:pPr lvl="1"/>
            <a:r>
              <a:rPr lang="en-US" dirty="0"/>
              <a:t>or have clear implications for instructional improvements</a:t>
            </a:r>
          </a:p>
          <a:p>
            <a:endParaRPr lang="en-US" dirty="0"/>
          </a:p>
          <a:p>
            <a:r>
              <a:rPr lang="en-US" dirty="0"/>
              <a:t>It just predicts better</a:t>
            </a:r>
          </a:p>
        </p:txBody>
      </p:sp>
    </p:spTree>
    <p:extLst>
      <p:ext uri="{BB962C8B-B14F-4D97-AF65-F5344CB8AC3E}">
        <p14:creationId xmlns:p14="http://schemas.microsoft.com/office/powerpoint/2010/main" val="50828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compare these to </a:t>
            </a:r>
            <a:br>
              <a:rPr lang="en-US" dirty="0"/>
            </a:br>
            <a:r>
              <a:rPr lang="en-US" dirty="0"/>
              <a:t>uninterpretable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 likely to have interpretable and meaningful predictors</a:t>
            </a:r>
          </a:p>
          <a:p>
            <a:pPr lvl="1"/>
            <a:r>
              <a:rPr lang="en-US" dirty="0"/>
              <a:t>But could also be combining these interpretable and meaningful predictors in uninterpretable ways</a:t>
            </a:r>
          </a:p>
          <a:p>
            <a:endParaRPr lang="en-US" dirty="0"/>
          </a:p>
          <a:p>
            <a:r>
              <a:rPr lang="en-US" dirty="0"/>
              <a:t>More likely to be predicting a variable that is itself hard to interpret</a:t>
            </a:r>
          </a:p>
          <a:p>
            <a:endParaRPr lang="en-US" dirty="0"/>
          </a:p>
          <a:p>
            <a:r>
              <a:rPr lang="en-US" dirty="0"/>
              <a:t>Less likely to be parsimonious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3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tell if a predictor is “interpretable and meaningful”?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“Just-so stories”</a:t>
            </a:r>
          </a:p>
          <a:p>
            <a:endParaRPr lang="en-US" dirty="0"/>
          </a:p>
          <a:p>
            <a:r>
              <a:rPr lang="en-US" dirty="0"/>
              <a:t>Can we tell a plausible narrative story about how a predictor would influence or correlate to the variable being predicted?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Increasingly, work has attempted to explain contemporary AI models that are – in themselves – hard to interpret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Samek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148328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Contribution of predictor</a:t>
            </a:r>
          </a:p>
          <a:p>
            <a:pPr lvl="1"/>
            <a:r>
              <a:rPr lang="en-US" dirty="0"/>
              <a:t>How much worse does the model do without the predictor?</a:t>
            </a:r>
          </a:p>
          <a:p>
            <a:pPr lvl="1"/>
            <a:r>
              <a:rPr lang="en-US" dirty="0"/>
              <a:t>What proportion of models within an ensemble contain the predictor? (This is what Random Forest uses)</a:t>
            </a:r>
          </a:p>
          <a:p>
            <a:pPr lvl="1"/>
            <a:r>
              <a:rPr lang="en-US" dirty="0"/>
              <a:t>The average of the predictor’s contribution to the final prediction in all possible scenarios (SHAP values)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2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  <a:p>
            <a:pPr lvl="1"/>
            <a:r>
              <a:rPr lang="en-US" dirty="0"/>
              <a:t>If we change each of the predictors, which predictor changes most impact the prediction? (LIME)</a:t>
            </a:r>
          </a:p>
          <a:p>
            <a:pPr lvl="1"/>
            <a:r>
              <a:rPr lang="en-US" dirty="0"/>
              <a:t>Which predictor values cannot change, or the prediction would change? (CEM)</a:t>
            </a:r>
          </a:p>
          <a:p>
            <a:pPr lvl="1"/>
            <a:r>
              <a:rPr lang="en-US" dirty="0"/>
              <a:t>What are the smallest changes to predictors that would change the prediction? (</a:t>
            </a:r>
            <a:r>
              <a:rPr lang="en-US" dirty="0" err="1"/>
              <a:t>DiCE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4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Layer-wise relevance propagation (LRP)</a:t>
            </a:r>
          </a:p>
          <a:p>
            <a:pPr lvl="1"/>
            <a:r>
              <a:rPr lang="en-US" dirty="0"/>
              <a:t>Take the result and run neural network backwards</a:t>
            </a:r>
          </a:p>
          <a:p>
            <a:pPr lvl="1"/>
            <a:r>
              <a:rPr lang="en-US" dirty="0"/>
              <a:t>Which specific predictors/values stay the same as the original data? </a:t>
            </a:r>
          </a:p>
        </p:txBody>
      </p:sp>
    </p:spTree>
    <p:extLst>
      <p:ext uri="{BB962C8B-B14F-4D97-AF65-F5344CB8AC3E}">
        <p14:creationId xmlns:p14="http://schemas.microsoft.com/office/powerpoint/2010/main" val="104768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reasons for a specific prediction can be explained to a human</a:t>
            </a:r>
          </a:p>
        </p:txBody>
      </p:sp>
    </p:spTree>
    <p:extLst>
      <p:ext uri="{BB962C8B-B14F-4D97-AF65-F5344CB8AC3E}">
        <p14:creationId xmlns:p14="http://schemas.microsoft.com/office/powerpoint/2010/main" val="364174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5B46-2A63-84BC-5A4A-34E50D00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getting more and more advanced, 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E850C-9FCE-554B-3ACF-5BC785CB746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They often don’t produce the same answer (Swamy et al., 2022)</a:t>
            </a:r>
          </a:p>
          <a:p>
            <a:pPr lvl="1"/>
            <a:r>
              <a:rPr lang="en-US" dirty="0"/>
              <a:t>LIME was the most outlier of the metrics studied in that paper</a:t>
            </a:r>
          </a:p>
          <a:p>
            <a:endParaRPr lang="en-US" dirty="0"/>
          </a:p>
          <a:p>
            <a:r>
              <a:rPr lang="en-US" dirty="0"/>
              <a:t>Which means that it matters which </a:t>
            </a:r>
            <a:r>
              <a:rPr lang="en-US" dirty="0" err="1"/>
              <a:t>explainability</a:t>
            </a:r>
            <a:r>
              <a:rPr lang="en-US" dirty="0"/>
              <a:t> metric(s) you choose -- necessary to think about what you really want to know</a:t>
            </a:r>
          </a:p>
        </p:txBody>
      </p:sp>
    </p:spTree>
    <p:extLst>
      <p:ext uri="{BB962C8B-B14F-4D97-AF65-F5344CB8AC3E}">
        <p14:creationId xmlns:p14="http://schemas.microsoft.com/office/powerpoint/2010/main" val="217849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 of Week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Next Up: Diagnostic Metrics</a:t>
            </a:r>
          </a:p>
        </p:txBody>
      </p:sp>
    </p:spTree>
    <p:extLst>
      <p:ext uri="{BB962C8B-B14F-4D97-AF65-F5344CB8AC3E}">
        <p14:creationId xmlns:p14="http://schemas.microsoft.com/office/powerpoint/2010/main" val="329599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process leading to predictions can be understood by a human</a:t>
            </a:r>
          </a:p>
        </p:txBody>
      </p:sp>
    </p:spTree>
    <p:extLst>
      <p:ext uri="{BB962C8B-B14F-4D97-AF65-F5344CB8AC3E}">
        <p14:creationId xmlns:p14="http://schemas.microsoft.com/office/powerpoint/2010/main" val="45512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7C41-F1A5-4F99-9014-74FEA62F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versus Interpretable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D9A2-FE91-45CC-881A-ABFBA918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Explainable</a:t>
            </a:r>
          </a:p>
          <a:p>
            <a:pPr lvl="1"/>
            <a:r>
              <a:rPr lang="en-US" dirty="0"/>
              <a:t>I think Ryan will drop out of high school because he has a low GPA and keeps getting in fights</a:t>
            </a:r>
          </a:p>
          <a:p>
            <a:pPr lvl="1"/>
            <a:endParaRPr lang="en-US" dirty="0"/>
          </a:p>
          <a:p>
            <a:r>
              <a:rPr lang="en-US" dirty="0"/>
              <a:t>Interpretable</a:t>
            </a:r>
          </a:p>
          <a:p>
            <a:pPr lvl="1"/>
            <a:r>
              <a:rPr lang="en-US" dirty="0"/>
              <a:t>The model says that 0.1 lower GPA results in 3% higher chance of high school dropout</a:t>
            </a:r>
          </a:p>
          <a:p>
            <a:pPr lvl="1"/>
            <a:r>
              <a:rPr lang="en-US" dirty="0"/>
              <a:t>The model says that each disciplinary incident for fighting results in 6% higher chance of high school dropout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2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7C41-F1A5-4F99-9014-74FEA62F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versus Interpretable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D9A2-FE91-45CC-881A-ABFBA918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Explainable</a:t>
            </a:r>
          </a:p>
          <a:p>
            <a:pPr lvl="1"/>
            <a:r>
              <a:rPr lang="en-US" dirty="0"/>
              <a:t>I think Maria will get a correct answer on the next problem, because she has gotten 3 of the last 4 correct on problems involving the same mathematical skill</a:t>
            </a:r>
          </a:p>
          <a:p>
            <a:pPr lvl="1"/>
            <a:endParaRPr lang="en-US" dirty="0"/>
          </a:p>
          <a:p>
            <a:r>
              <a:rPr lang="en-US" dirty="0"/>
              <a:t>Interpretable</a:t>
            </a:r>
          </a:p>
          <a:p>
            <a:pPr lvl="1"/>
            <a:r>
              <a:rPr lang="en-US" dirty="0"/>
              <a:t>Each correct answer increases correctness probability 10% at first and then that benefit goes down over time</a:t>
            </a:r>
          </a:p>
          <a:p>
            <a:pPr lvl="1"/>
            <a:r>
              <a:rPr lang="en-US" dirty="0"/>
              <a:t>Each wrong answer decreases correctness probability 3%</a:t>
            </a:r>
          </a:p>
        </p:txBody>
      </p:sp>
    </p:spTree>
    <p:extLst>
      <p:ext uri="{BB962C8B-B14F-4D97-AF65-F5344CB8AC3E}">
        <p14:creationId xmlns:p14="http://schemas.microsoft.com/office/powerpoint/2010/main" val="195042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06A2-DD9A-4847-B5F1-927B275D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2FEE-412E-4875-A3EF-4A1B229D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E6A32-F722-4866-8E4E-0227EC55F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affordances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76C7-4C4E-4445-873B-3D9480463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explainability</a:t>
            </a:r>
            <a:r>
              <a:rPr lang="en-US" dirty="0"/>
              <a:t>, you can use any algorithm you want as long as you can explain a specific prediction afterwards</a:t>
            </a:r>
          </a:p>
          <a:p>
            <a:endParaRPr lang="en-US" dirty="0"/>
          </a:p>
          <a:p>
            <a:r>
              <a:rPr lang="en-US" dirty="0"/>
              <a:t>Some algorithms produce models that are just not interpretable even to experts</a:t>
            </a:r>
          </a:p>
        </p:txBody>
      </p:sp>
    </p:spTree>
    <p:extLst>
      <p:ext uri="{BB962C8B-B14F-4D97-AF65-F5344CB8AC3E}">
        <p14:creationId xmlns:p14="http://schemas.microsoft.com/office/powerpoint/2010/main" val="190046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0E95-3502-4768-9B94-768B4EF9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cautious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D2CEF-C793-40CC-905C-0B034E70E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these are the standard definitions in AI more broadly</a:t>
            </a:r>
          </a:p>
          <a:p>
            <a:endParaRPr lang="en-US" dirty="0"/>
          </a:p>
          <a:p>
            <a:r>
              <a:rPr lang="en-US" dirty="0"/>
              <a:t>These terms are used fairly haphazardly/interchangeably in the EDM/LA community</a:t>
            </a:r>
          </a:p>
          <a:p>
            <a:endParaRPr lang="en-US" dirty="0"/>
          </a:p>
          <a:p>
            <a:r>
              <a:rPr lang="en-US" dirty="0"/>
              <a:t>A lot of papers use “explainable” to refer to both of these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they call it “explanatory”</a:t>
            </a:r>
          </a:p>
          <a:p>
            <a:pPr lvl="1"/>
            <a:r>
              <a:rPr lang="en-US" dirty="0"/>
              <a:t>To be fair, this paper is from before the terms became standardized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4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11853</TotalTime>
  <Words>764</Words>
  <Application>Microsoft Office PowerPoint</Application>
  <PresentationFormat>On-screen Show (4:3)</PresentationFormat>
  <Paragraphs>93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Tw Cen MT</vt:lpstr>
      <vt:lpstr>Wingdings</vt:lpstr>
      <vt:lpstr>Wingdings 2</vt:lpstr>
      <vt:lpstr>Median</vt:lpstr>
      <vt:lpstr>Week 1 Video 7</vt:lpstr>
      <vt:lpstr>Explainable AI</vt:lpstr>
      <vt:lpstr>Interpretable AI</vt:lpstr>
      <vt:lpstr>Explainable versus Interpretable</vt:lpstr>
      <vt:lpstr>Explainable versus Interpretable</vt:lpstr>
      <vt:lpstr>Different challenges</vt:lpstr>
      <vt:lpstr>Different affordances</vt:lpstr>
      <vt:lpstr>Be cautious</vt:lpstr>
      <vt:lpstr>What makes a model interpretable (Liu &amp; Koedinger, 2017)</vt:lpstr>
      <vt:lpstr>What makes a model interpretable (Liu &amp; Koedinger, 2017)</vt:lpstr>
      <vt:lpstr>What makes a model interpretable (Liu &amp; Koedinger, 2017)</vt:lpstr>
      <vt:lpstr>What makes a model interpretable (Liu &amp; Koedinger, 2017)</vt:lpstr>
      <vt:lpstr>Let’s compare these to  uninterpretable models</vt:lpstr>
      <vt:lpstr>Let’s compare these to  uninterpretable models</vt:lpstr>
      <vt:lpstr>How can we tell if a predictor is “interpretable and meaningful”?</vt:lpstr>
      <vt:lpstr>AI Methods for Explainable AI</vt:lpstr>
      <vt:lpstr>AI Methods for Explainable AI</vt:lpstr>
      <vt:lpstr>AI Methods for Explainable AI</vt:lpstr>
      <vt:lpstr>AI Methods for Explainable AI</vt:lpstr>
      <vt:lpstr>Methods getting more and more advanced, but…</vt:lpstr>
      <vt:lpstr>End of Week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344</cp:revision>
  <dcterms:created xsi:type="dcterms:W3CDTF">2013-06-14T05:25:54Z</dcterms:created>
  <dcterms:modified xsi:type="dcterms:W3CDTF">2023-04-18T10:22:06Z</dcterms:modified>
</cp:coreProperties>
</file>