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379" r:id="rId2"/>
    <p:sldId id="363" r:id="rId3"/>
    <p:sldId id="36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4" r:id="rId36"/>
    <p:sldId id="295" r:id="rId37"/>
    <p:sldId id="376" r:id="rId38"/>
    <p:sldId id="377" r:id="rId39"/>
    <p:sldId id="37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16" y="54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F8313-09F1-4AD5-B723-17652D906D34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E5171-1CCD-46A5-A6BA-B1F91D960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3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7C5E-16BD-4C99-AD9F-AA213F7FDC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58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933617-C1A5-4086-9197-629B58710C3E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8FA767-7FA4-49AA-9DB5-16585E3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1" y="2616201"/>
            <a:ext cx="7123113" cy="180022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accent1"/>
                </a:solidFill>
              </a:rPr>
              <a:t>Diagnostic Metrics, Part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dirty="0" smtClean="0"/>
              <a:t>Week 2 Video 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GB" dirty="0" smtClean="0"/>
          </a:p>
          <a:p>
            <a:pPr marL="0" indent="0" eaLnBrk="1" hangingPunct="1"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>
              <a:buNone/>
            </a:pPr>
            <a:r>
              <a:rPr lang="en-GB" dirty="0" smtClean="0"/>
              <a:t>(Agreement – Expected Agreement) </a:t>
            </a:r>
          </a:p>
          <a:p>
            <a:pPr>
              <a:buNone/>
            </a:pPr>
            <a:r>
              <a:rPr lang="en-GB" dirty="0" smtClean="0"/>
              <a:t>       (1 – Expected Agreement)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4343400"/>
            <a:ext cx="5943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Kappa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8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Kappa </a:t>
            </a:r>
            <a:r>
              <a:rPr lang="en-US" sz="3600" dirty="0" smtClean="0"/>
              <a:t>(Simple 2x2 example)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840376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Computing </a:t>
            </a:r>
            <a:r>
              <a:rPr lang="en-US" dirty="0" smtClean="0"/>
              <a:t>Kappa </a:t>
            </a:r>
            <a:r>
              <a:rPr lang="en-US" sz="3600" dirty="0" smtClean="0"/>
              <a:t>(Simple </a:t>
            </a:r>
            <a:r>
              <a:rPr lang="en-US" sz="3600" dirty="0"/>
              <a:t>2x2 example)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981203"/>
            <a:ext cx="8229600" cy="380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percent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560947"/>
              </p:ext>
            </p:extLst>
          </p:nvPr>
        </p:nvGraphicFramePr>
        <p:xfrm>
          <a:off x="838202" y="183586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29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775F55"/>
                </a:solidFill>
              </a:rPr>
              <a:t>Computing Kappa </a:t>
            </a:r>
            <a:r>
              <a:rPr lang="en-US" sz="3600" smtClean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percent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80%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356320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88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Data’s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54227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11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Data’s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aseline="0" dirty="0" smtClean="0"/>
              <a:t>75%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184578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67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Detector’s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540693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40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Detector’s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65%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750234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26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74730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01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0.65*0.75= 0.4875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711227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4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Methods, Different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Today we’ll focus on metrics for classifiers</a:t>
            </a:r>
          </a:p>
          <a:p>
            <a:r>
              <a:rPr lang="en-US" dirty="0" smtClean="0"/>
              <a:t>Later this week we’ll discuss </a:t>
            </a:r>
            <a:r>
              <a:rPr lang="en-US" dirty="0"/>
              <a:t>metrics for </a:t>
            </a:r>
            <a:r>
              <a:rPr lang="en-US" dirty="0" err="1"/>
              <a:t>regressors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And metrics for other </a:t>
            </a:r>
            <a:r>
              <a:rPr lang="en-US" dirty="0" smtClean="0"/>
              <a:t>methods will be discussed later in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0.65*0.75= 0.4875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00991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 (48.75)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18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Data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Detector’s expected frequencies for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off-task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behavior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0564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 (48.75)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68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Data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Detector’s expected frequencies for off-task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behavior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aseline="0" dirty="0" smtClean="0"/>
              <a:t>25% and 35%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733435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 (48.75)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35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672128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 (48.75)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0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0.25*0.35= 0.0875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199049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 (48.75)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27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0.25*0.35= 0.0875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15510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 (8.75)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 (48.75)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63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461609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 (8.75)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 (48.75)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49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0.4875+0.0875 = 0.575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994030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 (8.75)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 (48.75)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33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668535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 (8.75)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 (48.75)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7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75F55"/>
                </a:solidFill>
              </a:rPr>
              <a:t>Computing Kappa </a:t>
            </a:r>
            <a:r>
              <a:rPr lang="en-US" sz="3600" dirty="0">
                <a:solidFill>
                  <a:srgbClr val="775F55"/>
                </a:solidFill>
              </a:rPr>
              <a:t>(Simple 2x2 example)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(0.8 – 0.575) / (1-0.575)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0.225/0.425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0.529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501280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 (8.75)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 (48.75)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58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Metrics for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6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is that any good?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(0.8 – 0.575) / (1-0.575)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0.225/0.425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0.529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125897"/>
              </p:ext>
            </p:extLst>
          </p:nvPr>
        </p:nvGraphicFramePr>
        <p:xfrm>
          <a:off x="838202" y="1828800"/>
          <a:ext cx="7696199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Off-Task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Off-Task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20 (8.75)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60 (48.75)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34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Kappa = 0</a:t>
            </a:r>
          </a:p>
          <a:p>
            <a:pPr lvl="1"/>
            <a:r>
              <a:rPr lang="en-US" dirty="0" smtClean="0"/>
              <a:t>Agreement is at chance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= 1</a:t>
            </a:r>
          </a:p>
          <a:p>
            <a:pPr lvl="1"/>
            <a:r>
              <a:rPr lang="en-US" dirty="0" smtClean="0"/>
              <a:t>Agreement is perfect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</a:t>
            </a:r>
            <a:r>
              <a:rPr lang="en-US" smtClean="0"/>
              <a:t>= -1</a:t>
            </a:r>
            <a:endParaRPr lang="en-US" dirty="0" smtClean="0"/>
          </a:p>
          <a:p>
            <a:pPr lvl="1"/>
            <a:r>
              <a:rPr lang="en-US" dirty="0" smtClean="0"/>
              <a:t>Agreement is perfectly inverse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&gt; 1</a:t>
            </a:r>
          </a:p>
          <a:p>
            <a:pPr lvl="1"/>
            <a:r>
              <a:rPr lang="en-US" dirty="0" smtClean="0"/>
              <a:t>You messed up somewhere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Kappa&lt;0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means your model is worse than chance</a:t>
            </a:r>
          </a:p>
          <a:p>
            <a:endParaRPr lang="en-US" dirty="0"/>
          </a:p>
          <a:p>
            <a:r>
              <a:rPr lang="en-US" dirty="0" smtClean="0"/>
              <a:t>Very rare to see unless you’re using cross-validation</a:t>
            </a:r>
          </a:p>
          <a:p>
            <a:r>
              <a:rPr lang="en-US" dirty="0" smtClean="0"/>
              <a:t>Seen more commonly if you’re using cross-validation</a:t>
            </a:r>
          </a:p>
          <a:p>
            <a:pPr lvl="1"/>
            <a:r>
              <a:rPr lang="en-US" dirty="0" smtClean="0"/>
              <a:t>It means your model is junk</a:t>
            </a:r>
          </a:p>
        </p:txBody>
      </p:sp>
    </p:spTree>
    <p:extLst>
      <p:ext uri="{BB962C8B-B14F-4D97-AF65-F5344CB8AC3E}">
        <p14:creationId xmlns:p14="http://schemas.microsoft.com/office/powerpoint/2010/main" val="17519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0&lt;Kappa&lt;1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a good Kappa?</a:t>
            </a:r>
          </a:p>
          <a:p>
            <a:endParaRPr lang="en-US" dirty="0" smtClean="0"/>
          </a:p>
          <a:p>
            <a:r>
              <a:rPr lang="en-US" dirty="0" smtClean="0"/>
              <a:t>There is no absolute standard</a:t>
            </a:r>
          </a:p>
        </p:txBody>
      </p:sp>
    </p:spTree>
    <p:extLst>
      <p:ext uri="{BB962C8B-B14F-4D97-AF65-F5344CB8AC3E}">
        <p14:creationId xmlns:p14="http://schemas.microsoft.com/office/powerpoint/2010/main" val="262954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0&lt;Kappa&lt;1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For data mined models, </a:t>
            </a:r>
          </a:p>
          <a:p>
            <a:pPr lvl="1"/>
            <a:r>
              <a:rPr lang="en-US" dirty="0" smtClean="0"/>
              <a:t>Typically 0.3-0.5 is considered good enough to call the model better than chance and publishable</a:t>
            </a:r>
          </a:p>
          <a:p>
            <a:pPr lvl="1"/>
            <a:r>
              <a:rPr lang="en-US" dirty="0" smtClean="0"/>
              <a:t>In affective computing, lower is still often OK</a:t>
            </a:r>
          </a:p>
        </p:txBody>
      </p:sp>
    </p:spTree>
    <p:extLst>
      <p:ext uri="{BB962C8B-B14F-4D97-AF65-F5344CB8AC3E}">
        <p14:creationId xmlns:p14="http://schemas.microsoft.com/office/powerpoint/2010/main" val="172821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there no standard?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Kappa is scaled by the proportion of each category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When one class is much more prevalent</a:t>
            </a:r>
          </a:p>
          <a:p>
            <a:pPr lvl="1"/>
            <a:r>
              <a:rPr lang="en-US" dirty="0" smtClean="0"/>
              <a:t>Expected agreement is higher than </a:t>
            </a:r>
          </a:p>
          <a:p>
            <a:r>
              <a:rPr lang="en-US" dirty="0" smtClean="0"/>
              <a:t>If classes are evenly 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1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of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Comparing Kappa values between two data sets, in a principled fashion, is highly difficult</a:t>
            </a:r>
          </a:p>
          <a:p>
            <a:pPr lvl="1"/>
            <a:r>
              <a:rPr lang="en-US" dirty="0" smtClean="0"/>
              <a:t>It is OK to compare </a:t>
            </a:r>
            <a:r>
              <a:rPr lang="en-US" dirty="0" smtClean="0"/>
              <a:t>two </a:t>
            </a:r>
            <a:r>
              <a:rPr lang="en-US" dirty="0" err="1" smtClean="0"/>
              <a:t>Kappas</a:t>
            </a:r>
            <a:r>
              <a:rPr lang="en-US" dirty="0" smtClean="0"/>
              <a:t>, in the same data set, </a:t>
            </a:r>
            <a:r>
              <a:rPr lang="en-US" dirty="0"/>
              <a:t>that have at least one variable in common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/>
              <a:t>lot of work went into statistical methods for comparing Kappa values in the 1990s</a:t>
            </a:r>
          </a:p>
          <a:p>
            <a:r>
              <a:rPr lang="en-US" dirty="0" smtClean="0"/>
              <a:t>No real consensus</a:t>
            </a:r>
          </a:p>
          <a:p>
            <a:endParaRPr lang="en-US" dirty="0" smtClean="0"/>
          </a:p>
          <a:p>
            <a:r>
              <a:rPr lang="en-US" dirty="0" smtClean="0"/>
              <a:t>Informally, you can compare two data sets if the proportions of each category are “similar”</a:t>
            </a:r>
          </a:p>
        </p:txBody>
      </p:sp>
    </p:spTree>
    <p:extLst>
      <p:ext uri="{BB962C8B-B14F-4D97-AF65-F5344CB8AC3E}">
        <p14:creationId xmlns:p14="http://schemas.microsoft.com/office/powerpoint/2010/main" val="14511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lvl="1">
              <a:spcBef>
                <a:spcPct val="20000"/>
              </a:spcBef>
              <a:defRPr/>
            </a:pPr>
            <a:r>
              <a:rPr lang="en-GB" sz="2400" noProof="0" dirty="0" smtClean="0"/>
              <a:t>A: 0.645</a:t>
            </a:r>
          </a:p>
          <a:p>
            <a:pPr lvl="1">
              <a:spcBef>
                <a:spcPct val="20000"/>
              </a:spcBef>
              <a:defRPr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B: 0.502</a:t>
            </a:r>
          </a:p>
          <a:p>
            <a:pPr lvl="1">
              <a:spcBef>
                <a:spcPct val="20000"/>
              </a:spcBef>
              <a:defRPr/>
            </a:pPr>
            <a:r>
              <a:rPr lang="en-GB" sz="2400" noProof="0" dirty="0" smtClean="0"/>
              <a:t>C: 0.700</a:t>
            </a:r>
            <a:br>
              <a:rPr lang="en-GB" sz="2400" noProof="0" dirty="0" smtClean="0"/>
            </a:br>
            <a:r>
              <a:rPr lang="en-GB" sz="2400" noProof="0" dirty="0" smtClean="0"/>
              <a:t>D: 0.398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851047"/>
              </p:ext>
            </p:extLst>
          </p:nvPr>
        </p:nvGraphicFramePr>
        <p:xfrm>
          <a:off x="838200" y="1565847"/>
          <a:ext cx="8077200" cy="2590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/>
                <a:gridCol w="2799030"/>
                <a:gridCol w="3438807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Insult during Collaboration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No Insult during Collaboration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Insult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16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7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No Insult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8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19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87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lvl="1">
              <a:spcBef>
                <a:spcPct val="20000"/>
              </a:spcBef>
              <a:defRPr/>
            </a:pPr>
            <a:r>
              <a:rPr lang="en-GB" sz="2400" noProof="0" dirty="0" smtClean="0"/>
              <a:t>A: 0.240</a:t>
            </a:r>
          </a:p>
          <a:p>
            <a:pPr lvl="1">
              <a:spcBef>
                <a:spcPct val="20000"/>
              </a:spcBef>
              <a:defRPr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B: 0.947</a:t>
            </a:r>
          </a:p>
          <a:p>
            <a:pPr lvl="1">
              <a:spcBef>
                <a:spcPct val="20000"/>
              </a:spcBef>
              <a:defRPr/>
            </a:pPr>
            <a:r>
              <a:rPr lang="en-GB" sz="2400" noProof="0" dirty="0" smtClean="0"/>
              <a:t>C: 0.959</a:t>
            </a:r>
            <a:br>
              <a:rPr lang="en-GB" sz="2400" noProof="0" dirty="0" smtClean="0"/>
            </a:br>
            <a:r>
              <a:rPr lang="en-GB" sz="2400" noProof="0" dirty="0" smtClean="0"/>
              <a:t>D: 0.007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094009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/>
                <a:gridCol w="2799030"/>
                <a:gridCol w="3438807"/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Detector</a:t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No Academic</a:t>
                      </a:r>
                      <a:r>
                        <a:rPr lang="en-US" sz="1900" baseline="0" dirty="0" smtClean="0"/>
                        <a:t> Suspension</a:t>
                      </a:r>
                      <a:endParaRPr lang="en-US" sz="19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Data</a:t>
                      </a:r>
                      <a:br>
                        <a:rPr lang="en-US" sz="1900" b="1" dirty="0" smtClean="0"/>
                      </a:br>
                      <a:r>
                        <a:rPr lang="en-US" sz="1900" b="1" dirty="0" smtClean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4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141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8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ROC curves</a:t>
            </a:r>
          </a:p>
          <a:p>
            <a:r>
              <a:rPr lang="en-US" dirty="0" smtClean="0"/>
              <a:t>A’</a:t>
            </a:r>
          </a:p>
          <a:p>
            <a:r>
              <a:rPr lang="en-US" dirty="0" smtClean="0"/>
              <a:t>Precision</a:t>
            </a:r>
          </a:p>
          <a:p>
            <a:r>
              <a:rPr lang="en-US" dirty="0" smtClean="0"/>
              <a:t>Recall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0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2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easiest measures of model goodness is </a:t>
            </a:r>
            <a:r>
              <a:rPr lang="en-US" b="1" i="1" dirty="0" smtClean="0"/>
              <a:t>accuracy</a:t>
            </a:r>
          </a:p>
          <a:p>
            <a:r>
              <a:rPr lang="en-US" dirty="0" smtClean="0"/>
              <a:t>Also called </a:t>
            </a:r>
            <a:r>
              <a:rPr lang="en-US" b="1" i="1" dirty="0" smtClean="0"/>
              <a:t>agreement</a:t>
            </a:r>
            <a:r>
              <a:rPr lang="en-US" dirty="0" smtClean="0"/>
              <a:t>, when measuring inter-rater reliability</a:t>
            </a:r>
            <a:endParaRPr lang="en-US" b="1" i="1" dirty="0" smtClean="0"/>
          </a:p>
          <a:p>
            <a:endParaRPr lang="en-US" b="1" i="1" dirty="0" smtClean="0"/>
          </a:p>
          <a:p>
            <a:pPr>
              <a:buNone/>
            </a:pPr>
            <a:r>
              <a:rPr lang="en-US" dirty="0" smtClean="0"/>
              <a:t>                 # of agreements</a:t>
            </a:r>
          </a:p>
          <a:p>
            <a:pPr>
              <a:buNone/>
            </a:pPr>
            <a:r>
              <a:rPr lang="en-US" dirty="0" smtClean="0"/>
              <a:t>total number of codes/assessments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4648200"/>
            <a:ext cx="579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77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general agreement across fields that accuracy is not a good metric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439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Accuracy</a:t>
            </a:r>
            <a:endParaRPr lang="en-US" sz="4000" dirty="0" smtClean="0"/>
          </a:p>
        </p:txBody>
      </p:sp>
      <p:sp>
        <p:nvSpPr>
          <p:cNvPr id="33795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Let’s say that my new Kindergarten Failure Detector achieves 92% accuracy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Good, right?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479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533400" y="274639"/>
            <a:ext cx="8610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Non-even assignment to categories</a:t>
            </a:r>
            <a:endParaRPr lang="en-US" dirty="0" smtClean="0"/>
          </a:p>
        </p:txBody>
      </p:sp>
      <p:sp>
        <p:nvSpPr>
          <p:cNvPr id="35843" name="Rectangle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Accuracy does poorly when there is non-even assignment to categories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Which is almost always the case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Imagine an extreme case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92% of students pass Kindergarten 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My detector always says </a:t>
            </a:r>
            <a:r>
              <a:rPr lang="en-GB" b="1" i="1" dirty="0" smtClean="0"/>
              <a:t>PASS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Accuracy of 92%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But essentially no information</a:t>
            </a:r>
          </a:p>
        </p:txBody>
      </p:sp>
    </p:spTree>
    <p:extLst>
      <p:ext uri="{BB962C8B-B14F-4D97-AF65-F5344CB8AC3E}">
        <p14:creationId xmlns:p14="http://schemas.microsoft.com/office/powerpoint/2010/main" val="256390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926</TotalTime>
  <Words>955</Words>
  <Application>Microsoft Office PowerPoint</Application>
  <PresentationFormat>On-screen Show (4:3)</PresentationFormat>
  <Paragraphs>476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Tw Cen MT</vt:lpstr>
      <vt:lpstr>Wingdings</vt:lpstr>
      <vt:lpstr>Wingdings 2</vt:lpstr>
      <vt:lpstr>Median</vt:lpstr>
      <vt:lpstr>Week 2 Video 2</vt:lpstr>
      <vt:lpstr>Different Methods, Different Measures</vt:lpstr>
      <vt:lpstr>Metrics for Classifiers</vt:lpstr>
      <vt:lpstr>Accuracy</vt:lpstr>
      <vt:lpstr>Accuracy</vt:lpstr>
      <vt:lpstr>Accuracy</vt:lpstr>
      <vt:lpstr>Accuracy</vt:lpstr>
      <vt:lpstr>Non-even assignment to categories</vt:lpstr>
      <vt:lpstr>Kappa</vt:lpstr>
      <vt:lpstr>Kappa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Computing Kappa (Simple 2x2 example)</vt:lpstr>
      <vt:lpstr>So is that any good?</vt:lpstr>
      <vt:lpstr>Interpreting Kappa</vt:lpstr>
      <vt:lpstr>Kappa&lt;0</vt:lpstr>
      <vt:lpstr>0&lt;Kappa&lt;1</vt:lpstr>
      <vt:lpstr>0&lt;Kappa&lt;1</vt:lpstr>
      <vt:lpstr>Why is there no standard?</vt:lpstr>
      <vt:lpstr>Because of this…</vt:lpstr>
      <vt:lpstr>Quiz</vt:lpstr>
      <vt:lpstr>Quiz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2, video 1: Diagnostic Metrics   (v1, 5.13.13)  NOTE: Prof. Baker, I didn’t see anything about race and gender in the Berland slide deck.</dc:title>
  <dc:creator>KG</dc:creator>
  <cp:lastModifiedBy>Ryan Baker</cp:lastModifiedBy>
  <cp:revision>33</cp:revision>
  <dcterms:created xsi:type="dcterms:W3CDTF">2013-05-13T14:54:56Z</dcterms:created>
  <dcterms:modified xsi:type="dcterms:W3CDTF">2017-01-16T02:10:55Z</dcterms:modified>
</cp:coreProperties>
</file>