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474" r:id="rId2"/>
    <p:sldId id="481" r:id="rId3"/>
    <p:sldId id="486" r:id="rId4"/>
    <p:sldId id="487" r:id="rId5"/>
    <p:sldId id="488" r:id="rId6"/>
    <p:sldId id="484" r:id="rId7"/>
    <p:sldId id="485" r:id="rId8"/>
    <p:sldId id="483" r:id="rId9"/>
    <p:sldId id="480" r:id="rId10"/>
    <p:sldId id="482" r:id="rId11"/>
    <p:sldId id="490" r:id="rId12"/>
    <p:sldId id="47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619" y="67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920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4/10/2023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Tweaking Towards Optimality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3 Video 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4AD0-5A42-44C2-257E-4FFA60B2E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Fine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E79F1-CDCD-668C-9A83-54C65BF063C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Modern foundation models based on neural networks allow fine tuning</a:t>
            </a:r>
          </a:p>
          <a:p>
            <a:r>
              <a:rPr lang="en-US" dirty="0"/>
              <a:t>Add some new examples and train last output layer of neural network to fit them</a:t>
            </a:r>
          </a:p>
          <a:p>
            <a:endParaRPr lang="en-US" dirty="0"/>
          </a:p>
          <a:p>
            <a:r>
              <a:rPr lang="en-US" dirty="0"/>
              <a:t>Can be a powerful tool for getting “new” behaviors out of existing foundation models, and improving model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411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74AD0-5A42-44C2-257E-4FFA60B2E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Machine Labeling and Human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E79F1-CDCD-668C-9A83-54C65BF063C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Relatedly, you can fit a model and then have it label cases and have a human give input on whether the model is correct, which becomes additional training data</a:t>
            </a:r>
          </a:p>
          <a:p>
            <a:pPr lvl="1"/>
            <a:r>
              <a:rPr lang="en-US" dirty="0"/>
              <a:t>If the model labels cases it is uncertain about, or just presents cases it is uncertain about for labeling, then this becomes active learning, which we’ll discuss next week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77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Next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Transfer Learning and Active Learning</a:t>
            </a:r>
          </a:p>
        </p:txBody>
      </p:sp>
    </p:spTree>
    <p:extLst>
      <p:ext uri="{BB962C8B-B14F-4D97-AF65-F5344CB8AC3E}">
        <p14:creationId xmlns:p14="http://schemas.microsoft.com/office/powerpoint/2010/main" val="3597579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4A2-7CDE-591A-0106-AA4781DE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B4F3-E9DD-11AF-B047-FCB9FBD8C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Sometimes your data has a really bad class imbalance</a:t>
            </a:r>
          </a:p>
          <a:p>
            <a:pPr lvl="1"/>
            <a:r>
              <a:rPr lang="en-US" dirty="0"/>
              <a:t>For example, only 3% of the training labels are the class you want to predict</a:t>
            </a:r>
          </a:p>
          <a:p>
            <a:pPr lvl="1"/>
            <a:r>
              <a:rPr lang="en-US" dirty="0"/>
              <a:t>Many algorithms will bias in favor of predicting the 97% over the 3%</a:t>
            </a:r>
          </a:p>
        </p:txBody>
      </p:sp>
    </p:spTree>
    <p:extLst>
      <p:ext uri="{BB962C8B-B14F-4D97-AF65-F5344CB8AC3E}">
        <p14:creationId xmlns:p14="http://schemas.microsoft.com/office/powerpoint/2010/main" val="43478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4A2-7CDE-591A-0106-AA4781DE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B4F3-E9DD-11AF-B047-FCB9FBD8C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SMOTE clones data points from the rare case</a:t>
            </a:r>
          </a:p>
          <a:p>
            <a:pPr lvl="1"/>
            <a:r>
              <a:rPr lang="en-US" dirty="0"/>
              <a:t>And can also remove data points from the common case, although it’s used this way less often</a:t>
            </a:r>
          </a:p>
          <a:p>
            <a:pPr lvl="1"/>
            <a:endParaRPr lang="en-US" dirty="0"/>
          </a:p>
          <a:p>
            <a:r>
              <a:rPr lang="en-US" dirty="0"/>
              <a:t>Can lead to (mildly) better performance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5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4A2-7CDE-591A-0106-AA4781DE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B4F3-E9DD-11AF-B047-FCB9FBD8C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SMOTE clones data points from the rare case</a:t>
            </a:r>
          </a:p>
          <a:p>
            <a:pPr lvl="1"/>
            <a:r>
              <a:rPr lang="en-US" dirty="0"/>
              <a:t>And can also remove data points from the common case, although it’s used this way less often</a:t>
            </a:r>
          </a:p>
          <a:p>
            <a:pPr lvl="1"/>
            <a:endParaRPr lang="en-US" dirty="0"/>
          </a:p>
          <a:p>
            <a:r>
              <a:rPr lang="en-US" dirty="0"/>
              <a:t>Can lead to (mildly) better performance</a:t>
            </a:r>
          </a:p>
          <a:p>
            <a:endParaRPr lang="en-US" dirty="0"/>
          </a:p>
          <a:p>
            <a:r>
              <a:rPr lang="en-US" dirty="0"/>
              <a:t>You always need to make sure to conduct SMOTE </a:t>
            </a:r>
            <a:r>
              <a:rPr lang="en-US" b="1" i="1" dirty="0"/>
              <a:t>only on the training set</a:t>
            </a:r>
          </a:p>
          <a:p>
            <a:pPr lvl="1"/>
            <a:r>
              <a:rPr lang="en-US" dirty="0"/>
              <a:t>Otherwise, your model performance estimates will not be representative of real-world conditions</a:t>
            </a:r>
          </a:p>
        </p:txBody>
      </p:sp>
    </p:spTree>
    <p:extLst>
      <p:ext uri="{BB962C8B-B14F-4D97-AF65-F5344CB8AC3E}">
        <p14:creationId xmlns:p14="http://schemas.microsoft.com/office/powerpoint/2010/main" val="2463686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10317-ADE9-FAA0-958F-9FD61934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Rescaling after SMOTE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4AC12-3625-9F94-56C3-633E53FFEB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SMOTE (or other algorithms that change the distribution) will mess with your probability estimates, driving them towards 50%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28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10317-ADE9-FAA0-958F-9FD61934E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Rescaling after SMOTE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4AC12-3625-9F94-56C3-633E53FFEBC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If that matters (mostly when comparing classifiers to each other), there’s a lot of simple hacks</a:t>
            </a:r>
          </a:p>
          <a:p>
            <a:pPr lvl="1"/>
            <a:r>
              <a:rPr lang="en-US" dirty="0"/>
              <a:t>Simplest is probably just to fit a linear function to map the confidences back to the original proportion</a:t>
            </a:r>
          </a:p>
          <a:p>
            <a:pPr lvl="1"/>
            <a:r>
              <a:rPr lang="en-US" dirty="0"/>
              <a:t>i.e. if the original proportion was 3%, but average confidence is now 16%, fit a linear function on confidence to get it back to 3%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You can also fit a spline curve to do this more smoothly</a:t>
            </a:r>
          </a:p>
          <a:p>
            <a:pPr lvl="1"/>
            <a:r>
              <a:rPr lang="en-US" dirty="0"/>
              <a:t>Or, for cases where what you really care about is that proportions come out right across multiple classifiers, fit/rescale each classifier’s confidence to the values such that the final proportion comes out right</a:t>
            </a:r>
          </a:p>
        </p:txBody>
      </p:sp>
    </p:spTree>
    <p:extLst>
      <p:ext uri="{BB962C8B-B14F-4D97-AF65-F5344CB8AC3E}">
        <p14:creationId xmlns:p14="http://schemas.microsoft.com/office/powerpoint/2010/main" val="3600705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AFE3F-00C4-E07F-AD14-F6B3FCA7C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Synthetic Data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79B6CF-BD50-004C-4EF8-22C74B38F1C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As an alternative to SMOTE, various papers have experimented with different forms of synthetic data generation</a:t>
            </a:r>
          </a:p>
          <a:p>
            <a:pPr lvl="1"/>
            <a:r>
              <a:rPr lang="en-US" dirty="0"/>
              <a:t>Trying to create new data points that “look like” existing data points</a:t>
            </a:r>
          </a:p>
          <a:p>
            <a:pPr lvl="1"/>
            <a:r>
              <a:rPr lang="en-US" dirty="0"/>
              <a:t>Increasing recent interest in using generative AI (LLMs) to do this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Watch this space – fast-moving area</a:t>
            </a:r>
          </a:p>
        </p:txBody>
      </p:sp>
    </p:spTree>
    <p:extLst>
      <p:ext uri="{BB962C8B-B14F-4D97-AF65-F5344CB8AC3E}">
        <p14:creationId xmlns:p14="http://schemas.microsoft.com/office/powerpoint/2010/main" val="2465610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0AB07-8FAA-DF7E-59F4-27598434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Studying your model and improving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91E30-7388-3B19-FEEE-C672A863088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Another approach is to look at the cases that your model fails for, and conducting further feature engineering to capture those cases</a:t>
            </a:r>
          </a:p>
          <a:p>
            <a:r>
              <a:rPr lang="en-US" dirty="0"/>
              <a:t>Slater et al. (2020) proposes a method involving visualizing cases the model fails for</a:t>
            </a:r>
          </a:p>
          <a:p>
            <a:endParaRPr lang="en-US" dirty="0"/>
          </a:p>
          <a:p>
            <a:r>
              <a:rPr lang="en-US" dirty="0"/>
              <a:t>When doing this, important to hold out a test set!</a:t>
            </a:r>
          </a:p>
        </p:txBody>
      </p:sp>
    </p:spTree>
    <p:extLst>
      <p:ext uri="{BB962C8B-B14F-4D97-AF65-F5344CB8AC3E}">
        <p14:creationId xmlns:p14="http://schemas.microsoft.com/office/powerpoint/2010/main" val="3880812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854A2-7CDE-591A-0106-AA4781DED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Hyperparameter Tuning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BB4F3-E9DD-11AF-B047-FCB9FBD8C2E3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Most contemporary (and classic) algorithms have hyperparameters that govern their behavior</a:t>
            </a:r>
          </a:p>
          <a:p>
            <a:r>
              <a:rPr lang="en-US" dirty="0"/>
              <a:t>Hyperparameter tuning can lead to much better performance</a:t>
            </a:r>
          </a:p>
          <a:p>
            <a:pPr lvl="1"/>
            <a:r>
              <a:rPr lang="en-US" dirty="0"/>
              <a:t>Trying different parameter values and seeing if data fit better</a:t>
            </a:r>
          </a:p>
          <a:p>
            <a:pPr lvl="1"/>
            <a:r>
              <a:rPr lang="en-US" dirty="0"/>
              <a:t>Grid search or </a:t>
            </a:r>
            <a:r>
              <a:rPr lang="en-US" dirty="0" err="1"/>
              <a:t>interative</a:t>
            </a:r>
            <a:r>
              <a:rPr lang="en-US" dirty="0"/>
              <a:t> gradient descent</a:t>
            </a:r>
          </a:p>
          <a:p>
            <a:pPr lvl="1"/>
            <a:endParaRPr lang="en-US" dirty="0"/>
          </a:p>
          <a:p>
            <a:r>
              <a:rPr lang="en-US" dirty="0"/>
              <a:t>Again, important to hold out a test set!</a:t>
            </a:r>
          </a:p>
        </p:txBody>
      </p:sp>
    </p:spTree>
    <p:extLst>
      <p:ext uri="{BB962C8B-B14F-4D97-AF65-F5344CB8AC3E}">
        <p14:creationId xmlns:p14="http://schemas.microsoft.com/office/powerpoint/2010/main" val="276066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1912</TotalTime>
  <Words>576</Words>
  <Application>Microsoft Office PowerPoint</Application>
  <PresentationFormat>On-screen Show (4:3)</PresentationFormat>
  <Paragraphs>58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Tw Cen MT</vt:lpstr>
      <vt:lpstr>Wingdings</vt:lpstr>
      <vt:lpstr>Wingdings 2</vt:lpstr>
      <vt:lpstr>Median</vt:lpstr>
      <vt:lpstr>Week 3 Video 6</vt:lpstr>
      <vt:lpstr>SMOTE</vt:lpstr>
      <vt:lpstr>SMOTE</vt:lpstr>
      <vt:lpstr>SMOTE</vt:lpstr>
      <vt:lpstr>Rescaling after SMOTE</vt:lpstr>
      <vt:lpstr>Rescaling after SMOTE</vt:lpstr>
      <vt:lpstr>Synthetic Data Generation</vt:lpstr>
      <vt:lpstr>Studying your model and improving it</vt:lpstr>
      <vt:lpstr>Hyperparameter Tuning</vt:lpstr>
      <vt:lpstr>Fine Tuning</vt:lpstr>
      <vt:lpstr>Machine Labeling and Human Feedback</vt:lpstr>
      <vt:lpstr>Next Up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292</cp:revision>
  <dcterms:created xsi:type="dcterms:W3CDTF">2013-06-14T05:25:54Z</dcterms:created>
  <dcterms:modified xsi:type="dcterms:W3CDTF">2023-04-10T13:46:24Z</dcterms:modified>
</cp:coreProperties>
</file>