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304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900" r:id="rId30"/>
    <p:sldId id="311" r:id="rId31"/>
    <p:sldId id="312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6" r:id="rId46"/>
    <p:sldId id="300" r:id="rId47"/>
    <p:sldId id="897" r:id="rId48"/>
    <p:sldId id="898" r:id="rId49"/>
    <p:sldId id="899" r:id="rId50"/>
    <p:sldId id="307" r:id="rId51"/>
    <p:sldId id="303" r:id="rId5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DE33CC4-A7DD-4958-9121-EAD94618CDF6}">
  <a:tblStyle styleId="{8DE33CC4-A7DD-4958-9121-EAD94618CDF6}" styleName="Table_0">
    <a:wholeTbl>
      <a:tcTxStyle b="off" i="off">
        <a:font>
          <a:latin typeface="Tw Cen MT"/>
          <a:ea typeface="Tw Cen MT"/>
          <a:cs typeface="Tw Cen MT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5F8FA"/>
          </a:solidFill>
        </a:fill>
      </a:tcStyle>
    </a:wholeTbl>
    <a:band1H>
      <a:tcStyle>
        <a:tcBdr/>
        <a:fill>
          <a:solidFill>
            <a:srgbClr val="E9F0F5"/>
          </a:solidFill>
        </a:fill>
      </a:tcStyle>
    </a:band1H>
    <a:band1V>
      <a:tcStyle>
        <a:tcBdr/>
        <a:fill>
          <a:solidFill>
            <a:srgbClr val="E9F0F5"/>
          </a:solidFill>
        </a:fill>
      </a:tcStyle>
    </a:band1V>
    <a:lastCol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20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034892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350756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SzPct val="25000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Shape 19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05908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Shape 20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60781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Shape 20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590313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87897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Shape 26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52622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0" name="Shape 2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247568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1" name="Shape 2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760838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7" name="Shape 2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77550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4" name="Shape 30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93023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0" name="Shape 3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16416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24405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6" name="Shape 3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637841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2" name="Shape 3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506837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8" name="Shape 3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132009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4" name="Shape 3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6327318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0" name="Shape 3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634485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6" name="Shape 3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1973588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2" name="Shape 3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58185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8" name="Shape 3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86404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4" name="Shape 3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7274933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5" name="Shape 4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20749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4544875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5" name="Shape 4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799594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5" name="Shape 4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4556775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0" name="Shape 3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4724839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76" name="Shape 3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7" name="Shape 37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33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117525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84" name="Shape 3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5" name="Shape 3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34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8271233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9" name="Shape 4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88028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5" name="Shape 4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4042055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Shape 4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5" name="Shape 4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8233236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1" name="Shape 4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8881651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4" name="Shape 4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21141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Shape 12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0935477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Shape 4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0" name="Shape 4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207965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8" name="Shape 4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5099840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4" name="Shape 4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3512942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0" name="Shape 4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784260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Shape 4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6" name="Shape 4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022570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0" name="Shape 3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432942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Shape 4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82" name="Shape 4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Response sequence analysis of results </a:t>
            </a:r>
          </a:p>
        </p:txBody>
      </p:sp>
      <p:sp>
        <p:nvSpPr>
          <p:cNvPr id="483" name="Shape 48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46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482876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757426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Shape 15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48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365702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36753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1382296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Shape 4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82" name="Shape 4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Response sequence analysis of results </a:t>
            </a:r>
          </a:p>
        </p:txBody>
      </p:sp>
      <p:sp>
        <p:nvSpPr>
          <p:cNvPr id="483" name="Shape 48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50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2368284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Shape 5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1" name="Shape 5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917300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00717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Shape 15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948833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Shape 18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93643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SzPct val="25000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9084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blipFill rotWithShape="1">
          <a:blip r:embed="rId2">
            <a:alphaModFix/>
          </a:blip>
          <a:tile tx="0" ty="0" sx="100000" sy="100000" flip="none" algn="tl"/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buClr>
                <a:srgbClr val="888888"/>
              </a:buClr>
              <a:buNone/>
              <a:defRPr/>
            </a:lvl2pPr>
            <a:lvl3pPr lvl="2" rtl="0">
              <a:spcBef>
                <a:spcPts val="0"/>
              </a:spcBef>
              <a:buClr>
                <a:srgbClr val="888888"/>
              </a:buClr>
              <a:buNone/>
              <a:defRPr/>
            </a:lvl3pPr>
            <a:lvl4pPr lvl="3" rtl="0">
              <a:spcBef>
                <a:spcPts val="0"/>
              </a:spcBef>
              <a:buClr>
                <a:srgbClr val="888888"/>
              </a:buClr>
              <a:buNone/>
              <a:defRPr/>
            </a:lvl4pPr>
            <a:lvl5pPr lvl="4" rtl="0">
              <a:spcBef>
                <a:spcPts val="0"/>
              </a:spcBef>
              <a:buClr>
                <a:srgbClr val="888888"/>
              </a:buClr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Shape 21"/>
          <p:cNvSpPr/>
          <p:nvPr/>
        </p:nvSpPr>
        <p:spPr>
          <a:xfrm>
            <a:off x="0" y="1600200"/>
            <a:ext cx="1295400" cy="9905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22"/>
          <p:cNvSpPr/>
          <p:nvPr/>
        </p:nvSpPr>
        <p:spPr>
          <a:xfrm>
            <a:off x="1371600" y="1600200"/>
            <a:ext cx="7772400" cy="9905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0" y="1752600"/>
            <a:ext cx="1295400" cy="7016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 rot="5400000">
            <a:off x="2426207" y="-213359"/>
            <a:ext cx="4526279" cy="815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 rot="5400000">
            <a:off x="4823618" y="2339181"/>
            <a:ext cx="5516562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 rot="5400000">
            <a:off x="480217" y="586581"/>
            <a:ext cx="5516564" cy="55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6553200" y="6248401"/>
            <a:ext cx="2209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457200" y="6248207"/>
            <a:ext cx="557348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6" name="Shape 96"/>
          <p:cNvSpPr/>
          <p:nvPr/>
        </p:nvSpPr>
        <p:spPr>
          <a:xfrm>
            <a:off x="6096317" y="0"/>
            <a:ext cx="32003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Shape 97"/>
          <p:cNvSpPr/>
          <p:nvPr/>
        </p:nvSpPr>
        <p:spPr>
          <a:xfrm>
            <a:off x="6142037" y="609600"/>
            <a:ext cx="228600" cy="6248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6142037" y="0"/>
            <a:ext cx="228600" cy="5333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 rot="5400000">
            <a:off x="5989638" y="144462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2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0" y="5971032"/>
            <a:ext cx="9144000" cy="8869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Shape 35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Shape 36"/>
          <p:cNvSpPr/>
          <p:nvPr/>
        </p:nvSpPr>
        <p:spPr>
          <a:xfrm>
            <a:off x="2359151" y="6044183"/>
            <a:ext cx="6784847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ctrTitle"/>
          </p:nvPr>
        </p:nvSpPr>
        <p:spPr>
          <a:xfrm>
            <a:off x="2362200" y="4038600"/>
            <a:ext cx="6476999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2"/>
              </a:buClr>
              <a:buFont typeface="Arial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362200" y="6050037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700"/>
              </a:spcBef>
              <a:buClr>
                <a:schemeClr val="accent2"/>
              </a:buClr>
              <a:buFont typeface="Noto Symbol"/>
              <a:buNone/>
              <a:defRPr/>
            </a:lvl1pPr>
            <a:lvl2pPr marL="457200" marR="0" lvl="1" indent="0" algn="ctr" rtl="0">
              <a:spcBef>
                <a:spcPts val="550"/>
              </a:spcBef>
              <a:buClr>
                <a:schemeClr val="accent1"/>
              </a:buClr>
              <a:buFont typeface="Noto Symbol"/>
              <a:buNone/>
              <a:defRPr/>
            </a:lvl2pPr>
            <a:lvl3pPr marL="914400" marR="0" lvl="2" indent="0" algn="ctr" rtl="0">
              <a:spcBef>
                <a:spcPts val="500"/>
              </a:spcBef>
              <a:buClr>
                <a:schemeClr val="accent2"/>
              </a:buClr>
              <a:buFont typeface="Noto Symbol"/>
              <a:buNone/>
              <a:defRPr/>
            </a:lvl3pPr>
            <a:lvl4pPr marL="1371600" marR="0" lvl="3" indent="0" algn="ctr" rtl="0">
              <a:spcBef>
                <a:spcPts val="400"/>
              </a:spcBef>
              <a:buClr>
                <a:schemeClr val="accent3"/>
              </a:buClr>
              <a:buFont typeface="Noto Symbol"/>
              <a:buNone/>
              <a:defRPr/>
            </a:lvl4pPr>
            <a:lvl5pPr marL="1828800" marR="0" lvl="4" indent="0" algn="ctr" rtl="0">
              <a:spcBef>
                <a:spcPts val="400"/>
              </a:spcBef>
              <a:buClr>
                <a:schemeClr val="accent4"/>
              </a:buClr>
              <a:buFont typeface="Noto Symbol"/>
              <a:buNone/>
              <a:defRPr/>
            </a:lvl5pPr>
            <a:lvl6pPr marL="2286000" marR="0" lvl="5" indent="0" algn="ctr" rtl="0">
              <a:spcBef>
                <a:spcPts val="360"/>
              </a:spcBef>
              <a:buClr>
                <a:schemeClr val="accent1"/>
              </a:buClr>
              <a:buFont typeface="Noto Symbol"/>
              <a:buNone/>
              <a:defRPr/>
            </a:lvl6pPr>
            <a:lvl7pPr marL="2743200" marR="0" lvl="6" indent="0" algn="ctr" rtl="0">
              <a:spcBef>
                <a:spcPts val="360"/>
              </a:spcBef>
              <a:buClr>
                <a:schemeClr val="accent2"/>
              </a:buClr>
              <a:buFont typeface="Noto Symbol"/>
              <a:buNone/>
              <a:defRPr/>
            </a:lvl7pPr>
            <a:lvl8pPr marL="3200400" marR="0" lvl="7" indent="0" algn="ctr" rtl="0">
              <a:spcBef>
                <a:spcPts val="360"/>
              </a:spcBef>
              <a:buClr>
                <a:schemeClr val="accent3"/>
              </a:buClr>
              <a:buFont typeface="Noto Symbol"/>
              <a:buNone/>
              <a:defRPr/>
            </a:lvl8pPr>
            <a:lvl9pPr marL="3657600" marR="0" lvl="8" indent="0" algn="ctr" rtl="0">
              <a:spcBef>
                <a:spcPts val="360"/>
              </a:spcBef>
              <a:buClr>
                <a:schemeClr val="accent4"/>
              </a:buClr>
              <a:buFont typeface="Noto Symbol"/>
              <a:buNone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76200" y="6068698"/>
            <a:ext cx="20574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2085392" y="236537"/>
            <a:ext cx="586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001000" y="228600"/>
            <a:ext cx="8381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09600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844901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533400" y="273050"/>
            <a:ext cx="8153399" cy="869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09600" y="2438400"/>
            <a:ext cx="3886200" cy="35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4800600" y="2438400"/>
            <a:ext cx="3886200" cy="35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3"/>
          </p:nvPr>
        </p:nvSpPr>
        <p:spPr>
          <a:xfrm>
            <a:off x="609600" y="1752600"/>
            <a:ext cx="3886200" cy="6400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lvl="0" indent="0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4"/>
          </p:nvPr>
        </p:nvSpPr>
        <p:spPr>
          <a:xfrm>
            <a:off x="4800600" y="1752600"/>
            <a:ext cx="3886200" cy="64007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lvl="0" indent="0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0" y="6248400"/>
            <a:ext cx="5333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8077199" cy="869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09600" y="1752600"/>
            <a:ext cx="1600199" cy="4343400"/>
          </a:xfrm>
          <a:prstGeom prst="rect">
            <a:avLst/>
          </a:prstGeom>
          <a:solidFill>
            <a:schemeClr val="accent2"/>
          </a:solidFill>
          <a:ln w="50800" cap="sq" cmpd="dbl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spcAft>
                <a:spcPts val="1000"/>
              </a:spcAft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2362200" y="1752600"/>
            <a:ext cx="6400799" cy="44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bg>
      <p:bgPr>
        <a:blipFill rotWithShape="1">
          <a:blip r:embed="rId2">
            <a:alphaModFix/>
          </a:blip>
          <a:tile tx="0" ty="0" sx="100000" sy="100000" flip="none" algn="tl"/>
        </a:blip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1600200" y="5486400"/>
            <a:ext cx="73152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/>
          <p:nvPr/>
        </p:nvSpPr>
        <p:spPr>
          <a:xfrm>
            <a:off x="-9144" y="4572000"/>
            <a:ext cx="9144000" cy="8869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Shape 77"/>
          <p:cNvSpPr/>
          <p:nvPr/>
        </p:nvSpPr>
        <p:spPr>
          <a:xfrm>
            <a:off x="-9144" y="4663439"/>
            <a:ext cx="1463039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Shape 78"/>
          <p:cNvSpPr/>
          <p:nvPr/>
        </p:nvSpPr>
        <p:spPr>
          <a:xfrm>
            <a:off x="1545336" y="4654296"/>
            <a:ext cx="7598663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1600200" y="4648200"/>
            <a:ext cx="73152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/>
          <p:nvPr/>
        </p:nvSpPr>
        <p:spPr>
          <a:xfrm>
            <a:off x="1447800" y="0"/>
            <a:ext cx="100584" cy="686714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62484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0" y="4667248"/>
            <a:ext cx="1447800" cy="6635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8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1600200" y="6248205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idx="2"/>
          </p:nvPr>
        </p:nvSpPr>
        <p:spPr>
          <a:xfrm>
            <a:off x="1560575" y="0"/>
            <a:ext cx="7583423" cy="4568952"/>
          </a:xfrm>
          <a:prstGeom prst="rect">
            <a:avLst/>
          </a:prstGeom>
          <a:solidFill>
            <a:srgbClr val="E9F0F5"/>
          </a:solidFill>
          <a:ln>
            <a:noFill/>
          </a:ln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526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marR="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marR="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marR="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marR="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marR="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marR="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marR="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marR="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marR="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/>
          <p:nvPr/>
        </p:nvSpPr>
        <p:spPr>
          <a:xfrm>
            <a:off x="0" y="1234440"/>
            <a:ext cx="9144000" cy="32003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0" y="1280159"/>
            <a:ext cx="533399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590550" y="1280159"/>
            <a:ext cx="855345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1371600" y="2667000"/>
            <a:ext cx="7123113" cy="211703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en-US" sz="40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Knowledge Inference: </a:t>
            </a:r>
            <a:br>
              <a:rPr lang="en-US" sz="40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0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Modifying BKT assumptions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Week 4 Video 5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Beck et al.’s (2008) Help Model</a:t>
            </a:r>
          </a:p>
        </p:txBody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0" name="Shape 20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800" y="1752600"/>
            <a:ext cx="8303699" cy="2962275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Shape 201"/>
          <p:cNvSpPr/>
          <p:nvPr/>
        </p:nvSpPr>
        <p:spPr>
          <a:xfrm>
            <a:off x="5334000" y="3581400"/>
            <a:ext cx="2590800" cy="304799"/>
          </a:xfrm>
          <a:prstGeom prst="rect">
            <a:avLst/>
          </a:prstGeom>
          <a:noFill/>
          <a:ln w="5715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Note</a:t>
            </a:r>
          </a:p>
        </p:txBody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model did not lead to better prediction of student performance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But useful for understanding effects of help</a:t>
            </a: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Related Work: </a:t>
            </a:r>
            <a:r>
              <a:rPr lang="en-US" sz="4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Salamin</a:t>
            </a: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et al. (2021)</a:t>
            </a:r>
          </a:p>
        </p:txBody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3000" dirty="0">
                <a:solidFill>
                  <a:schemeClr val="dk1"/>
                </a:solidFill>
              </a:rPr>
              <a:t>Applied BKT to a learning system with both videos and problem-solving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endParaRPr lang="en-US" sz="30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3000" dirty="0">
                <a:solidFill>
                  <a:schemeClr val="dk1"/>
                </a:solidFill>
              </a:rPr>
              <a:t>If student got a wrong answer, they were given a video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endParaRPr lang="en-US" sz="30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3000" dirty="0" err="1">
                <a:solidFill>
                  <a:schemeClr val="dk1"/>
                </a:solidFill>
              </a:rPr>
              <a:t>Salamin</a:t>
            </a:r>
            <a:r>
              <a:rPr lang="en-US" sz="3000" dirty="0">
                <a:solidFill>
                  <a:schemeClr val="dk1"/>
                </a:solidFill>
              </a:rPr>
              <a:t> and colleagues let P(T) vary based on which video student got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endParaRPr lang="en-US"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3000" dirty="0">
                <a:solidFill>
                  <a:schemeClr val="dk1"/>
                </a:solidFill>
              </a:rPr>
              <a:t>Used to determine which videos were more/less effective</a:t>
            </a:r>
            <a:endParaRPr lang="en-US"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8346876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4400" dirty="0">
                <a:solidFill>
                  <a:schemeClr val="dk2"/>
                </a:solidFill>
              </a:rPr>
              <a:t>BKT with modified assumptions</a:t>
            </a:r>
            <a:endParaRPr lang="en-US"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Conditionalizing Help or Learning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Contextual Guess and Slip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Moment by Moment Learning</a:t>
            </a:r>
          </a:p>
          <a:p>
            <a:pPr indent="-320040">
              <a:buSzPct val="59999"/>
            </a:pPr>
            <a:r>
              <a:rPr lang="en-US" sz="2900" dirty="0">
                <a:solidFill>
                  <a:schemeClr val="dk1"/>
                </a:solidFill>
              </a:rPr>
              <a:t>Modeling Transfer Between Skills</a:t>
            </a: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endParaRPr sz="29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Contextual Guess-and-Slip</a:t>
            </a:r>
          </a:p>
        </p:txBody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Baker, R.S.J.d., Corbett, A.T., Aleven, V. (2008) More Accurate Student Modeling Through Contextual Estimation of Slip and Guess Probabilities in Bayesian Knowledge Tracing. </a:t>
            </a:r>
            <a:r>
              <a:rPr lang="en-US" sz="2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Proceedings of the 9th International Conference on Intelligent Tutoring Systems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406-415.</a:t>
            </a:r>
          </a:p>
        </p:txBody>
      </p:sp>
      <p:pic>
        <p:nvPicPr>
          <p:cNvPr id="267" name="Shape 267" descr="http://www.lrdc.pitt.edu/nokes/Profile%20Images/Aleven%20Vincent.jpe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53243" y="5359485"/>
            <a:ext cx="1290757" cy="149851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hape 140" descr="http://www.psy.cmu.edu/people/corbett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31402" y="5359485"/>
            <a:ext cx="1521841" cy="15218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Contextual Guess and Slip model</a:t>
            </a:r>
          </a:p>
        </p:txBody>
      </p:sp>
      <p:cxnSp>
        <p:nvCxnSpPr>
          <p:cNvPr id="273" name="Shape 273"/>
          <p:cNvCxnSpPr/>
          <p:nvPr/>
        </p:nvCxnSpPr>
        <p:spPr>
          <a:xfrm>
            <a:off x="2438400" y="3764755"/>
            <a:ext cx="4495800" cy="0"/>
          </a:xfrm>
          <a:prstGeom prst="straightConnector1">
            <a:avLst/>
          </a:prstGeom>
          <a:noFill/>
          <a:ln w="762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4" name="Shape 274"/>
          <p:cNvSpPr/>
          <p:nvPr/>
        </p:nvSpPr>
        <p:spPr>
          <a:xfrm>
            <a:off x="2438400" y="2164556"/>
            <a:ext cx="1371599" cy="1371599"/>
          </a:xfrm>
          <a:prstGeom prst="ellipse">
            <a:avLst/>
          </a:prstGeom>
          <a:noFill/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Shape 275"/>
          <p:cNvSpPr txBox="1"/>
          <p:nvPr/>
        </p:nvSpPr>
        <p:spPr>
          <a:xfrm>
            <a:off x="2286000" y="2393156"/>
            <a:ext cx="16763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 learned</a:t>
            </a:r>
          </a:p>
        </p:txBody>
      </p:sp>
      <p:cxnSp>
        <p:nvCxnSpPr>
          <p:cNvPr id="276" name="Shape 276"/>
          <p:cNvCxnSpPr/>
          <p:nvPr/>
        </p:nvCxnSpPr>
        <p:spPr>
          <a:xfrm>
            <a:off x="3810000" y="2850356"/>
            <a:ext cx="12954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dash"/>
            <a:round/>
            <a:headEnd type="none" w="med" len="med"/>
            <a:tailEnd type="triangle" w="lg" len="lg"/>
          </a:ln>
        </p:spPr>
      </p:cxnSp>
      <p:sp>
        <p:nvSpPr>
          <p:cNvPr id="277" name="Shape 277"/>
          <p:cNvSpPr/>
          <p:nvPr/>
        </p:nvSpPr>
        <p:spPr>
          <a:xfrm>
            <a:off x="5105400" y="2164556"/>
            <a:ext cx="1371599" cy="1371599"/>
          </a:xfrm>
          <a:prstGeom prst="ellipse">
            <a:avLst/>
          </a:prstGeom>
          <a:noFill/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Shape 278"/>
          <p:cNvSpPr txBox="1"/>
          <p:nvPr/>
        </p:nvSpPr>
        <p:spPr>
          <a:xfrm>
            <a:off x="4953000" y="2393156"/>
            <a:ext cx="1676399" cy="7318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Learned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9" name="Shape 279"/>
          <p:cNvSpPr txBox="1"/>
          <p:nvPr/>
        </p:nvSpPr>
        <p:spPr>
          <a:xfrm>
            <a:off x="4191000" y="2316956"/>
            <a:ext cx="6095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p(T)</a:t>
            </a:r>
          </a:p>
        </p:txBody>
      </p:sp>
      <p:sp>
        <p:nvSpPr>
          <p:cNvPr id="280" name="Shape 280"/>
          <p:cNvSpPr/>
          <p:nvPr/>
        </p:nvSpPr>
        <p:spPr>
          <a:xfrm>
            <a:off x="2590800" y="3993355"/>
            <a:ext cx="1143000" cy="381000"/>
          </a:xfrm>
          <a:prstGeom prst="rect">
            <a:avLst/>
          </a:prstGeom>
          <a:noFill/>
          <a:ln w="12700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Shape 281"/>
          <p:cNvSpPr txBox="1"/>
          <p:nvPr/>
        </p:nvSpPr>
        <p:spPr>
          <a:xfrm>
            <a:off x="2743200" y="3993355"/>
            <a:ext cx="10667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correct</a:t>
            </a:r>
          </a:p>
        </p:txBody>
      </p:sp>
      <p:sp>
        <p:nvSpPr>
          <p:cNvPr id="282" name="Shape 282"/>
          <p:cNvSpPr/>
          <p:nvPr/>
        </p:nvSpPr>
        <p:spPr>
          <a:xfrm>
            <a:off x="5257800" y="3993355"/>
            <a:ext cx="1143000" cy="381000"/>
          </a:xfrm>
          <a:prstGeom prst="rect">
            <a:avLst/>
          </a:prstGeom>
          <a:noFill/>
          <a:ln w="12700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Shape 283"/>
          <p:cNvSpPr txBox="1"/>
          <p:nvPr/>
        </p:nvSpPr>
        <p:spPr>
          <a:xfrm>
            <a:off x="5410200" y="3993355"/>
            <a:ext cx="10667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correct</a:t>
            </a:r>
          </a:p>
        </p:txBody>
      </p:sp>
      <p:cxnSp>
        <p:nvCxnSpPr>
          <p:cNvPr id="284" name="Shape 284"/>
          <p:cNvCxnSpPr/>
          <p:nvPr/>
        </p:nvCxnSpPr>
        <p:spPr>
          <a:xfrm>
            <a:off x="3124200" y="3536155"/>
            <a:ext cx="0" cy="4572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285" name="Shape 285"/>
          <p:cNvSpPr txBox="1"/>
          <p:nvPr/>
        </p:nvSpPr>
        <p:spPr>
          <a:xfrm>
            <a:off x="3352800" y="3383755"/>
            <a:ext cx="6857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 i="1" u="none" strike="noStrike" cap="none">
                <a:solidFill>
                  <a:srgbClr val="28F86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p(G)</a:t>
            </a:r>
          </a:p>
        </p:txBody>
      </p:sp>
      <p:cxnSp>
        <p:nvCxnSpPr>
          <p:cNvPr id="286" name="Shape 286"/>
          <p:cNvCxnSpPr/>
          <p:nvPr/>
        </p:nvCxnSpPr>
        <p:spPr>
          <a:xfrm>
            <a:off x="5791200" y="3536155"/>
            <a:ext cx="0" cy="4572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287" name="Shape 287"/>
          <p:cNvSpPr txBox="1"/>
          <p:nvPr/>
        </p:nvSpPr>
        <p:spPr>
          <a:xfrm>
            <a:off x="6096000" y="3383755"/>
            <a:ext cx="10667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1-</a:t>
            </a:r>
            <a:r>
              <a:rPr lang="en-US" sz="1800" b="1" i="1" u="none" strike="noStrike" cap="none">
                <a:solidFill>
                  <a:srgbClr val="28F86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p(S)</a:t>
            </a:r>
          </a:p>
        </p:txBody>
      </p:sp>
      <p:sp>
        <p:nvSpPr>
          <p:cNvPr id="288" name="Shape 288"/>
          <p:cNvSpPr txBox="1"/>
          <p:nvPr/>
        </p:nvSpPr>
        <p:spPr>
          <a:xfrm>
            <a:off x="5486400" y="3002756"/>
            <a:ext cx="914400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p(L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Contextual Slip: </a:t>
            </a:r>
            <a:b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Big Idea</a:t>
            </a:r>
          </a:p>
        </p:txBody>
      </p:sp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Why one parameter for slip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all situations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each skill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None/>
            </a:pP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we can have a different prediction for slip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each situation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Across all skills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 other words</a:t>
            </a:r>
          </a:p>
        </p:txBody>
      </p:sp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P(S) varies according to context 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example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Perhaps very quick actions are more likely to be slips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Perhaps errors on actions which you’ve gotten right several times in a row are more likely to be slips</a:t>
            </a:r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Contextual Guess and Slip model</a:t>
            </a:r>
          </a:p>
        </p:txBody>
      </p:sp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Guess and slip fit using contextual models across all skills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Parameters per skill: 2 + (P (S) model size)/skills + (P (G) model size)/skills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How are these models developed?</a:t>
            </a:r>
          </a:p>
        </p:txBody>
      </p:sp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AutoNum type="arabicPeriod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Take an existing skill model </a:t>
            </a:r>
          </a:p>
          <a:p>
            <a:pPr marL="514350" marR="0" lvl="0" indent="-51435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AutoNum type="arabicPeriod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Label a set of actions with the probability that each action is a guess or slip, using data about the future</a:t>
            </a:r>
          </a:p>
          <a:p>
            <a:pPr marL="514350" marR="0" lvl="0" indent="-51435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AutoNum type="arabicPeriod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these labels to machine-learn models that can predict the probability that an action is a guess or slip, without using data about the future</a:t>
            </a:r>
          </a:p>
          <a:p>
            <a:pPr marL="514350" marR="0" lvl="0" indent="-51435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AutoNum type="arabicPeriod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these machine-learned models to compute the probability that an action is a guess or slip, in knowledge tracing 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Friendly Warning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lecture is going to get mathematically intense by the end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officially have my permission to stop this lecture mid-way</a:t>
            </a:r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2. Label a set of actions with the probability that each action is a guess or slip, using data about the future</a:t>
            </a:r>
            <a:b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2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457200" y="1951038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Predict whether action at time </a:t>
            </a:r>
            <a:r>
              <a:rPr lang="en-US" sz="29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guess/slip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Using data about actions at time </a:t>
            </a:r>
            <a:r>
              <a:rPr lang="en-US" sz="29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N+1, N+2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1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is </a:t>
            </a:r>
            <a:r>
              <a:rPr lang="en-US" sz="29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only for labeling data</a:t>
            </a: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 for use in the guess/slip models</a:t>
            </a:r>
          </a:p>
        </p:txBody>
      </p:sp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2. Label a set of actions with the probability that each action is a guess or slip, using data about the future</a:t>
            </a:r>
            <a:br>
              <a:rPr lang="en-US" sz="2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2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Shape 325"/>
          <p:cNvSpPr txBox="1">
            <a:spLocks noGrp="1"/>
          </p:cNvSpPr>
          <p:nvPr>
            <p:ph type="body" idx="1"/>
          </p:nvPr>
        </p:nvSpPr>
        <p:spPr>
          <a:xfrm>
            <a:off x="457200" y="1951038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intuition:</a:t>
            </a: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action </a:t>
            </a:r>
            <a:r>
              <a:rPr lang="en-US" sz="29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en-US" sz="29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right</a:t>
            </a: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actions </a:t>
            </a:r>
            <a:r>
              <a:rPr lang="en-US" sz="29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N+1, N+2 </a:t>
            </a: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are also right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It’s unlikely that action </a:t>
            </a:r>
            <a:r>
              <a:rPr lang="en-US" sz="26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 </a:t>
            </a: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was a guess</a:t>
            </a: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actions </a:t>
            </a:r>
            <a:r>
              <a:rPr lang="en-US" sz="29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N+1, N+2 </a:t>
            </a: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were wrong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becomes more likely that action </a:t>
            </a:r>
            <a:r>
              <a:rPr lang="en-US" sz="26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 </a:t>
            </a: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was a guess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None/>
            </a:pP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I’ll give an example of this math in few minutes…</a:t>
            </a: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1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3. Use these labels to machine-learn models that can predict the probability that an action is a guess or slip</a:t>
            </a:r>
          </a:p>
        </p:txBody>
      </p:sp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02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Features distilled from logs of student interactions with tutor software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Broadly capture behavior indicative of learning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Selected from same initial set of features previously used in detectors of </a:t>
            </a:r>
          </a:p>
          <a:p>
            <a:pPr marL="914400" marR="0" lvl="2" indent="-228600" algn="l" rtl="0">
              <a:spcBef>
                <a:spcPts val="500"/>
              </a:spcBef>
              <a:buClr>
                <a:schemeClr val="accent2"/>
              </a:buClr>
              <a:buSzPct val="75000"/>
              <a:buFont typeface="Noto Symbol"/>
              <a:buChar char="■"/>
            </a:pPr>
            <a:r>
              <a:rPr lang="en-US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gaming the system (Baker, Corbett, Roll, &amp; Koedinger, 2008)</a:t>
            </a:r>
          </a:p>
          <a:p>
            <a:pPr marL="914400" marR="0" lvl="2" indent="-228600" algn="l" rtl="0">
              <a:spcBef>
                <a:spcPts val="500"/>
              </a:spcBef>
              <a:buClr>
                <a:schemeClr val="accent2"/>
              </a:buClr>
              <a:buSzPct val="75000"/>
              <a:buFont typeface="Noto Symbol"/>
              <a:buChar char="■"/>
            </a:pPr>
            <a:r>
              <a:rPr lang="en-US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off-task behavior (Baker, 2007)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190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Linear regression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Did better on cross-validation than fancier algorithms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 guess model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 slip model</a:t>
            </a:r>
          </a:p>
        </p:txBody>
      </p:sp>
      <p:sp>
        <p:nvSpPr>
          <p:cNvPr id="337" name="Shape 337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3. Use these labels to machine-learn models that can predict the probability that an action is a guess or slip</a:t>
            </a:r>
          </a:p>
        </p:txBody>
      </p:sp>
    </p:spTree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190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Within Bayesian Knowledge Tracing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Exact same formulas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Just substitute a contextual prediction about guessing and slipping for the prediction-for-each-skill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" name="Shape 343"/>
          <p:cNvSpPr txBox="1"/>
          <p:nvPr/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4. Use these machine-learned models to compute the probability that an action is a guess or slip, in knowledge tracing </a:t>
            </a:r>
            <a:br>
              <a:rPr lang="en-US"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2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Contextual Guess and Slip model</a:t>
            </a:r>
          </a:p>
        </p:txBody>
      </p:sp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Effect on future prediction: very inconsistent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Much better on Cognitive Tutors for middle school, algebra, geometry (Baker, Corbett, &amp; Aleven, 2008a, 2008b)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Much worse on Cognitive Tutor for genetics (Baker et al., 2010, 2011) and ASSISTments (Gowda et al., 2011)</a:t>
            </a:r>
          </a:p>
        </p:txBody>
      </p:sp>
    </p:spTree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But predictive of longer-term outcomes</a:t>
            </a:r>
          </a:p>
        </p:txBody>
      </p:sp>
      <p:sp>
        <p:nvSpPr>
          <p:cNvPr id="355" name="Shape 355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5105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Average contextual P(S) predicts 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post-test (Baker et al., 2010)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shallow learners (Baker, Gowda, Corbett, &amp; Ocumpaugh, 2012)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college attendance several years later (San Pedro et al., 2013)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Noto Symbol"/>
              <a:buChar char="■"/>
            </a:pPr>
            <a:r>
              <a:rPr lang="en-US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Higher P(S) means lower college attendance, once you control for student knowledge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STEM major several years later (San Pedro et al., 2013)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Noto Symbol"/>
              <a:buChar char="■"/>
            </a:pPr>
            <a:r>
              <a:rPr lang="en-US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Higher P(S) means lower probability of STEM major, once you control for student knowledge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None/>
            </a:pP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What does P(S) mean?</a:t>
            </a:r>
          </a:p>
        </p:txBody>
      </p:sp>
      <p:sp>
        <p:nvSpPr>
          <p:cNvPr id="361" name="Shape 36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What does P(S) mean?</a:t>
            </a:r>
          </a:p>
        </p:txBody>
      </p:sp>
      <p:sp>
        <p:nvSpPr>
          <p:cNvPr id="367" name="Shape 36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Carelessness? (San Pedro, Rodrigo, &amp; Baker, 2011)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Maps very cleanly to theory of carelessness in Clements (1982)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Shallow learning? (Baker, Gowda, Corbett, &amp; Ocumpaugh, 2012)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Student’s knowledge is imperfect and works on some problems and not others, so it appears that the student is slipping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39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KT-IDEM (</a:t>
            </a:r>
            <a:r>
              <a:rPr lang="en-US" sz="40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Pardos</a:t>
            </a:r>
            <a: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&amp; Heffernan, 2011)</a:t>
            </a:r>
          </a:p>
        </p:txBody>
      </p:sp>
      <p:sp>
        <p:nvSpPr>
          <p:cNvPr id="498" name="Shape 49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Rather than having a single P(G) and P(S) for each skill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item has its own P(G) and P(S)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1578367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BKT has strong assumptions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 of the key assumptions is that parameters vary by skill, but are constant for all other factors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happens if we remove this assumption?</a:t>
            </a:r>
          </a:p>
        </p:txBody>
      </p:sp>
    </p:spTree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39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LFKT (</a:t>
            </a:r>
            <a:r>
              <a:rPr lang="en-US" sz="40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Khajah</a:t>
            </a:r>
            <a: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et al., 2014)</a:t>
            </a:r>
          </a:p>
        </p:txBody>
      </p:sp>
      <p:sp>
        <p:nvSpPr>
          <p:cNvPr id="498" name="Shape 49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20040">
              <a:spcBef>
                <a:spcPts val="0"/>
              </a:spcBef>
              <a:buSzPct val="59999"/>
            </a:pPr>
            <a:r>
              <a:rPr lang="en-US" sz="2900" dirty="0">
                <a:solidFill>
                  <a:schemeClr val="dk1"/>
                </a:solidFill>
              </a:rPr>
              <a:t>Rather than having a single P(G) and P(S) for each skill</a:t>
            </a:r>
          </a:p>
          <a:p>
            <a:pPr lvl="0" indent="-320040">
              <a:spcBef>
                <a:spcPts val="0"/>
              </a:spcBef>
              <a:buSzPct val="59999"/>
            </a:pPr>
            <a:endParaRPr lang="en-US" sz="2900" dirty="0">
              <a:solidFill>
                <a:schemeClr val="dk1"/>
              </a:solidFill>
            </a:endParaRPr>
          </a:p>
          <a:p>
            <a:pPr lvl="0" indent="-320040">
              <a:spcBef>
                <a:spcPts val="0"/>
              </a:spcBef>
              <a:buSzPct val="59999"/>
            </a:pPr>
            <a:r>
              <a:rPr lang="en-US" sz="2900" dirty="0">
                <a:solidFill>
                  <a:schemeClr val="dk1"/>
                </a:solidFill>
              </a:rPr>
              <a:t>Guess and slip are contextually adjusted based on</a:t>
            </a:r>
          </a:p>
          <a:p>
            <a:pPr lvl="1" indent="-320040">
              <a:spcBef>
                <a:spcPts val="0"/>
              </a:spcBef>
              <a:buSzPct val="59999"/>
            </a:pPr>
            <a:r>
              <a:rPr lang="en-US" sz="2900" dirty="0">
                <a:solidFill>
                  <a:schemeClr val="dk1"/>
                </a:solidFill>
              </a:rPr>
              <a:t>Skill</a:t>
            </a:r>
          </a:p>
          <a:p>
            <a:pPr lvl="1" indent="-320040">
              <a:spcBef>
                <a:spcPts val="0"/>
              </a:spcBef>
              <a:buSzPct val="59999"/>
            </a:pPr>
            <a:r>
              <a:rPr lang="en-US" sz="2900" dirty="0">
                <a:solidFill>
                  <a:schemeClr val="dk1"/>
                </a:solidFill>
              </a:rPr>
              <a:t>Item</a:t>
            </a:r>
          </a:p>
          <a:p>
            <a:pPr lvl="1" indent="-320040">
              <a:spcBef>
                <a:spcPts val="0"/>
              </a:spcBef>
              <a:buSzPct val="59999"/>
            </a:pPr>
            <a:r>
              <a:rPr lang="en-US" sz="2900" dirty="0">
                <a:solidFill>
                  <a:schemeClr val="dk1"/>
                </a:solidFill>
              </a:rPr>
              <a:t>Student (past performance on other skills)</a:t>
            </a:r>
          </a:p>
          <a:p>
            <a:pPr lvl="1" indent="-320040">
              <a:spcBef>
                <a:spcPts val="0"/>
              </a:spcBef>
              <a:buSzPct val="59999"/>
            </a:pPr>
            <a:endParaRPr lang="en-US" sz="29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374183"/>
      </p:ext>
    </p:extLst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39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FAST+item</a:t>
            </a:r>
            <a:b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(Gonzalez-</a:t>
            </a:r>
            <a:r>
              <a:rPr lang="en-US" sz="40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Brenes</a:t>
            </a:r>
            <a: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et al., 2014)</a:t>
            </a:r>
          </a:p>
        </p:txBody>
      </p:sp>
      <p:sp>
        <p:nvSpPr>
          <p:cNvPr id="498" name="Shape 49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Substitutes logistic regression equations for the 4 parameters of Bayesian Knowledge Tracing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W</a:t>
            </a: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ith coefficients for each skill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And coefficients for each item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040">
              <a:spcBef>
                <a:spcPts val="0"/>
              </a:spcBef>
              <a:buSzPct val="59999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Better prediction of student correctness than traditional BKT or PFA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368561"/>
      </p:ext>
    </p:extLst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4400" dirty="0">
                <a:solidFill>
                  <a:schemeClr val="dk2"/>
                </a:solidFill>
              </a:rPr>
              <a:t>BKT with modified assumptions</a:t>
            </a:r>
            <a:endParaRPr lang="en-US"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Shape 373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Conditionalizing Help or Learning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Contextual Guess and Slip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Moment by Moment Learning</a:t>
            </a:r>
          </a:p>
          <a:p>
            <a:pPr indent="-320040">
              <a:buSzPct val="59999"/>
            </a:pPr>
            <a:r>
              <a:rPr lang="en-US" sz="2900" dirty="0">
                <a:solidFill>
                  <a:schemeClr val="dk1"/>
                </a:solidFill>
              </a:rPr>
              <a:t>Modeling Transfer Between Skills</a:t>
            </a: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700"/>
              </a:spcBef>
              <a:buClr>
                <a:schemeClr val="accent2"/>
              </a:buClr>
              <a:buSzPct val="59999"/>
              <a:buNone/>
            </a:pPr>
            <a:endParaRPr lang="en-US" sz="29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endParaRPr sz="29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Moment-By-Moment Learning Model</a:t>
            </a:r>
          </a:p>
        </p:txBody>
      </p:sp>
      <p:sp>
        <p:nvSpPr>
          <p:cNvPr id="380" name="Shape 380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Baker, R.S.J.d., Goldstein, A.B., Heffernan, N.T. (2011) Detecting Learning Moment-by-Moment. </a:t>
            </a:r>
            <a:r>
              <a:rPr lang="en-US" sz="2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International Journal of Artificial Intelligence in Education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21 (1-2), 5-25.</a:t>
            </a:r>
          </a:p>
        </p:txBody>
      </p:sp>
      <p:pic>
        <p:nvPicPr>
          <p:cNvPr id="381" name="Shape 38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16571" y="5550450"/>
            <a:ext cx="1327428" cy="13274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Moment-By-Moment Learning Model</a:t>
            </a:r>
            <a:br>
              <a:rPr lang="en-US" sz="36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(Baker, Goldstein, &amp; Heffernan, 2010)</a:t>
            </a:r>
          </a:p>
        </p:txBody>
      </p:sp>
      <p:cxnSp>
        <p:nvCxnSpPr>
          <p:cNvPr id="388" name="Shape 388"/>
          <p:cNvCxnSpPr/>
          <p:nvPr/>
        </p:nvCxnSpPr>
        <p:spPr>
          <a:xfrm>
            <a:off x="1828800" y="4604266"/>
            <a:ext cx="4495800" cy="0"/>
          </a:xfrm>
          <a:prstGeom prst="straightConnector1">
            <a:avLst/>
          </a:prstGeom>
          <a:noFill/>
          <a:ln w="762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89" name="Shape 389"/>
          <p:cNvSpPr/>
          <p:nvPr/>
        </p:nvSpPr>
        <p:spPr>
          <a:xfrm>
            <a:off x="1828800" y="3004066"/>
            <a:ext cx="1371599" cy="1371599"/>
          </a:xfrm>
          <a:prstGeom prst="ellipse">
            <a:avLst/>
          </a:prstGeom>
          <a:noFill/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0" name="Shape 390"/>
          <p:cNvSpPr txBox="1"/>
          <p:nvPr/>
        </p:nvSpPr>
        <p:spPr>
          <a:xfrm>
            <a:off x="1676400" y="3232666"/>
            <a:ext cx="16763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 learned</a:t>
            </a:r>
          </a:p>
        </p:txBody>
      </p:sp>
      <p:cxnSp>
        <p:nvCxnSpPr>
          <p:cNvPr id="391" name="Shape 391"/>
          <p:cNvCxnSpPr/>
          <p:nvPr/>
        </p:nvCxnSpPr>
        <p:spPr>
          <a:xfrm>
            <a:off x="3200400" y="3689866"/>
            <a:ext cx="12954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dash"/>
            <a:round/>
            <a:headEnd type="none" w="med" len="med"/>
            <a:tailEnd type="triangle" w="lg" len="lg"/>
          </a:ln>
        </p:spPr>
      </p:cxnSp>
      <p:sp>
        <p:nvSpPr>
          <p:cNvPr id="392" name="Shape 392"/>
          <p:cNvSpPr/>
          <p:nvPr/>
        </p:nvSpPr>
        <p:spPr>
          <a:xfrm>
            <a:off x="4495800" y="3004066"/>
            <a:ext cx="1371599" cy="1371599"/>
          </a:xfrm>
          <a:prstGeom prst="ellipse">
            <a:avLst/>
          </a:prstGeom>
          <a:noFill/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3" name="Shape 393"/>
          <p:cNvSpPr txBox="1"/>
          <p:nvPr/>
        </p:nvSpPr>
        <p:spPr>
          <a:xfrm>
            <a:off x="4343400" y="3232666"/>
            <a:ext cx="1676399" cy="7318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Learned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4" name="Shape 394"/>
          <p:cNvSpPr txBox="1"/>
          <p:nvPr/>
        </p:nvSpPr>
        <p:spPr>
          <a:xfrm>
            <a:off x="3581400" y="3156466"/>
            <a:ext cx="6095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p(T)</a:t>
            </a:r>
          </a:p>
        </p:txBody>
      </p:sp>
      <p:sp>
        <p:nvSpPr>
          <p:cNvPr id="395" name="Shape 395"/>
          <p:cNvSpPr/>
          <p:nvPr/>
        </p:nvSpPr>
        <p:spPr>
          <a:xfrm>
            <a:off x="1981200" y="4832866"/>
            <a:ext cx="1143000" cy="381000"/>
          </a:xfrm>
          <a:prstGeom prst="rect">
            <a:avLst/>
          </a:prstGeom>
          <a:noFill/>
          <a:ln w="12700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6" name="Shape 396"/>
          <p:cNvSpPr txBox="1"/>
          <p:nvPr/>
        </p:nvSpPr>
        <p:spPr>
          <a:xfrm>
            <a:off x="2133600" y="4832866"/>
            <a:ext cx="10667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correct</a:t>
            </a:r>
          </a:p>
        </p:txBody>
      </p:sp>
      <p:sp>
        <p:nvSpPr>
          <p:cNvPr id="397" name="Shape 397"/>
          <p:cNvSpPr/>
          <p:nvPr/>
        </p:nvSpPr>
        <p:spPr>
          <a:xfrm>
            <a:off x="4648200" y="4832866"/>
            <a:ext cx="1143000" cy="381000"/>
          </a:xfrm>
          <a:prstGeom prst="rect">
            <a:avLst/>
          </a:prstGeom>
          <a:noFill/>
          <a:ln w="12700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8" name="Shape 398"/>
          <p:cNvSpPr txBox="1"/>
          <p:nvPr/>
        </p:nvSpPr>
        <p:spPr>
          <a:xfrm>
            <a:off x="4800600" y="4832866"/>
            <a:ext cx="10667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correct</a:t>
            </a:r>
          </a:p>
        </p:txBody>
      </p:sp>
      <p:cxnSp>
        <p:nvCxnSpPr>
          <p:cNvPr id="399" name="Shape 399"/>
          <p:cNvCxnSpPr/>
          <p:nvPr/>
        </p:nvCxnSpPr>
        <p:spPr>
          <a:xfrm>
            <a:off x="2514600" y="4375666"/>
            <a:ext cx="0" cy="4572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400" name="Shape 400"/>
          <p:cNvSpPr txBox="1"/>
          <p:nvPr/>
        </p:nvSpPr>
        <p:spPr>
          <a:xfrm>
            <a:off x="2743200" y="4223266"/>
            <a:ext cx="6857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p(G)</a:t>
            </a:r>
          </a:p>
        </p:txBody>
      </p:sp>
      <p:cxnSp>
        <p:nvCxnSpPr>
          <p:cNvPr id="401" name="Shape 401"/>
          <p:cNvCxnSpPr/>
          <p:nvPr/>
        </p:nvCxnSpPr>
        <p:spPr>
          <a:xfrm>
            <a:off x="5181600" y="4375666"/>
            <a:ext cx="0" cy="4572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402" name="Shape 402"/>
          <p:cNvSpPr txBox="1"/>
          <p:nvPr/>
        </p:nvSpPr>
        <p:spPr>
          <a:xfrm>
            <a:off x="5486400" y="4223266"/>
            <a:ext cx="10667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1-p(S)</a:t>
            </a:r>
          </a:p>
        </p:txBody>
      </p:sp>
      <p:sp>
        <p:nvSpPr>
          <p:cNvPr id="403" name="Shape 403"/>
          <p:cNvSpPr txBox="1"/>
          <p:nvPr/>
        </p:nvSpPr>
        <p:spPr>
          <a:xfrm>
            <a:off x="4876800" y="3842266"/>
            <a:ext cx="914400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p(L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</p:txBody>
      </p:sp>
      <p:sp>
        <p:nvSpPr>
          <p:cNvPr id="404" name="Shape 404"/>
          <p:cNvSpPr txBox="1"/>
          <p:nvPr/>
        </p:nvSpPr>
        <p:spPr>
          <a:xfrm>
            <a:off x="3581400" y="2820709"/>
            <a:ext cx="6095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 i="1" u="none" strike="noStrike" cap="none">
                <a:solidFill>
                  <a:srgbClr val="28F86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p(J)</a:t>
            </a:r>
          </a:p>
        </p:txBody>
      </p:sp>
      <p:sp>
        <p:nvSpPr>
          <p:cNvPr id="405" name="Shape 405"/>
          <p:cNvSpPr txBox="1"/>
          <p:nvPr/>
        </p:nvSpPr>
        <p:spPr>
          <a:xfrm>
            <a:off x="4076700" y="2134909"/>
            <a:ext cx="4152899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Probability you </a:t>
            </a:r>
            <a:r>
              <a:rPr lang="en-US" sz="2400" b="1" i="1" u="none" strike="noStrike" cap="none">
                <a:solidFill>
                  <a:srgbClr val="28F868"/>
                </a:solidFill>
                <a:latin typeface="Arial"/>
                <a:ea typeface="Arial"/>
                <a:cs typeface="Arial"/>
                <a:sym typeface="Arial"/>
              </a:rPr>
              <a:t>J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ust Learned</a:t>
            </a:r>
          </a:p>
        </p:txBody>
      </p:sp>
      <p:cxnSp>
        <p:nvCxnSpPr>
          <p:cNvPr id="406" name="Shape 406"/>
          <p:cNvCxnSpPr/>
          <p:nvPr/>
        </p:nvCxnSpPr>
        <p:spPr>
          <a:xfrm flipH="1">
            <a:off x="4076699" y="2504241"/>
            <a:ext cx="571500" cy="392667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</p:spTree>
  </p:cSld>
  <p:clrMapOvr>
    <a:masterClrMapping/>
  </p:clrMapOvr>
  <p:transition spd="med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P(J)</a:t>
            </a:r>
          </a:p>
        </p:txBody>
      </p:sp>
      <p:sp>
        <p:nvSpPr>
          <p:cNvPr id="412" name="Shape 412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P(T) = chance you will learn if you didn’t know it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</a:t>
            </a:r>
            <a:r>
              <a:rPr lang="en-US" sz="2800" b="0" i="0" u="none" strike="noStrike" cap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J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= probability you </a:t>
            </a:r>
            <a:r>
              <a:rPr lang="en-US" sz="2800" b="0" i="0" u="none" strike="noStrike" cap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J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ustLearned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</a:t>
            </a:r>
            <a:r>
              <a:rPr lang="en-US" sz="2400" b="0" i="0" u="none" strike="noStrike" cap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J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= P(~L</a:t>
            </a:r>
            <a:r>
              <a:rPr lang="en-US" sz="24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^ T)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3998" cy="113832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P(J) is distinct</a:t>
            </a:r>
            <a:r>
              <a:rPr lang="en-US" sz="4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from P(T)</a:t>
            </a:r>
          </a:p>
        </p:txBody>
      </p:sp>
      <p:sp>
        <p:nvSpPr>
          <p:cNvPr id="418" name="Shape 418"/>
          <p:cNvSpPr txBox="1">
            <a:spLocks noGrp="1"/>
          </p:cNvSpPr>
          <p:nvPr>
            <p:ph type="body" idx="1"/>
          </p:nvPr>
        </p:nvSpPr>
        <p:spPr>
          <a:xfrm>
            <a:off x="457199" y="1600200"/>
            <a:ext cx="8686798" cy="2743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example:</a:t>
            </a:r>
          </a:p>
        </p:txBody>
      </p:sp>
      <p:sp>
        <p:nvSpPr>
          <p:cNvPr id="419" name="Shape 419"/>
          <p:cNvSpPr txBox="1"/>
          <p:nvPr/>
        </p:nvSpPr>
        <p:spPr>
          <a:xfrm>
            <a:off x="1926344" y="2438400"/>
            <a:ext cx="1971747" cy="168906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P(L</a:t>
            </a:r>
            <a:r>
              <a:rPr lang="en-US" sz="2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= 0.1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ct val="25000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P(T) = 0.6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ct val="25000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P(J) = 0.54</a:t>
            </a:r>
          </a:p>
        </p:txBody>
      </p:sp>
      <p:sp>
        <p:nvSpPr>
          <p:cNvPr id="420" name="Shape 420"/>
          <p:cNvSpPr txBox="1"/>
          <p:nvPr/>
        </p:nvSpPr>
        <p:spPr>
          <a:xfrm>
            <a:off x="5173494" y="2438400"/>
            <a:ext cx="2661324" cy="168906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P(L</a:t>
            </a:r>
            <a:r>
              <a:rPr lang="en-US" sz="2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= 0.96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ct val="25000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P(T) = 0.6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ct val="25000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P(J) = 0.02</a:t>
            </a:r>
          </a:p>
        </p:txBody>
      </p:sp>
      <p:sp>
        <p:nvSpPr>
          <p:cNvPr id="421" name="Shape 421"/>
          <p:cNvSpPr txBox="1"/>
          <p:nvPr/>
        </p:nvSpPr>
        <p:spPr>
          <a:xfrm>
            <a:off x="1977064" y="4127469"/>
            <a:ext cx="2525198" cy="6287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0" i="0" u="none" strike="noStrike" cap="none">
                <a:solidFill>
                  <a:srgbClr val="5DE53B"/>
                </a:solidFill>
                <a:latin typeface="Arial"/>
                <a:ea typeface="Arial"/>
                <a:cs typeface="Arial"/>
                <a:sym typeface="Arial"/>
              </a:rPr>
              <a:t>Learning!</a:t>
            </a:r>
          </a:p>
        </p:txBody>
      </p:sp>
      <p:sp>
        <p:nvSpPr>
          <p:cNvPr id="422" name="Shape 422"/>
          <p:cNvSpPr txBox="1"/>
          <p:nvPr/>
        </p:nvSpPr>
        <p:spPr>
          <a:xfrm>
            <a:off x="5173494" y="4127469"/>
            <a:ext cx="2179084" cy="6287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Little Learning</a:t>
            </a:r>
          </a:p>
        </p:txBody>
      </p:sp>
    </p:spTree>
  </p:cSld>
  <p:clrMapOvr>
    <a:masterClrMapping/>
  </p:clrMapOvr>
  <p:transition spd="med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hape 427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Labeling P(J)</a:t>
            </a:r>
          </a:p>
        </p:txBody>
      </p:sp>
      <p:sp>
        <p:nvSpPr>
          <p:cNvPr id="428" name="Shape 4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432499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Based on this concept: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“The probability a student did not know a skill but then learns it by doing the current problem, given their performance on the next two.”</a:t>
            </a:r>
          </a:p>
          <a:p>
            <a:pPr marL="320040" marR="0" lvl="0" indent="-320040" algn="l" rtl="0">
              <a:lnSpc>
                <a:spcPct val="75000"/>
              </a:lnSpc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ctr" rtl="0">
              <a:lnSpc>
                <a:spcPct val="75000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endParaRPr sz="2900" b="0" i="0" u="none" strike="noStrike" cap="none">
              <a:solidFill>
                <a:srgbClr val="B29C9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ctr" rtl="0">
              <a:lnSpc>
                <a:spcPct val="75000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en-US" sz="2900" b="0" i="0" u="none" strike="noStrike" cap="none">
                <a:solidFill>
                  <a:srgbClr val="B29C93"/>
                </a:solidFill>
                <a:latin typeface="Arial"/>
                <a:ea typeface="Arial"/>
                <a:cs typeface="Arial"/>
                <a:sym typeface="Arial"/>
              </a:rPr>
              <a:t>P(J) = P(~L</a:t>
            </a:r>
            <a:r>
              <a:rPr lang="en-US" sz="2900" b="0" i="0" u="none" strike="noStrike" cap="none" baseline="-25000">
                <a:solidFill>
                  <a:srgbClr val="B29C93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en-US" sz="2900" b="0" i="0" u="none" strike="noStrike" cap="none">
                <a:solidFill>
                  <a:srgbClr val="B29C93"/>
                </a:solidFill>
                <a:latin typeface="Arial"/>
                <a:ea typeface="Arial"/>
                <a:cs typeface="Arial"/>
                <a:sym typeface="Arial"/>
              </a:rPr>
              <a:t> ^ T | A</a:t>
            </a:r>
            <a:r>
              <a:rPr lang="en-US" sz="2900" b="0" i="0" u="none" strike="noStrike" cap="none" baseline="-25000">
                <a:solidFill>
                  <a:srgbClr val="B29C93"/>
                </a:solidFill>
                <a:latin typeface="Arial"/>
                <a:ea typeface="Arial"/>
                <a:cs typeface="Arial"/>
                <a:sym typeface="Arial"/>
              </a:rPr>
              <a:t>+1+2 </a:t>
            </a:r>
            <a:r>
              <a:rPr lang="en-US" sz="2900" b="0" i="0" u="none" strike="noStrike" cap="none">
                <a:solidFill>
                  <a:srgbClr val="B29C93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L="320040" marR="0" lvl="0" indent="-320040" algn="ctr" rtl="0">
              <a:lnSpc>
                <a:spcPct val="75000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ctr" rtl="0">
              <a:lnSpc>
                <a:spcPct val="75000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ctr" rtl="0">
              <a:lnSpc>
                <a:spcPct val="83192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*For full list of equations, see </a:t>
            </a:r>
            <a:b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Baker, Goldstein, &amp; Heffernan (2011)</a:t>
            </a:r>
          </a:p>
          <a:p>
            <a:pPr marL="320040" marR="0" lvl="0" indent="-320040" algn="ctr" rtl="0">
              <a:lnSpc>
                <a:spcPct val="83192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Shape 433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13832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Breaking down </a:t>
            </a:r>
            <a:r>
              <a:rPr lang="en-US" sz="4400" b="0" i="0" u="none" strike="noStrike" cap="none">
                <a:solidFill>
                  <a:srgbClr val="B29C93"/>
                </a:solidFill>
                <a:latin typeface="Arial"/>
                <a:ea typeface="Arial"/>
                <a:cs typeface="Arial"/>
                <a:sym typeface="Arial"/>
              </a:rPr>
              <a:t>P(~L</a:t>
            </a:r>
            <a:r>
              <a:rPr lang="en-US" sz="4400" b="0" i="0" u="none" strike="noStrike" cap="none" baseline="-25000">
                <a:solidFill>
                  <a:srgbClr val="B29C93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en-US" sz="4400" b="0" i="0" u="none" strike="noStrike" cap="none">
                <a:solidFill>
                  <a:srgbClr val="B29C93"/>
                </a:solidFill>
                <a:latin typeface="Arial"/>
                <a:ea typeface="Arial"/>
                <a:cs typeface="Arial"/>
                <a:sym typeface="Arial"/>
              </a:rPr>
              <a:t> ^ T | A</a:t>
            </a:r>
            <a:r>
              <a:rPr lang="en-US" sz="4400" b="0" i="0" u="none" strike="noStrike" cap="none" baseline="-25000">
                <a:solidFill>
                  <a:srgbClr val="B29C93"/>
                </a:solidFill>
                <a:latin typeface="Arial"/>
                <a:ea typeface="Arial"/>
                <a:cs typeface="Arial"/>
                <a:sym typeface="Arial"/>
              </a:rPr>
              <a:t>+1+2 </a:t>
            </a:r>
            <a:r>
              <a:rPr lang="en-US" sz="4400" b="0" i="0" u="none" strike="noStrike" cap="none">
                <a:solidFill>
                  <a:srgbClr val="B29C93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  <p:sp>
        <p:nvSpPr>
          <p:cNvPr id="434" name="Shape 434"/>
          <p:cNvSpPr txBox="1">
            <a:spLocks noGrp="1"/>
          </p:cNvSpPr>
          <p:nvPr>
            <p:ph type="body" idx="1"/>
          </p:nvPr>
        </p:nvSpPr>
        <p:spPr>
          <a:xfrm>
            <a:off x="190501" y="1600200"/>
            <a:ext cx="8496299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can calculate P(~L</a:t>
            </a:r>
            <a:r>
              <a:rPr lang="en-US" sz="29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^ T | A</a:t>
            </a:r>
            <a:r>
              <a:rPr lang="en-US" sz="29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+1+2 </a:t>
            </a: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with an application of Bayes’ theorem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P(~L</a:t>
            </a:r>
            <a:r>
              <a:rPr lang="en-US" sz="26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^ T | A</a:t>
            </a:r>
            <a:r>
              <a:rPr lang="en-US" sz="26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+1+2 </a:t>
            </a: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=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None/>
            </a:pP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None/>
            </a:pP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None/>
            </a:pP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Bayes’ Theorem:	      P(A | B) = </a:t>
            </a:r>
          </a:p>
        </p:txBody>
      </p:sp>
      <p:sp>
        <p:nvSpPr>
          <p:cNvPr id="435" name="Shape 435"/>
          <p:cNvSpPr txBox="1"/>
          <p:nvPr/>
        </p:nvSpPr>
        <p:spPr>
          <a:xfrm>
            <a:off x="3796212" y="3030534"/>
            <a:ext cx="4667157" cy="49244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P(A</a:t>
            </a:r>
            <a:r>
              <a:rPr lang="en-US" sz="26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+1+2 </a:t>
            </a: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~L</a:t>
            </a:r>
            <a:r>
              <a:rPr lang="en-US" sz="26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^ T) * P(~L</a:t>
            </a:r>
            <a:r>
              <a:rPr lang="en-US" sz="26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^ T) </a:t>
            </a:r>
          </a:p>
        </p:txBody>
      </p:sp>
      <p:sp>
        <p:nvSpPr>
          <p:cNvPr id="436" name="Shape 436"/>
          <p:cNvSpPr txBox="1"/>
          <p:nvPr/>
        </p:nvSpPr>
        <p:spPr>
          <a:xfrm>
            <a:off x="5286923" y="4023946"/>
            <a:ext cx="1828800" cy="49244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 (A</a:t>
            </a:r>
            <a:r>
              <a:rPr lang="en-US" sz="26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+1+2 </a:t>
            </a: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  <p:sp>
        <p:nvSpPr>
          <p:cNvPr id="437" name="Shape 437"/>
          <p:cNvSpPr txBox="1"/>
          <p:nvPr/>
        </p:nvSpPr>
        <p:spPr>
          <a:xfrm>
            <a:off x="6202751" y="4903183"/>
            <a:ext cx="2298360" cy="430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P(B | A) * P(A)</a:t>
            </a:r>
          </a:p>
        </p:txBody>
      </p:sp>
      <p:cxnSp>
        <p:nvCxnSpPr>
          <p:cNvPr id="438" name="Shape 438"/>
          <p:cNvCxnSpPr/>
          <p:nvPr/>
        </p:nvCxnSpPr>
        <p:spPr>
          <a:xfrm>
            <a:off x="6202751" y="5493719"/>
            <a:ext cx="2121716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39" name="Shape 439"/>
          <p:cNvSpPr txBox="1"/>
          <p:nvPr/>
        </p:nvSpPr>
        <p:spPr>
          <a:xfrm>
            <a:off x="6832597" y="5555276"/>
            <a:ext cx="959802" cy="430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P(B)</a:t>
            </a:r>
          </a:p>
        </p:txBody>
      </p:sp>
      <p:cxnSp>
        <p:nvCxnSpPr>
          <p:cNvPr id="440" name="Shape 440"/>
          <p:cNvCxnSpPr/>
          <p:nvPr/>
        </p:nvCxnSpPr>
        <p:spPr>
          <a:xfrm>
            <a:off x="6324600" y="5486400"/>
            <a:ext cx="1676399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41" name="Shape 441"/>
          <p:cNvCxnSpPr/>
          <p:nvPr/>
        </p:nvCxnSpPr>
        <p:spPr>
          <a:xfrm>
            <a:off x="3962400" y="3810000"/>
            <a:ext cx="3733800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ransition spd="med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Shape 44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Breaking down P(A</a:t>
            </a:r>
            <a:r>
              <a:rPr lang="en-US" sz="4400" b="0" i="0" u="none" strike="noStrike" cap="none" baseline="-25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+1+2 </a:t>
            </a: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  <p:sp>
        <p:nvSpPr>
          <p:cNvPr id="447" name="Shape 44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P(~L</a:t>
            </a:r>
            <a:r>
              <a:rPr lang="en-US" sz="27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en-US"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^ T ) is computed with BKT building blocks {P(~L</a:t>
            </a:r>
            <a:r>
              <a:rPr lang="en-US" sz="27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en-US"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), P(T)}</a:t>
            </a: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P(A</a:t>
            </a:r>
            <a:r>
              <a:rPr lang="en-US" sz="27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+1+2 </a:t>
            </a:r>
            <a:r>
              <a:rPr lang="en-US"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en-US" sz="27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a function of the only three relevant scenarios, {</a:t>
            </a:r>
            <a:r>
              <a:rPr lang="en-US" sz="2700" b="0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2700" b="0" i="0" u="none" strike="noStrike" cap="none" baseline="-250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en-US"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700" b="0" i="0" u="none" strike="noStrike" cap="none">
                <a:solidFill>
                  <a:srgbClr val="B29C93"/>
                </a:solidFill>
                <a:latin typeface="Arial"/>
                <a:ea typeface="Arial"/>
                <a:cs typeface="Arial"/>
                <a:sym typeface="Arial"/>
              </a:rPr>
              <a:t>~L</a:t>
            </a:r>
            <a:r>
              <a:rPr lang="en-US" sz="2700" b="0" i="0" u="none" strike="noStrike" cap="none" baseline="-25000">
                <a:solidFill>
                  <a:srgbClr val="B29C93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en-US" sz="2700" b="0" i="0" u="none" strike="noStrike" cap="none">
                <a:solidFill>
                  <a:srgbClr val="B29C93"/>
                </a:solidFill>
                <a:latin typeface="Arial"/>
                <a:ea typeface="Arial"/>
                <a:cs typeface="Arial"/>
                <a:sym typeface="Arial"/>
              </a:rPr>
              <a:t> ^ T</a:t>
            </a:r>
            <a:r>
              <a:rPr lang="en-US"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7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~L</a:t>
            </a:r>
            <a:r>
              <a:rPr lang="en-US" sz="2700" b="0" i="0" u="none" strike="noStrike" cap="none" baseline="-25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en-US" sz="27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^ ~T</a:t>
            </a:r>
            <a:r>
              <a:rPr lang="en-US"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}, and their contingent probabilities</a:t>
            </a: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599"/>
              <a:buFont typeface="Noto Symbol"/>
              <a:buNone/>
            </a:pPr>
            <a:endParaRPr sz="2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P(A</a:t>
            </a:r>
            <a:r>
              <a:rPr lang="en-US" sz="27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+1+2 </a:t>
            </a:r>
            <a:r>
              <a:rPr lang="en-US"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= </a:t>
            </a:r>
          </a:p>
          <a:p>
            <a:pPr marL="0" marR="0" lvl="0" indent="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en-US" sz="2700" b="0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         P(A</a:t>
            </a:r>
            <a:r>
              <a:rPr lang="en-US" sz="2700" b="0" i="0" u="none" strike="noStrike" cap="none" baseline="-250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+1+2 </a:t>
            </a:r>
            <a:r>
              <a:rPr lang="en-US" sz="2700" b="0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| L</a:t>
            </a:r>
            <a:r>
              <a:rPr lang="en-US" sz="2700" b="0" i="0" u="none" strike="noStrike" cap="none" baseline="-250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en-US" sz="2700" b="0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) P(L</a:t>
            </a:r>
            <a:r>
              <a:rPr lang="en-US" sz="2700" b="0" i="0" u="none" strike="noStrike" cap="none" baseline="-250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en-US" sz="2700" b="0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en-US"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+ </a:t>
            </a:r>
            <a:r>
              <a:rPr lang="en-US" sz="2700" b="0" i="0" u="none" strike="noStrike" cap="none">
                <a:solidFill>
                  <a:srgbClr val="B29C93"/>
                </a:solidFill>
                <a:latin typeface="Arial"/>
                <a:ea typeface="Arial"/>
                <a:cs typeface="Arial"/>
                <a:sym typeface="Arial"/>
              </a:rPr>
              <a:t>P(A</a:t>
            </a:r>
            <a:r>
              <a:rPr lang="en-US" sz="2700" b="0" i="0" u="none" strike="noStrike" cap="none" baseline="-25000">
                <a:solidFill>
                  <a:srgbClr val="B29C93"/>
                </a:solidFill>
                <a:latin typeface="Arial"/>
                <a:ea typeface="Arial"/>
                <a:cs typeface="Arial"/>
                <a:sym typeface="Arial"/>
              </a:rPr>
              <a:t>+1+2 </a:t>
            </a:r>
            <a:r>
              <a:rPr lang="en-US" sz="2700" b="0" i="0" u="none" strike="noStrike" cap="none">
                <a:solidFill>
                  <a:srgbClr val="B29C93"/>
                </a:solidFill>
                <a:latin typeface="Arial"/>
                <a:ea typeface="Arial"/>
                <a:cs typeface="Arial"/>
                <a:sym typeface="Arial"/>
              </a:rPr>
              <a:t> | ~L</a:t>
            </a:r>
            <a:r>
              <a:rPr lang="en-US" sz="2700" b="0" i="0" u="none" strike="noStrike" cap="none" baseline="-25000">
                <a:solidFill>
                  <a:srgbClr val="B29C93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en-US" sz="2700" b="0" i="0" u="none" strike="noStrike" cap="none">
                <a:solidFill>
                  <a:srgbClr val="B29C93"/>
                </a:solidFill>
                <a:latin typeface="Arial"/>
                <a:ea typeface="Arial"/>
                <a:cs typeface="Arial"/>
                <a:sym typeface="Arial"/>
              </a:rPr>
              <a:t> ^ T) P(~L</a:t>
            </a:r>
            <a:r>
              <a:rPr lang="en-US" sz="2700" b="0" i="0" u="none" strike="noStrike" cap="none" baseline="-25000">
                <a:solidFill>
                  <a:srgbClr val="B29C93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en-US" sz="2700" b="0" i="0" u="none" strike="noStrike" cap="none">
                <a:solidFill>
                  <a:srgbClr val="B29C93"/>
                </a:solidFill>
                <a:latin typeface="Arial"/>
                <a:ea typeface="Arial"/>
                <a:cs typeface="Arial"/>
                <a:sym typeface="Arial"/>
              </a:rPr>
              <a:t> ^ T)</a:t>
            </a: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en-US"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+ </a:t>
            </a:r>
            <a:r>
              <a:rPr lang="en-US" sz="27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P(A</a:t>
            </a:r>
            <a:r>
              <a:rPr lang="en-US" sz="2700" b="0" i="0" u="none" strike="noStrike" cap="none" baseline="-25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+1+2 </a:t>
            </a:r>
            <a:r>
              <a:rPr lang="en-US" sz="27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| ~L</a:t>
            </a:r>
            <a:r>
              <a:rPr lang="en-US" sz="2700" b="0" i="0" u="none" strike="noStrike" cap="none" baseline="-25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en-US" sz="27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^ ~T) P(~L</a:t>
            </a:r>
            <a:r>
              <a:rPr lang="en-US" sz="2700" b="0" i="0" u="none" strike="noStrike" cap="none" baseline="-25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en-US" sz="27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^ ~T) </a:t>
            </a: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endParaRPr sz="2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BKT with modified assumptions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Conditionalizing Help or Learning</a:t>
            </a:r>
          </a:p>
          <a:p>
            <a:pPr indent="-320040">
              <a:buSzPct val="59999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Contextual Guess and Slip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Moment by Moment Learning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Modeling Transfer Between Skills</a:t>
            </a: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endParaRPr sz="29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Shape 452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Breaking down </a:t>
            </a:r>
            <a:r>
              <a:rPr lang="en-US" sz="3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P(A</a:t>
            </a:r>
            <a:r>
              <a:rPr lang="en-US" sz="395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+1+2 </a:t>
            </a:r>
            <a:r>
              <a:rPr lang="en-US" sz="3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L</a:t>
            </a:r>
            <a:r>
              <a:rPr lang="en-US" sz="395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en-US" sz="3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P(L</a:t>
            </a:r>
            <a:r>
              <a:rPr lang="en-US" sz="395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en-US" sz="3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):</a:t>
            </a:r>
            <a:br>
              <a:rPr lang="en-US" sz="3950" b="0" i="0" u="none" strike="noStrike" cap="none">
                <a:solidFill>
                  <a:srgbClr val="E7D09C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One Example</a:t>
            </a:r>
          </a:p>
        </p:txBody>
      </p:sp>
      <p:sp>
        <p:nvSpPr>
          <p:cNvPr id="453" name="Shape 453"/>
          <p:cNvSpPr txBox="1">
            <a:spLocks noGrp="1"/>
          </p:cNvSpPr>
          <p:nvPr>
            <p:ph type="body" idx="1"/>
          </p:nvPr>
        </p:nvSpPr>
        <p:spPr>
          <a:xfrm>
            <a:off x="1442062" y="1570037"/>
            <a:ext cx="7244738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P(A</a:t>
            </a:r>
            <a:r>
              <a:rPr lang="en-US" sz="2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+1+2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C, C | L</a:t>
            </a:r>
            <a:r>
              <a:rPr lang="en-US" sz="2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 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= P(~S)P(~S)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P(A</a:t>
            </a:r>
            <a:r>
              <a:rPr lang="en-US" sz="2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+1+2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C, ~C | L</a:t>
            </a:r>
            <a:r>
              <a:rPr lang="en-US" sz="2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 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= P(~S)P(S)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P(A</a:t>
            </a:r>
            <a:r>
              <a:rPr lang="en-US" sz="2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+1+2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~C, C | L</a:t>
            </a:r>
            <a:r>
              <a:rPr lang="en-US" sz="2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 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= P(S)P(~S)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P(A</a:t>
            </a:r>
            <a:r>
              <a:rPr lang="en-US" sz="2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+1+2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~C, ~C | L</a:t>
            </a:r>
            <a:r>
              <a:rPr lang="en-US" sz="2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 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= P(S)P(S)</a:t>
            </a:r>
          </a:p>
        </p:txBody>
      </p:sp>
      <p:sp>
        <p:nvSpPr>
          <p:cNvPr id="454" name="Shape 454"/>
          <p:cNvSpPr txBox="1"/>
          <p:nvPr/>
        </p:nvSpPr>
        <p:spPr>
          <a:xfrm>
            <a:off x="1896215" y="5722937"/>
            <a:ext cx="5450229" cy="6018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(Correct marked C, wrong marked ~C)</a:t>
            </a:r>
          </a:p>
        </p:txBody>
      </p:sp>
      <p:graphicFrame>
        <p:nvGraphicFramePr>
          <p:cNvPr id="455" name="Shape 455"/>
          <p:cNvGraphicFramePr/>
          <p:nvPr/>
        </p:nvGraphicFramePr>
        <p:xfrm>
          <a:off x="171450" y="3715383"/>
          <a:ext cx="8858250" cy="2225100"/>
        </p:xfrm>
        <a:graphic>
          <a:graphicData uri="http://schemas.openxmlformats.org/drawingml/2006/table">
            <a:tbl>
              <a:tblPr firstRow="1" bandRow="1">
                <a:noFill/>
                <a:tableStyleId>{8DE33CC4-A7DD-4958-9121-EAD94618CDF6}</a:tableStyleId>
              </a:tblPr>
              <a:tblGrid>
                <a:gridCol w="1302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9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8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4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64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23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87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85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466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skill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problemID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userID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correct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L</a:t>
                      </a:r>
                      <a:r>
                        <a:rPr lang="en-US" sz="1400" u="none" strike="noStrike" cap="none" baseline="-25000"/>
                        <a:t>n-1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L</a:t>
                      </a:r>
                      <a:r>
                        <a:rPr lang="en-US" sz="1400" u="none" strike="noStrike" cap="none" baseline="-25000"/>
                        <a:t>n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G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T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P(J)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similar-figures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71241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52128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.56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400" u="none" strike="noStrike" cap="none"/>
                        <a:t>.21036516</a:t>
                      </a: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.299</a:t>
                      </a: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.1</a:t>
                      </a: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.067</a:t>
                      </a: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.002799</a:t>
                      </a:r>
                    </a:p>
                  </a:txBody>
                  <a:tcPr marL="91450" marR="91450" marT="45725" marB="45725">
                    <a:solidFill>
                      <a:srgbClr val="5DE5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similar-figures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71242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400" u="none" strike="noStrike" cap="none"/>
                        <a:t>52128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.21036516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400" u="none" strike="noStrike" cap="none"/>
                        <a:t>.10115955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.299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.1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.067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.00362673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400" u="none" strike="noStrike" cap="none"/>
                        <a:t>similar-figures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71243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400" u="none" strike="noStrike" cap="none"/>
                        <a:t>52128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1</a:t>
                      </a: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.10115955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400" u="none" strike="noStrike" cap="none"/>
                        <a:t>.30308785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.299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.1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.067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.00218025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400" u="none" strike="noStrike" cap="none"/>
                        <a:t>similar-figures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71244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400" u="none" strike="noStrike" cap="none"/>
                        <a:t>52128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.30308785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400" u="none" strike="noStrike" cap="none"/>
                        <a:t>.12150209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.299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.1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.067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.00346442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400" u="none" strike="noStrike" cap="none"/>
                        <a:t>similar-figures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71245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400" u="none" strike="noStrike" cap="none"/>
                        <a:t>52128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.12150209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.08505184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.299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.1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.067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/>
                        <a:t>.00375788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Shape 460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Features of P(J)</a:t>
            </a:r>
          </a:p>
        </p:txBody>
      </p:sp>
      <p:sp>
        <p:nvSpPr>
          <p:cNvPr id="461" name="Shape 46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02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Distilled from logs of student interactions with tutor software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Broadly capture behavior indicative of learning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Selected from same initial set of features previously used in detectors of </a:t>
            </a:r>
          </a:p>
          <a:p>
            <a:pPr marL="914400" marR="0" lvl="2" indent="-228600" algn="l" rtl="0">
              <a:spcBef>
                <a:spcPts val="500"/>
              </a:spcBef>
              <a:buClr>
                <a:schemeClr val="accent2"/>
              </a:buClr>
              <a:buSzPct val="75000"/>
              <a:buFont typeface="Noto Symbol"/>
              <a:buChar char="■"/>
            </a:pPr>
            <a:r>
              <a:rPr lang="en-US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gaming the system (Baker, Corbett, Roll, &amp; Koedinger, 2008)</a:t>
            </a:r>
          </a:p>
          <a:p>
            <a:pPr marL="914400" marR="0" lvl="2" indent="-228600" algn="l" rtl="0">
              <a:spcBef>
                <a:spcPts val="500"/>
              </a:spcBef>
              <a:buClr>
                <a:schemeClr val="accent2"/>
              </a:buClr>
              <a:buSzPct val="75000"/>
              <a:buFont typeface="Noto Symbol"/>
              <a:buChar char="■"/>
            </a:pPr>
            <a:r>
              <a:rPr lang="en-US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off-task behavior (Baker, 2007)</a:t>
            </a:r>
          </a:p>
          <a:p>
            <a:pPr marL="914400" marR="0" lvl="2" indent="-228600" algn="l" rtl="0">
              <a:spcBef>
                <a:spcPts val="500"/>
              </a:spcBef>
              <a:buClr>
                <a:schemeClr val="accent2"/>
              </a:buClr>
              <a:buSzPct val="75000"/>
              <a:buFont typeface="Noto Symbol"/>
              <a:buChar char="■"/>
            </a:pPr>
            <a:r>
              <a:rPr lang="en-US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carelessness (Baker, Corbett, &amp; Aleven, 2008)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Features of P(J)</a:t>
            </a:r>
          </a:p>
        </p:txBody>
      </p:sp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02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Arial"/>
              <a:buChar char="•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 features use only </a:t>
            </a:r>
            <a:r>
              <a:rPr lang="en-US" sz="29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first response data</a:t>
            </a:r>
          </a:p>
          <a:p>
            <a:pPr marL="320040" marR="0" lvl="0" indent="-32004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Aria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Arial"/>
              <a:buChar char="•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Later extension to include subsequent responses only increased model correlation very slightly – not significantly</a:t>
            </a:r>
          </a:p>
        </p:txBody>
      </p:sp>
    </p:spTree>
  </p:cSld>
  <p:clrMapOvr>
    <a:masterClrMapping/>
  </p:clrMapOvr>
  <p:transition spd="med"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Uses</a:t>
            </a:r>
          </a:p>
        </p:txBody>
      </p:sp>
      <p:sp>
        <p:nvSpPr>
          <p:cNvPr id="473" name="Shape 473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Patterns in P(J) over time can be used to predict whether a student will be prepared for future learning (Hershkovitz et al., 2013; Baker et al., 2013) and standardized exam scores (Jiang et al., 2015)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P(J) can be used as a proxy for Eureka moments in Cognitive Science research (Moore et al., 2015)</a:t>
            </a:r>
          </a:p>
        </p:txBody>
      </p:sp>
    </p:spTree>
  </p:cSld>
  <p:clrMapOvr>
    <a:masterClrMapping/>
  </p:clrMapOvr>
  <p:transition spd="med"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Shape 478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Alternate Method</a:t>
            </a:r>
          </a:p>
        </p:txBody>
      </p:sp>
      <p:sp>
        <p:nvSpPr>
          <p:cNvPr id="479" name="Shape 479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Assume at most one moment of learning</a:t>
            </a: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Try to infer when that single moment occurred, across entire sequence of student behavior</a:t>
            </a: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599"/>
              <a:buFont typeface="Noto Symbol"/>
              <a:buNone/>
            </a:pPr>
            <a:endParaRPr sz="2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(Van de Sande, 2013; Pardos &amp; Yudelson, 2013)</a:t>
            </a: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599"/>
              <a:buFont typeface="Noto Symbol"/>
              <a:buNone/>
            </a:pPr>
            <a:endParaRPr sz="2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Some good theoretical arguments for this – more closely matches assumptions of BKT</a:t>
            </a: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599"/>
              <a:buFont typeface="Noto Symbol"/>
              <a:buNone/>
            </a:pPr>
            <a:endParaRPr sz="2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Has not yet been studied whether this approach has same predictive power as P(~L</a:t>
            </a:r>
            <a:r>
              <a:rPr lang="en-US" sz="27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en-US"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^ T | A</a:t>
            </a:r>
            <a:r>
              <a:rPr lang="en-US" sz="27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+1+2 </a:t>
            </a:r>
            <a:r>
              <a:rPr lang="en-US"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method</a:t>
            </a: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599"/>
              <a:buFont typeface="Noto Symbol"/>
              <a:buNone/>
            </a:pPr>
            <a:endParaRPr sz="2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4400" dirty="0">
                <a:solidFill>
                  <a:schemeClr val="dk2"/>
                </a:solidFill>
              </a:rPr>
              <a:t>BKT with modified assumptions</a:t>
            </a:r>
            <a:endParaRPr lang="en-US"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Shape 373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Conditionalizing Help or Learning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Contextual Guess and Slip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Moment by Moment Learning</a:t>
            </a:r>
          </a:p>
          <a:p>
            <a:pPr indent="-320040">
              <a:buSzPct val="59999"/>
            </a:pPr>
            <a:r>
              <a:rPr lang="en-US" sz="2900" dirty="0">
                <a:solidFill>
                  <a:srgbClr val="FF0000"/>
                </a:solidFill>
              </a:rPr>
              <a:t>Modeling Transfer Between Skills</a:t>
            </a:r>
            <a:endParaRPr lang="en-US" sz="29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700"/>
              </a:spcBef>
              <a:buClr>
                <a:schemeClr val="accent2"/>
              </a:buClr>
              <a:buSzPct val="59999"/>
              <a:buNone/>
            </a:pPr>
            <a:endParaRPr lang="en-US" sz="29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endParaRPr sz="29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756884"/>
      </p:ext>
    </p:extLst>
  </p:cSld>
  <p:clrMapOvr>
    <a:masterClrMapping/>
  </p:clrMapOvr>
  <p:transition spd="med"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Shape 485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Modeling Transfer Between Skills</a:t>
            </a:r>
          </a:p>
        </p:txBody>
      </p:sp>
      <p:sp>
        <p:nvSpPr>
          <p:cNvPr id="486" name="Shape 486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900" b="0" i="0" dirty="0">
                <a:solidFill>
                  <a:srgbClr val="000000"/>
                </a:solidFill>
                <a:effectLst/>
                <a:latin typeface="+mn-lt"/>
              </a:rPr>
              <a:t>Sao Pedro, M., Jiang, Y., Paquette, L., Baker, R.S., Gobert, J. (2014) Identifying Transfer of Inquiry Skills across Physical Science Simulations using Educational Data Mining. </a:t>
            </a:r>
            <a:r>
              <a:rPr lang="en-US" sz="2900" b="0" i="1" dirty="0">
                <a:solidFill>
                  <a:srgbClr val="000000"/>
                </a:solidFill>
                <a:effectLst/>
                <a:latin typeface="+mn-lt"/>
              </a:rPr>
              <a:t>Proceedings of the 11th International Conference of the Learning Sciences</a:t>
            </a:r>
            <a:r>
              <a:rPr lang="en-US" sz="2900" b="0" i="0" dirty="0">
                <a:solidFill>
                  <a:srgbClr val="000000"/>
                </a:solidFill>
                <a:effectLst/>
                <a:latin typeface="+mn-lt"/>
              </a:rPr>
              <a:t>.</a:t>
            </a:r>
            <a:endParaRPr sz="2900" b="0" i="0" u="none" strike="noStrike" cap="none" dirty="0">
              <a:solidFill>
                <a:schemeClr val="dk1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pic>
        <p:nvPicPr>
          <p:cNvPr id="1026" name="Picture 2" descr="Michael PEDRO | PhD | Worcester Polytechnic Institute, MA | WPI |  Department of Social Science &amp; Policy Studies | Research profile">
            <a:extLst>
              <a:ext uri="{FF2B5EF4-FFF2-40B4-BE49-F238E27FC236}">
                <a16:creationId xmlns:a16="http://schemas.microsoft.com/office/drawing/2014/main" id="{B028B5D7-E6B1-1A16-FA8A-A1728EDF04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552" y="5706292"/>
            <a:ext cx="1223554" cy="1223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Yang Jiang - Research Scientist - ETS | LinkedIn">
            <a:extLst>
              <a:ext uri="{FF2B5EF4-FFF2-40B4-BE49-F238E27FC236}">
                <a16:creationId xmlns:a16="http://schemas.microsoft.com/office/drawing/2014/main" id="{B247F617-5BA8-6AE8-F1C1-262EF363E5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106" y="5706293"/>
            <a:ext cx="1151708" cy="1151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Luc Paquette | College of Education | UIUC">
            <a:extLst>
              <a:ext uri="{FF2B5EF4-FFF2-40B4-BE49-F238E27FC236}">
                <a16:creationId xmlns:a16="http://schemas.microsoft.com/office/drawing/2014/main" id="{AE38A5FA-6886-F327-136C-CE38961538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8814" y="5706292"/>
            <a:ext cx="1151708" cy="1151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Janice Gobert - CEO &amp; Co-Founder @ Inq-ITS - Crunchbase Person Profile">
            <a:extLst>
              <a:ext uri="{FF2B5EF4-FFF2-40B4-BE49-F238E27FC236}">
                <a16:creationId xmlns:a16="http://schemas.microsoft.com/office/drawing/2014/main" id="{EE60FE5A-F0BB-B3A4-709F-4DF385D5FF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923" y="5706292"/>
            <a:ext cx="1151708" cy="1151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How this model works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Classic BKT: Separate BKT model for each skill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BKT-PST (Partial Skill Transfer) (Sao Pedro et al., 2014): Each skill’s model can transfer in information from other skills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BKT-PST: One time (when switching skill)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BKT-PSTC (Kang et al., 2022): At each time step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Shape 147" descr="data:image/jpeg;base64,/9j/4AAQSkZJRgABAQAAAQABAAD/2wCEAAkGBxITEhURExIWFBUVFRQVFhQUFhQYFRUYFRQWFxUcHxQYHCggGBolGxQVIjEhJSkrLy4uFx8zODMsNygtLisBCgoKDg0OGhAQGywkHhwsLCwsLCwsNCwsLCwsLCwsLCwsLCwsLSwsLCwsLCwrLCwsLCwsKyw3NywsLCwsNys3K//AABEIAGgAaAMBIgACEQEDEQH/xAAbAAACAwEBAQAAAAAAAAAAAAAEBQADBgIBB//EADMQAAEDAwIEBAQFBQEAAAAAAAEAAhEDBCEFMQYSQVEiYXGBEzKRoVLB4fDxQmKxs9EH/8QAGQEAAwEBAQAAAAAAAAAAAAAAAQIDAAQF/8QAIhEAAgICAgEFAQAAAAAAAAAAAAECEQMxEiFhBBMiMlEU/9oADAMBAAIRAxEAPwDZwpC7AXQaohKw1dBiubTXb2wCTsFglHw1yWKqndGo7kYPMu6BNbezgfi80jmkUjicuxc6mq3U07fQgbJfcMS+5Wyn896YufTVD2Lq7uOWSfqEM/VKYgOmTsQJCZSTIyi4umePYqXtR9RiFqNTCgj2qLt7V6sY0oCuY1csaiKbUwCMYhL8hzm0/dw8hsmTWpddOAcXDcw1LJ0hoq3RbSho+5KMbfBoQNJkhdvt27k+xXOmz01CLVFlXVgl9xdAZUbZyScQl2r0jEYHkCD6bISbopCEVoV6pfjKU2tOS9knADm9/r2QmrHlET6/ypo9zJBg4kEjshifZy+ppmy02oX0wTuMGPJe1WoLQKpkt6b+Y7JnVauk4RdUaorarVETGlphEsCopBFMCIDtoS6vREuPYt+26ZBAXe5HchLN1EpjVyMXrXFj6LsFjG5jnPzAGJ8lnDxnUeS74gI7NdIX0e44ca8EsLGOMSSwOmAehKRVOBrYPBqvY55OGgNbPsN1z112ehHlfRnKnENxSDXOnlcZnYZ2VlLiIVMPcB5dfqnP/oWk/FFCkHcjWgRHpssTqnCLqYBmtP4m+Np9twtxWmNOWRaD9bvabm8rck9QULptfkBPWUotrOq12QTH9REfymBYG0nVD3IHsP1TRSTOTI29n0Hhil4S6In0ymtUIPhxkUWg7wJxCOqKyOVgFYKLusoiY0NJEsQdMophRAXBLNWqcni8kxlKOIW+CfMApMn1ZTD90IDqdes74dIGZyegQda2u7Jpqua2sXGXPcIfTgAeGZxv2VmpaibRk0jkkFwz4sbBZ/WeO7t4LH0AymYDYkyMzLowoxiq8nZLNNvrQJq3FnxXgVafxxIJa3BxMZ6I201+uwBlUEYlk7ls7T3H/Fl6GuUWPD3U5ydiD17QtO3WbW8phsODh8uILT6dZTOPRl6iSYJe6i185zlD6da89agw/KC5zh3GI/wltxSLHlp3G61nDVMN8Z3IAHkEIonmyX2bKjDRC8e9Bi4UNZWOQ6quUQ9SoosY0tNyJY5AMciGPTACy5UXLeYQdvzXnOqX3LQ4NJydh1wgwoS6joAqOa53QzG6tbozORwOS4xmIEg7J6zOdgh6o37b+nSfuk4FY5HVGV1HQ7dxJbTZyiZMdTkQfRY4cPvpVA4Amng+fkvpt3THLHNvtnMk/wCEO+g0tjfMgDphbiFzPnmsaeRUa6Pm367bZ7oq0vIwr+NdRZSpyCJ5jGYJ7464WZsrwHI75W412I3ZtaF0iRXWctbhHsroijN1VeoAVV4sA2VS4awS5wHqUDX4hpt+UF32H3WWfWJMkye5z90DfXHKAcxOY2HmU4DS1+IKr/lIaP7evulzbx/xqeTl8GeuHfVDNeI/cKg1GirSJOBUkk+TXHdaK7Rh/S4tio6k4kREHv3RY4ga75SHDPXsvlt/rTLqq80mkcsOaTu7MEx06Imi8hoewweyGT4vwWjFS0fQa+rTk/XuZwgrviVrGZ3zMHKw1TUqmxJKCvbguU+Q3t/oLxBqTq9Vs7CRH0UbNOoI/qY0+4kH8lTa0uap6JvqtDDH9jy+x/VdEVcSUi6z1T8Q9wnNtetds4LKs7q7l7JKFs2TKiiy1vdvbs4++VEKMaRzuiAfeuc/kAAEkHrKiiYUPDhiOiW61U8E9vif63KKIx2ZGCsXOYQ9hgjr+nZO7LUH8xJAE7gbKKKjSapjxdaCKpByl9zV6DdRRc0YrlRecnRdplNuXOwBkyl9LUXF72z4HkkA9DMtjtsFFF0kGM2n75+qsfWDWlx2H7CiimKVWlzziYgqKKLGP//Z"/>
          <p:cNvSpPr/>
          <p:nvPr/>
        </p:nvSpPr>
        <p:spPr>
          <a:xfrm>
            <a:off x="155575" y="-144463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Shape 148" descr="data:image/jpeg;base64,/9j/4AAQSkZJRgABAQAAAQABAAD/2wCEAAkGBxITEhURExIWFBUVFRQVFhQUFhQYFRUYFRQWFxUcHxQYHCggGBolGxQVIjEhJSkrLy4uFx8zODMsNygtLisBCgoKDg0OGhAQGywkHhwsLCwsLCwsNCwsLCwsLCwsLCwsLCwsLSwsLCwsLCwrLCwsLCwsKyw3NywsLCwsNys3K//AABEIAGgAaAMBIgACEQEDEQH/xAAbAAACAwEBAQAAAAAAAAAAAAAEBQADBgIBB//EADMQAAEDAwIEBAQFBQEAAAAAAAEAAhEDBCEFMQYSQVEiYXGBEzKRoVLB4fDxQmKxs9EH/8QAGQEAAwEBAQAAAAAAAAAAAAAAAQIDAAQF/8QAIhEAAgICAgEFAQAAAAAAAAAAAAECEQMxEiFhBBMiMlEU/9oADAMBAAIRAxEAPwDZwpC7AXQaohKw1dBiubTXb2wCTsFglHw1yWKqndGo7kYPMu6BNbezgfi80jmkUjicuxc6mq3U07fQgbJfcMS+5Wyn896YufTVD2Lq7uOWSfqEM/VKYgOmTsQJCZSTIyi4umePYqXtR9RiFqNTCgj2qLt7V6sY0oCuY1csaiKbUwCMYhL8hzm0/dw8hsmTWpddOAcXDcw1LJ0hoq3RbSho+5KMbfBoQNJkhdvt27k+xXOmz01CLVFlXVgl9xdAZUbZyScQl2r0jEYHkCD6bISbopCEVoV6pfjKU2tOS9knADm9/r2QmrHlET6/ypo9zJBg4kEjshifZy+ppmy02oX0wTuMGPJe1WoLQKpkt6b+Y7JnVauk4RdUaorarVETGlphEsCopBFMCIDtoS6vREuPYt+26ZBAXe5HchLN1EpjVyMXrXFj6LsFjG5jnPzAGJ8lnDxnUeS74gI7NdIX0e44ca8EsLGOMSSwOmAehKRVOBrYPBqvY55OGgNbPsN1z112ehHlfRnKnENxSDXOnlcZnYZ2VlLiIVMPcB5dfqnP/oWk/FFCkHcjWgRHpssTqnCLqYBmtP4m+Np9twtxWmNOWRaD9bvabm8rck9QULptfkBPWUotrOq12QTH9REfymBYG0nVD3IHsP1TRSTOTI29n0Hhil4S6In0ymtUIPhxkUWg7wJxCOqKyOVgFYKLusoiY0NJEsQdMophRAXBLNWqcni8kxlKOIW+CfMApMn1ZTD90IDqdes74dIGZyegQda2u7Jpqua2sXGXPcIfTgAeGZxv2VmpaibRk0jkkFwz4sbBZ/WeO7t4LH0AymYDYkyMzLowoxiq8nZLNNvrQJq3FnxXgVafxxIJa3BxMZ6I201+uwBlUEYlk7ls7T3H/Fl6GuUWPD3U5ydiD17QtO3WbW8phsODh8uILT6dZTOPRl6iSYJe6i185zlD6da89agw/KC5zh3GI/wltxSLHlp3G61nDVMN8Z3IAHkEIonmyX2bKjDRC8e9Bi4UNZWOQ6quUQ9SoosY0tNyJY5AMciGPTACy5UXLeYQdvzXnOqX3LQ4NJydh1wgwoS6joAqOa53QzG6tbozORwOS4xmIEg7J6zOdgh6o37b+nSfuk4FY5HVGV1HQ7dxJbTZyiZMdTkQfRY4cPvpVA4Amng+fkvpt3THLHNvtnMk/wCEO+g0tjfMgDphbiFzPnmsaeRUa6Pm367bZ7oq0vIwr+NdRZSpyCJ5jGYJ7464WZsrwHI75W412I3ZtaF0iRXWctbhHsroijN1VeoAVV4sA2VS4awS5wHqUDX4hpt+UF32H3WWfWJMkye5z90DfXHKAcxOY2HmU4DS1+IKr/lIaP7evulzbx/xqeTl8GeuHfVDNeI/cKg1GirSJOBUkk+TXHdaK7Rh/S4tio6k4kREHv3RY4ga75SHDPXsvlt/rTLqq80mkcsOaTu7MEx06Imi8hoewweyGT4vwWjFS0fQa+rTk/XuZwgrviVrGZ3zMHKw1TUqmxJKCvbguU+Q3t/oLxBqTq9Vs7CRH0UbNOoI/qY0+4kH8lTa0uap6JvqtDDH9jy+x/VdEVcSUi6z1T8Q9wnNtetds4LKs7q7l7JKFs2TKiiy1vdvbs4++VEKMaRzuiAfeuc/kAAEkHrKiiYUPDhiOiW61U8E9vif63KKIx2ZGCsXOYQ9hgjr+nZO7LUH8xJAE7gbKKKjSapjxdaCKpByl9zV6DdRRc0YrlRecnRdplNuXOwBkyl9LUXF72z4HkkA9DMtjtsFFF0kGM2n75+qsfWDWlx2H7CiimKVWlzziYgqKKLGP//Z"/>
          <p:cNvSpPr/>
          <p:nvPr/>
        </p:nvSpPr>
        <p:spPr>
          <a:xfrm>
            <a:off x="307975" y="7937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Shape 149" descr="data:image/jpeg;base64,/9j/4AAQSkZJRgABAQAAAQABAAD/2wCEAAkGBxITEhURExIWFBUVFRQVFhQUFhQYFRUYFRQWFxUcHxQYHCggGBolGxQVIjEhJSkrLy4uFx8zODMsNygtLisBCgoKDg0OGhAQGywkHhwsLCwsLCwsNCwsLCwsLCwsLCwsLCwsLSwsLCwsLCwrLCwsLCwsKyw3NywsLCwsNys3K//AABEIAGgAaAMBIgACEQEDEQH/xAAbAAACAwEBAQAAAAAAAAAAAAAEBQADBgIBB//EADMQAAEDAwIEBAQFBQEAAAAAAAEAAhEDBCEFMQYSQVEiYXGBEzKRoVLB4fDxQmKxs9EH/8QAGQEAAwEBAQAAAAAAAAAAAAAAAQIDAAQF/8QAIhEAAgICAgEFAQAAAAAAAAAAAAECEQMxEiFhBBMiMlEU/9oADAMBAAIRAxEAPwDZwpC7AXQaohKw1dBiubTXb2wCTsFglHw1yWKqndGo7kYPMu6BNbezgfi80jmkUjicuxc6mq3U07fQgbJfcMS+5Wyn896YufTVD2Lq7uOWSfqEM/VKYgOmTsQJCZSTIyi4umePYqXtR9RiFqNTCgj2qLt7V6sY0oCuY1csaiKbUwCMYhL8hzm0/dw8hsmTWpddOAcXDcw1LJ0hoq3RbSho+5KMbfBoQNJkhdvt27k+xXOmz01CLVFlXVgl9xdAZUbZyScQl2r0jEYHkCD6bISbopCEVoV6pfjKU2tOS9knADm9/r2QmrHlET6/ypo9zJBg4kEjshifZy+ppmy02oX0wTuMGPJe1WoLQKpkt6b+Y7JnVauk4RdUaorarVETGlphEsCopBFMCIDtoS6vREuPYt+26ZBAXe5HchLN1EpjVyMXrXFj6LsFjG5jnPzAGJ8lnDxnUeS74gI7NdIX0e44ca8EsLGOMSSwOmAehKRVOBrYPBqvY55OGgNbPsN1z112ehHlfRnKnENxSDXOnlcZnYZ2VlLiIVMPcB5dfqnP/oWk/FFCkHcjWgRHpssTqnCLqYBmtP4m+Np9twtxWmNOWRaD9bvabm8rck9QULptfkBPWUotrOq12QTH9REfymBYG0nVD3IHsP1TRSTOTI29n0Hhil4S6In0ymtUIPhxkUWg7wJxCOqKyOVgFYKLusoiY0NJEsQdMophRAXBLNWqcni8kxlKOIW+CfMApMn1ZTD90IDqdes74dIGZyegQda2u7Jpqua2sXGXPcIfTgAeGZxv2VmpaibRk0jkkFwz4sbBZ/WeO7t4LH0AymYDYkyMzLowoxiq8nZLNNvrQJq3FnxXgVafxxIJa3BxMZ6I201+uwBlUEYlk7ls7T3H/Fl6GuUWPD3U5ydiD17QtO3WbW8phsODh8uILT6dZTOPRl6iSYJe6i185zlD6da89agw/KC5zh3GI/wltxSLHlp3G61nDVMN8Z3IAHkEIonmyX2bKjDRC8e9Bi4UNZWOQ6quUQ9SoosY0tNyJY5AMciGPTACy5UXLeYQdvzXnOqX3LQ4NJydh1wgwoS6joAqOa53QzG6tbozORwOS4xmIEg7J6zOdgh6o37b+nSfuk4FY5HVGV1HQ7dxJbTZyiZMdTkQfRY4cPvpVA4Amng+fkvpt3THLHNvtnMk/wCEO+g0tjfMgDphbiFzPnmsaeRUa6Pm367bZ7oq0vIwr+NdRZSpyCJ5jGYJ7464WZsrwHI75W412I3ZtaF0iRXWctbhHsroijN1VeoAVV4sA2VS4awS5wHqUDX4hpt+UF32H3WWfWJMkye5z90DfXHKAcxOY2HmU4DS1+IKr/lIaP7evulzbx/xqeTl8GeuHfVDNeI/cKg1GirSJOBUkk+TXHdaK7Rh/S4tio6k4kREHv3RY4ga75SHDPXsvlt/rTLqq80mkcsOaTu7MEx06Imi8hoewweyGT4vwWjFS0fQa+rTk/XuZwgrviVrGZ3zMHKw1TUqmxJKCvbguU+Q3t/oLxBqTq9Vs7CRH0UbNOoI/qY0+4kH8lTa0uap6JvqtDDH9jy+x/VdEVcSUi6z1T8Q9wnNtetds4LKs7q7l7JKFs2TKiiy1vdvbs4++VEKMaRzuiAfeuc/kAAEkHrKiiYUPDhiOiW61U8E9vif63KKIx2ZGCsXOYQ9hgjr+nZO7LUH8xJAE7gbKKKjSapjxdaCKpByl9zV6DdRRc0YrlRecnRdplNuXOwBkyl9LUXF72z4HkkA9DMtjtsFFF0kGM2n75+qsfWDWlx2H7CiimKVWlzziYgqKKLGP//Z"/>
          <p:cNvSpPr/>
          <p:nvPr/>
        </p:nvSpPr>
        <p:spPr>
          <a:xfrm>
            <a:off x="460375" y="160336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Shape 150" descr="data:image/jpeg;base64,/9j/4AAQSkZJRgABAQAAAQABAAD/2wCEAAkGBxITEhURExIWFBUVFRQVFhQUFhQYFRUYFRQWFxUcHxQYHCggGBolGxQVIjEhJSkrLy4uFx8zODMsNygtLisBCgoKDg0OGhAQGywkHhwsLCwsLCwsNCwsLCwsLCwsLCwsLCwsLSwsLCwsLCwrLCwsLCwsKyw3NywsLCwsNys3K//AABEIAGgAaAMBIgACEQEDEQH/xAAbAAACAwEBAQAAAAAAAAAAAAAEBQADBgIBB//EADMQAAEDAwIEBAQFBQEAAAAAAAEAAhEDBCEFMQYSQVEiYXGBEzKRoVLB4fDxQmKxs9EH/8QAGQEAAwEBAQAAAAAAAAAAAAAAAQIDAAQF/8QAIhEAAgICAgEFAQAAAAAAAAAAAAECEQMxEiFhBBMiMlEU/9oADAMBAAIRAxEAPwDZwpC7AXQaohKw1dBiubTXb2wCTsFglHw1yWKqndGo7kYPMu6BNbezgfi80jmkUjicuxc6mq3U07fQgbJfcMS+5Wyn896YufTVD2Lq7uOWSfqEM/VKYgOmTsQJCZSTIyi4umePYqXtR9RiFqNTCgj2qLt7V6sY0oCuY1csaiKbUwCMYhL8hzm0/dw8hsmTWpddOAcXDcw1LJ0hoq3RbSho+5KMbfBoQNJkhdvt27k+xXOmz01CLVFlXVgl9xdAZUbZyScQl2r0jEYHkCD6bISbopCEVoV6pfjKU2tOS9knADm9/r2QmrHlET6/ypo9zJBg4kEjshifZy+ppmy02oX0wTuMGPJe1WoLQKpkt6b+Y7JnVauk4RdUaorarVETGlphEsCopBFMCIDtoS6vREuPYt+26ZBAXe5HchLN1EpjVyMXrXFj6LsFjG5jnPzAGJ8lnDxnUeS74gI7NdIX0e44ca8EsLGOMSSwOmAehKRVOBrYPBqvY55OGgNbPsN1z112ehHlfRnKnENxSDXOnlcZnYZ2VlLiIVMPcB5dfqnP/oWk/FFCkHcjWgRHpssTqnCLqYBmtP4m+Np9twtxWmNOWRaD9bvabm8rck9QULptfkBPWUotrOq12QTH9REfymBYG0nVD3IHsP1TRSTOTI29n0Hhil4S6In0ymtUIPhxkUWg7wJxCOqKyOVgFYKLusoiY0NJEsQdMophRAXBLNWqcni8kxlKOIW+CfMApMn1ZTD90IDqdes74dIGZyegQda2u7Jpqua2sXGXPcIfTgAeGZxv2VmpaibRk0jkkFwz4sbBZ/WeO7t4LH0AymYDYkyMzLowoxiq8nZLNNvrQJq3FnxXgVafxxIJa3BxMZ6I201+uwBlUEYlk7ls7T3H/Fl6GuUWPD3U5ydiD17QtO3WbW8phsODh8uILT6dZTOPRl6iSYJe6i185zlD6da89agw/KC5zh3GI/wltxSLHlp3G61nDVMN8Z3IAHkEIonmyX2bKjDRC8e9Bi4UNZWOQ6quUQ9SoosY0tNyJY5AMciGPTACy5UXLeYQdvzXnOqX3LQ4NJydh1wgwoS6joAqOa53QzG6tbozORwOS4xmIEg7J6zOdgh6o37b+nSfuk4FY5HVGV1HQ7dxJbTZyiZMdTkQfRY4cPvpVA4Amng+fkvpt3THLHNvtnMk/wCEO+g0tjfMgDphbiFzPnmsaeRUa6Pm367bZ7oq0vIwr+NdRZSpyCJ5jGYJ7464WZsrwHI75W412I3ZtaF0iRXWctbhHsroijN1VeoAVV4sA2VS4awS5wHqUDX4hpt+UF32H3WWfWJMkye5z90DfXHKAcxOY2HmU4DS1+IKr/lIaP7evulzbx/xqeTl8GeuHfVDNeI/cKg1GirSJOBUkk+TXHdaK7Rh/S4tio6k4kREHv3RY4ga75SHDPXsvlt/rTLqq80mkcsOaTu7MEx06Imi8hoewweyGT4vwWjFS0fQa+rTk/XuZwgrviVrGZ3zMHKw1TUqmxJKCvbguU+Q3t/oLxBqTq9Vs7CRH0UbNOoI/qY0+4kH8lTa0uap6JvqtDDH9jy+x/VdEVcSUi6z1T8Q9wnNtetds4LKs7q7l7JKFs2TKiiy1vdvbs4++VEKMaRzuiAfeuc/kAAEkHrKiiYUPDhiOiW61U8E9vif63KKIx2ZGCsXOYQ9hgjr+nZO7LUH8xJAE7gbKKKjSapjxdaCKpByl9zV6DdRRc0YrlRecnRdplNuXOwBkyl9LUXF72z4HkkA9DMtjtsFFF0kGM2n75+qsfWDWlx2H7CiimKVWlzziYgqKKLGP//Z"/>
          <p:cNvSpPr/>
          <p:nvPr/>
        </p:nvSpPr>
        <p:spPr>
          <a:xfrm>
            <a:off x="612775" y="312737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Shape 151" descr="data:image/jpeg;base64,/9j/4AAQSkZJRgABAQAAAQABAAD/2wCEAAkGBxITEhURExIWFBUVFRQVFhQUFhQYFRUYFRQWFxUcHxQYHCggGBolGxQVIjEhJSkrLy4uFx8zODMsNygtLisBCgoKDg0OGhAQGywkHhwsLCwsLCwsNCwsLCwsLCwsLCwsLCwsLSwsLCwsLCwrLCwsLCwsKyw3NywsLCwsNys3K//AABEIAGgAaAMBIgACEQEDEQH/xAAbAAACAwEBAQAAAAAAAAAAAAAEBQADBgIBB//EADMQAAEDAwIEBAQFBQEAAAAAAAEAAhEDBCEFMQYSQVEiYXGBEzKRoVLB4fDxQmKxs9EH/8QAGQEAAwEBAQAAAAAAAAAAAAAAAQIDAAQF/8QAIhEAAgICAgEFAQAAAAAAAAAAAAECEQMxEiFhBBMiMlEU/9oADAMBAAIRAxEAPwDZwpC7AXQaohKw1dBiubTXb2wCTsFglHw1yWKqndGo7kYPMu6BNbezgfi80jmkUjicuxc6mq3U07fQgbJfcMS+5Wyn896YufTVD2Lq7uOWSfqEM/VKYgOmTsQJCZSTIyi4umePYqXtR9RiFqNTCgj2qLt7V6sY0oCuY1csaiKbUwCMYhL8hzm0/dw8hsmTWpddOAcXDcw1LJ0hoq3RbSho+5KMbfBoQNJkhdvt27k+xXOmz01CLVFlXVgl9xdAZUbZyScQl2r0jEYHkCD6bISbopCEVoV6pfjKU2tOS9knADm9/r2QmrHlET6/ypo9zJBg4kEjshifZy+ppmy02oX0wTuMGPJe1WoLQKpkt6b+Y7JnVauk4RdUaorarVETGlphEsCopBFMCIDtoS6vREuPYt+26ZBAXe5HchLN1EpjVyMXrXFj6LsFjG5jnPzAGJ8lnDxnUeS74gI7NdIX0e44ca8EsLGOMSSwOmAehKRVOBrYPBqvY55OGgNbPsN1z112ehHlfRnKnENxSDXOnlcZnYZ2VlLiIVMPcB5dfqnP/oWk/FFCkHcjWgRHpssTqnCLqYBmtP4m+Np9twtxWmNOWRaD9bvabm8rck9QULptfkBPWUotrOq12QTH9REfymBYG0nVD3IHsP1TRSTOTI29n0Hhil4S6In0ymtUIPhxkUWg7wJxCOqKyOVgFYKLusoiY0NJEsQdMophRAXBLNWqcni8kxlKOIW+CfMApMn1ZTD90IDqdes74dIGZyegQda2u7Jpqua2sXGXPcIfTgAeGZxv2VmpaibRk0jkkFwz4sbBZ/WeO7t4LH0AymYDYkyMzLowoxiq8nZLNNvrQJq3FnxXgVafxxIJa3BxMZ6I201+uwBlUEYlk7ls7T3H/Fl6GuUWPD3U5ydiD17QtO3WbW8phsODh8uILT6dZTOPRl6iSYJe6i185zlD6da89agw/KC5zh3GI/wltxSLHlp3G61nDVMN8Z3IAHkEIonmyX2bKjDRC8e9Bi4UNZWOQ6quUQ9SoosY0tNyJY5AMciGPTACy5UXLeYQdvzXnOqX3LQ4NJydh1wgwoS6joAqOa53QzG6tbozORwOS4xmIEg7J6zOdgh6o37b+nSfuk4FY5HVGV1HQ7dxJbTZyiZMdTkQfRY4cPvpVA4Amng+fkvpt3THLHNvtnMk/wCEO+g0tjfMgDphbiFzPnmsaeRUa6Pm367bZ7oq0vIwr+NdRZSpyCJ5jGYJ7464WZsrwHI75W412I3ZtaF0iRXWctbhHsroijN1VeoAVV4sA2VS4awS5wHqUDX4hpt+UF32H3WWfWJMkye5z90DfXHKAcxOY2HmU4DS1+IKr/lIaP7evulzbx/xqeTl8GeuHfVDNeI/cKg1GirSJOBUkk+TXHdaK7Rh/S4tio6k4kREHv3RY4ga75SHDPXsvlt/rTLqq80mkcsOaTu7MEx06Imi8hoewweyGT4vwWjFS0fQa+rTk/XuZwgrviVrGZ3zMHKw1TUqmxJKCvbguU+Q3t/oLxBqTq9Vs7CRH0UbNOoI/qY0+4kH8lTa0uap6JvqtDDH9jy+x/VdEVcSUi6z1T8Q9wnNtetds4LKs7q7l7JKFs2TKiiy1vdvbs4++VEKMaRzuiAfeuc/kAAEkHrKiiYUPDhiOiW61U8E9vif63KKIx2ZGCsXOYQ9hgjr+nZO7LUH8xJAE7gbKKKjSapjxdaCKpByl9zV6DdRRc0YrlRecnRdplNuXOwBkyl9LUXF72z4HkkA9DMtjtsFFF0kGM2n75+qsfWDWlx2H7CiimKVWlzziYgqKKLGP//Z"/>
          <p:cNvSpPr/>
          <p:nvPr/>
        </p:nvSpPr>
        <p:spPr>
          <a:xfrm>
            <a:off x="765175" y="465137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6105756"/>
      </p:ext>
    </p:extLst>
  </p:cSld>
  <p:clrMapOvr>
    <a:masterClrMapping/>
  </p:clrMapOvr>
  <p:transition spd="med">
    <p:fad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BKT-PST/PSTC Model</a:t>
            </a:r>
          </a:p>
        </p:txBody>
      </p:sp>
      <p:cxnSp>
        <p:nvCxnSpPr>
          <p:cNvPr id="159" name="Shape 159"/>
          <p:cNvCxnSpPr/>
          <p:nvPr/>
        </p:nvCxnSpPr>
        <p:spPr>
          <a:xfrm>
            <a:off x="2205855" y="5937814"/>
            <a:ext cx="5342834" cy="0"/>
          </a:xfrm>
          <a:prstGeom prst="straightConnector1">
            <a:avLst/>
          </a:prstGeom>
          <a:noFill/>
          <a:ln w="762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0" name="Shape 160"/>
          <p:cNvSpPr/>
          <p:nvPr/>
        </p:nvSpPr>
        <p:spPr>
          <a:xfrm>
            <a:off x="2205855" y="3746894"/>
            <a:ext cx="1630016" cy="1877931"/>
          </a:xfrm>
          <a:prstGeom prst="ellipse">
            <a:avLst/>
          </a:prstGeom>
          <a:noFill/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Shape 161"/>
          <p:cNvSpPr txBox="1"/>
          <p:nvPr/>
        </p:nvSpPr>
        <p:spPr>
          <a:xfrm>
            <a:off x="2024742" y="4059883"/>
            <a:ext cx="1992242" cy="50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 learned</a:t>
            </a:r>
          </a:p>
        </p:txBody>
      </p:sp>
      <p:cxnSp>
        <p:nvCxnSpPr>
          <p:cNvPr id="162" name="Shape 162"/>
          <p:cNvCxnSpPr/>
          <p:nvPr/>
        </p:nvCxnSpPr>
        <p:spPr>
          <a:xfrm>
            <a:off x="3663336" y="4121829"/>
            <a:ext cx="1893106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dash"/>
            <a:round/>
            <a:headEnd type="none" w="med" len="med"/>
            <a:tailEnd type="triangle" w="lg" len="lg"/>
          </a:ln>
        </p:spPr>
      </p:cxnSp>
      <p:sp>
        <p:nvSpPr>
          <p:cNvPr id="163" name="Shape 163"/>
          <p:cNvSpPr/>
          <p:nvPr/>
        </p:nvSpPr>
        <p:spPr>
          <a:xfrm>
            <a:off x="5375333" y="3746894"/>
            <a:ext cx="1630016" cy="1877931"/>
          </a:xfrm>
          <a:prstGeom prst="ellipse">
            <a:avLst/>
          </a:prstGeom>
          <a:noFill/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Shape 164"/>
          <p:cNvSpPr txBox="1"/>
          <p:nvPr/>
        </p:nvSpPr>
        <p:spPr>
          <a:xfrm>
            <a:off x="5194220" y="4059883"/>
            <a:ext cx="1992242" cy="1001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Learned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5" name="Shape 165"/>
          <p:cNvSpPr txBox="1"/>
          <p:nvPr/>
        </p:nvSpPr>
        <p:spPr>
          <a:xfrm>
            <a:off x="2522803" y="2557509"/>
            <a:ext cx="1086678" cy="50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</a:t>
            </a:r>
          </a:p>
        </p:txBody>
      </p:sp>
      <p:sp>
        <p:nvSpPr>
          <p:cNvPr id="166" name="Shape 166"/>
          <p:cNvSpPr/>
          <p:nvPr/>
        </p:nvSpPr>
        <p:spPr>
          <a:xfrm>
            <a:off x="2386968" y="6250802"/>
            <a:ext cx="1358348" cy="521648"/>
          </a:xfrm>
          <a:prstGeom prst="rect">
            <a:avLst/>
          </a:prstGeom>
          <a:noFill/>
          <a:ln w="12700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Shape 167"/>
          <p:cNvSpPr txBox="1"/>
          <p:nvPr/>
        </p:nvSpPr>
        <p:spPr>
          <a:xfrm>
            <a:off x="2568081" y="6250802"/>
            <a:ext cx="1267790" cy="50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correct</a:t>
            </a:r>
          </a:p>
        </p:txBody>
      </p:sp>
      <p:sp>
        <p:nvSpPr>
          <p:cNvPr id="168" name="Shape 168"/>
          <p:cNvSpPr/>
          <p:nvPr/>
        </p:nvSpPr>
        <p:spPr>
          <a:xfrm>
            <a:off x="5556446" y="6250802"/>
            <a:ext cx="1358348" cy="521648"/>
          </a:xfrm>
          <a:prstGeom prst="rect">
            <a:avLst/>
          </a:prstGeom>
          <a:noFill/>
          <a:ln w="12700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Shape 169"/>
          <p:cNvSpPr txBox="1"/>
          <p:nvPr/>
        </p:nvSpPr>
        <p:spPr>
          <a:xfrm>
            <a:off x="5737559" y="6250802"/>
            <a:ext cx="1267790" cy="50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correct</a:t>
            </a:r>
          </a:p>
        </p:txBody>
      </p:sp>
      <p:cxnSp>
        <p:nvCxnSpPr>
          <p:cNvPr id="170" name="Shape 170"/>
          <p:cNvCxnSpPr/>
          <p:nvPr/>
        </p:nvCxnSpPr>
        <p:spPr>
          <a:xfrm>
            <a:off x="3020864" y="5624825"/>
            <a:ext cx="0" cy="625977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171" name="Shape 171"/>
          <p:cNvSpPr txBox="1"/>
          <p:nvPr/>
        </p:nvSpPr>
        <p:spPr>
          <a:xfrm>
            <a:off x="3205788" y="5448905"/>
            <a:ext cx="1807317" cy="8849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p(G)</a:t>
            </a:r>
          </a:p>
        </p:txBody>
      </p:sp>
      <p:cxnSp>
        <p:nvCxnSpPr>
          <p:cNvPr id="172" name="Shape 172"/>
          <p:cNvCxnSpPr/>
          <p:nvPr/>
        </p:nvCxnSpPr>
        <p:spPr>
          <a:xfrm>
            <a:off x="6190341" y="5624825"/>
            <a:ext cx="0" cy="625977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173" name="Shape 173"/>
          <p:cNvSpPr txBox="1"/>
          <p:nvPr/>
        </p:nvSpPr>
        <p:spPr>
          <a:xfrm>
            <a:off x="6552567" y="5416166"/>
            <a:ext cx="1720574" cy="107455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900"/>
              </a:spcBef>
              <a:buSzPct val="25000"/>
              <a:buNone/>
            </a:pPr>
            <a:endParaRPr lang="en-US"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900"/>
              </a:spcBef>
              <a:buSzPct val="25000"/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1-p(S)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5737559" y="4434816"/>
            <a:ext cx="1675295" cy="107455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p(L</a:t>
            </a:r>
            <a:r>
              <a:rPr lang="en-US" sz="1800" b="0" i="0" u="none" strike="noStrike" cap="none" baseline="-25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</p:txBody>
      </p:sp>
      <p:sp>
        <p:nvSpPr>
          <p:cNvPr id="2" name="Shape 163">
            <a:extLst>
              <a:ext uri="{FF2B5EF4-FFF2-40B4-BE49-F238E27FC236}">
                <a16:creationId xmlns:a16="http://schemas.microsoft.com/office/drawing/2014/main" id="{957C77F6-3C40-4977-1215-2ADCB8E777D8}"/>
              </a:ext>
            </a:extLst>
          </p:cNvPr>
          <p:cNvSpPr/>
          <p:nvPr/>
        </p:nvSpPr>
        <p:spPr>
          <a:xfrm>
            <a:off x="108247" y="1546386"/>
            <a:ext cx="1630016" cy="1877931"/>
          </a:xfrm>
          <a:prstGeom prst="ellipse">
            <a:avLst/>
          </a:prstGeom>
          <a:noFill/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Shape 164">
            <a:extLst>
              <a:ext uri="{FF2B5EF4-FFF2-40B4-BE49-F238E27FC236}">
                <a16:creationId xmlns:a16="http://schemas.microsoft.com/office/drawing/2014/main" id="{EA8D6F67-FCCB-9418-0FF2-D093AF8165D3}"/>
              </a:ext>
            </a:extLst>
          </p:cNvPr>
          <p:cNvSpPr txBox="1"/>
          <p:nvPr/>
        </p:nvSpPr>
        <p:spPr>
          <a:xfrm>
            <a:off x="-72866" y="1859375"/>
            <a:ext cx="1992242" cy="1001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Another Skill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2400" b="0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Shape 174">
            <a:extLst>
              <a:ext uri="{FF2B5EF4-FFF2-40B4-BE49-F238E27FC236}">
                <a16:creationId xmlns:a16="http://schemas.microsoft.com/office/drawing/2014/main" id="{50F17B24-C87D-1320-A97D-5D77AC853F43}"/>
              </a:ext>
            </a:extLst>
          </p:cNvPr>
          <p:cNvSpPr txBox="1"/>
          <p:nvPr/>
        </p:nvSpPr>
        <p:spPr>
          <a:xfrm>
            <a:off x="470473" y="2234308"/>
            <a:ext cx="1675295" cy="107455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p(L</a:t>
            </a:r>
            <a:r>
              <a:rPr lang="en-US" sz="1800" baseline="-25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</p:txBody>
      </p:sp>
      <p:cxnSp>
        <p:nvCxnSpPr>
          <p:cNvPr id="5" name="Shape 162">
            <a:extLst>
              <a:ext uri="{FF2B5EF4-FFF2-40B4-BE49-F238E27FC236}">
                <a16:creationId xmlns:a16="http://schemas.microsoft.com/office/drawing/2014/main" id="{1DA07AEE-F4D3-99DB-F3D2-78804BA66A3C}"/>
              </a:ext>
            </a:extLst>
          </p:cNvPr>
          <p:cNvCxnSpPr>
            <a:cxnSpLocks/>
          </p:cNvCxnSpPr>
          <p:nvPr/>
        </p:nvCxnSpPr>
        <p:spPr>
          <a:xfrm>
            <a:off x="1779797" y="2360374"/>
            <a:ext cx="2327744" cy="1699509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dash"/>
            <a:round/>
            <a:headEnd type="none" w="med" len="med"/>
            <a:tailEnd type="triangle" w="lg" len="lg"/>
          </a:ln>
        </p:spPr>
      </p:cxnSp>
      <p:sp>
        <p:nvSpPr>
          <p:cNvPr id="8" name="Shape 165">
            <a:extLst>
              <a:ext uri="{FF2B5EF4-FFF2-40B4-BE49-F238E27FC236}">
                <a16:creationId xmlns:a16="http://schemas.microsoft.com/office/drawing/2014/main" id="{A29A6BD1-7357-C1E2-F7A3-91750BF6FAFA}"/>
              </a:ext>
            </a:extLst>
          </p:cNvPr>
          <p:cNvSpPr txBox="1"/>
          <p:nvPr/>
        </p:nvSpPr>
        <p:spPr>
          <a:xfrm>
            <a:off x="4509310" y="3793226"/>
            <a:ext cx="1086678" cy="50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p(T)</a:t>
            </a:r>
          </a:p>
        </p:txBody>
      </p:sp>
    </p:spTree>
    <p:extLst>
      <p:ext uri="{BB962C8B-B14F-4D97-AF65-F5344CB8AC3E}">
        <p14:creationId xmlns:p14="http://schemas.microsoft.com/office/powerpoint/2010/main" val="2486822186"/>
      </p:ext>
    </p:extLst>
  </p:cSld>
  <p:clrMapOvr>
    <a:masterClrMapping/>
  </p:clrMapOvr>
  <p:transition spd="med">
    <p:fad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Uses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en-US" sz="3200" dirty="0"/>
              <a:t>Used to study relationship between skills in science simulation (Sao Pedro et al., 2014)</a:t>
            </a:r>
          </a:p>
          <a:p>
            <a:r>
              <a:rPr lang="en-US" sz="3200" dirty="0"/>
              <a:t>Used to study which research skills help graduate students learn other research skills, across several years (Kang et al., 2022)</a:t>
            </a:r>
            <a:endParaRPr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Shape 147" descr="data:image/jpeg;base64,/9j/4AAQSkZJRgABAQAAAQABAAD/2wCEAAkGBxITEhURExIWFBUVFRQVFhQUFhQYFRUYFRQWFxUcHxQYHCggGBolGxQVIjEhJSkrLy4uFx8zODMsNygtLisBCgoKDg0OGhAQGywkHhwsLCwsLCwsNCwsLCwsLCwsLCwsLCwsLSwsLCwsLCwrLCwsLCwsKyw3NywsLCwsNys3K//AABEIAGgAaAMBIgACEQEDEQH/xAAbAAACAwEBAQAAAAAAAAAAAAAEBQADBgIBB//EADMQAAEDAwIEBAQFBQEAAAAAAAEAAhEDBCEFMQYSQVEiYXGBEzKRoVLB4fDxQmKxs9EH/8QAGQEAAwEBAQAAAAAAAAAAAAAAAQIDAAQF/8QAIhEAAgICAgEFAQAAAAAAAAAAAAECEQMxEiFhBBMiMlEU/9oADAMBAAIRAxEAPwDZwpC7AXQaohKw1dBiubTXb2wCTsFglHw1yWKqndGo7kYPMu6BNbezgfi80jmkUjicuxc6mq3U07fQgbJfcMS+5Wyn896YufTVD2Lq7uOWSfqEM/VKYgOmTsQJCZSTIyi4umePYqXtR9RiFqNTCgj2qLt7V6sY0oCuY1csaiKbUwCMYhL8hzm0/dw8hsmTWpddOAcXDcw1LJ0hoq3RbSho+5KMbfBoQNJkhdvt27k+xXOmz01CLVFlXVgl9xdAZUbZyScQl2r0jEYHkCD6bISbopCEVoV6pfjKU2tOS9knADm9/r2QmrHlET6/ypo9zJBg4kEjshifZy+ppmy02oX0wTuMGPJe1WoLQKpkt6b+Y7JnVauk4RdUaorarVETGlphEsCopBFMCIDtoS6vREuPYt+26ZBAXe5HchLN1EpjVyMXrXFj6LsFjG5jnPzAGJ8lnDxnUeS74gI7NdIX0e44ca8EsLGOMSSwOmAehKRVOBrYPBqvY55OGgNbPsN1z112ehHlfRnKnENxSDXOnlcZnYZ2VlLiIVMPcB5dfqnP/oWk/FFCkHcjWgRHpssTqnCLqYBmtP4m+Np9twtxWmNOWRaD9bvabm8rck9QULptfkBPWUotrOq12QTH9REfymBYG0nVD3IHsP1TRSTOTI29n0Hhil4S6In0ymtUIPhxkUWg7wJxCOqKyOVgFYKLusoiY0NJEsQdMophRAXBLNWqcni8kxlKOIW+CfMApMn1ZTD90IDqdes74dIGZyegQda2u7Jpqua2sXGXPcIfTgAeGZxv2VmpaibRk0jkkFwz4sbBZ/WeO7t4LH0AymYDYkyMzLowoxiq8nZLNNvrQJq3FnxXgVafxxIJa3BxMZ6I201+uwBlUEYlk7ls7T3H/Fl6GuUWPD3U5ydiD17QtO3WbW8phsODh8uILT6dZTOPRl6iSYJe6i185zlD6da89agw/KC5zh3GI/wltxSLHlp3G61nDVMN8Z3IAHkEIonmyX2bKjDRC8e9Bi4UNZWOQ6quUQ9SoosY0tNyJY5AMciGPTACy5UXLeYQdvzXnOqX3LQ4NJydh1wgwoS6joAqOa53QzG6tbozORwOS4xmIEg7J6zOdgh6o37b+nSfuk4FY5HVGV1HQ7dxJbTZyiZMdTkQfRY4cPvpVA4Amng+fkvpt3THLHNvtnMk/wCEO+g0tjfMgDphbiFzPnmsaeRUa6Pm367bZ7oq0vIwr+NdRZSpyCJ5jGYJ7464WZsrwHI75W412I3ZtaF0iRXWctbhHsroijN1VeoAVV4sA2VS4awS5wHqUDX4hpt+UF32H3WWfWJMkye5z90DfXHKAcxOY2HmU4DS1+IKr/lIaP7evulzbx/xqeTl8GeuHfVDNeI/cKg1GirSJOBUkk+TXHdaK7Rh/S4tio6k4kREHv3RY4ga75SHDPXsvlt/rTLqq80mkcsOaTu7MEx06Imi8hoewweyGT4vwWjFS0fQa+rTk/XuZwgrviVrGZ3zMHKw1TUqmxJKCvbguU+Q3t/oLxBqTq9Vs7CRH0UbNOoI/qY0+4kH8lTa0uap6JvqtDDH9jy+x/VdEVcSUi6z1T8Q9wnNtetds4LKs7q7l7JKFs2TKiiy1vdvbs4++VEKMaRzuiAfeuc/kAAEkHrKiiYUPDhiOiW61U8E9vif63KKIx2ZGCsXOYQ9hgjr+nZO7LUH8xJAE7gbKKKjSapjxdaCKpByl9zV6DdRRc0YrlRecnRdplNuXOwBkyl9LUXF72z4HkkA9DMtjtsFFF0kGM2n75+qsfWDWlx2H7CiimKVWlzziYgqKKLGP//Z"/>
          <p:cNvSpPr/>
          <p:nvPr/>
        </p:nvSpPr>
        <p:spPr>
          <a:xfrm>
            <a:off x="155575" y="-144463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Shape 148" descr="data:image/jpeg;base64,/9j/4AAQSkZJRgABAQAAAQABAAD/2wCEAAkGBxITEhURExIWFBUVFRQVFhQUFhQYFRUYFRQWFxUcHxQYHCggGBolGxQVIjEhJSkrLy4uFx8zODMsNygtLisBCgoKDg0OGhAQGywkHhwsLCwsLCwsNCwsLCwsLCwsLCwsLCwsLSwsLCwsLCwrLCwsLCwsKyw3NywsLCwsNys3K//AABEIAGgAaAMBIgACEQEDEQH/xAAbAAACAwEBAQAAAAAAAAAAAAAEBQADBgIBB//EADMQAAEDAwIEBAQFBQEAAAAAAAEAAhEDBCEFMQYSQVEiYXGBEzKRoVLB4fDxQmKxs9EH/8QAGQEAAwEBAQAAAAAAAAAAAAAAAQIDAAQF/8QAIhEAAgICAgEFAQAAAAAAAAAAAAECEQMxEiFhBBMiMlEU/9oADAMBAAIRAxEAPwDZwpC7AXQaohKw1dBiubTXb2wCTsFglHw1yWKqndGo7kYPMu6BNbezgfi80jmkUjicuxc6mq3U07fQgbJfcMS+5Wyn896YufTVD2Lq7uOWSfqEM/VKYgOmTsQJCZSTIyi4umePYqXtR9RiFqNTCgj2qLt7V6sY0oCuY1csaiKbUwCMYhL8hzm0/dw8hsmTWpddOAcXDcw1LJ0hoq3RbSho+5KMbfBoQNJkhdvt27k+xXOmz01CLVFlXVgl9xdAZUbZyScQl2r0jEYHkCD6bISbopCEVoV6pfjKU2tOS9knADm9/r2QmrHlET6/ypo9zJBg4kEjshifZy+ppmy02oX0wTuMGPJe1WoLQKpkt6b+Y7JnVauk4RdUaorarVETGlphEsCopBFMCIDtoS6vREuPYt+26ZBAXe5HchLN1EpjVyMXrXFj6LsFjG5jnPzAGJ8lnDxnUeS74gI7NdIX0e44ca8EsLGOMSSwOmAehKRVOBrYPBqvY55OGgNbPsN1z112ehHlfRnKnENxSDXOnlcZnYZ2VlLiIVMPcB5dfqnP/oWk/FFCkHcjWgRHpssTqnCLqYBmtP4m+Np9twtxWmNOWRaD9bvabm8rck9QULptfkBPWUotrOq12QTH9REfymBYG0nVD3IHsP1TRSTOTI29n0Hhil4S6In0ymtUIPhxkUWg7wJxCOqKyOVgFYKLusoiY0NJEsQdMophRAXBLNWqcni8kxlKOIW+CfMApMn1ZTD90IDqdes74dIGZyegQda2u7Jpqua2sXGXPcIfTgAeGZxv2VmpaibRk0jkkFwz4sbBZ/WeO7t4LH0AymYDYkyMzLowoxiq8nZLNNvrQJq3FnxXgVafxxIJa3BxMZ6I201+uwBlUEYlk7ls7T3H/Fl6GuUWPD3U5ydiD17QtO3WbW8phsODh8uILT6dZTOPRl6iSYJe6i185zlD6da89agw/KC5zh3GI/wltxSLHlp3G61nDVMN8Z3IAHkEIonmyX2bKjDRC8e9Bi4UNZWOQ6quUQ9SoosY0tNyJY5AMciGPTACy5UXLeYQdvzXnOqX3LQ4NJydh1wgwoS6joAqOa53QzG6tbozORwOS4xmIEg7J6zOdgh6o37b+nSfuk4FY5HVGV1HQ7dxJbTZyiZMdTkQfRY4cPvpVA4Amng+fkvpt3THLHNvtnMk/wCEO+g0tjfMgDphbiFzPnmsaeRUa6Pm367bZ7oq0vIwr+NdRZSpyCJ5jGYJ7464WZsrwHI75W412I3ZtaF0iRXWctbhHsroijN1VeoAVV4sA2VS4awS5wHqUDX4hpt+UF32H3WWfWJMkye5z90DfXHKAcxOY2HmU4DS1+IKr/lIaP7evulzbx/xqeTl8GeuHfVDNeI/cKg1GirSJOBUkk+TXHdaK7Rh/S4tio6k4kREHv3RY4ga75SHDPXsvlt/rTLqq80mkcsOaTu7MEx06Imi8hoewweyGT4vwWjFS0fQa+rTk/XuZwgrviVrGZ3zMHKw1TUqmxJKCvbguU+Q3t/oLxBqTq9Vs7CRH0UbNOoI/qY0+4kH8lTa0uap6JvqtDDH9jy+x/VdEVcSUi6z1T8Q9wnNtetds4LKs7q7l7JKFs2TKiiy1vdvbs4++VEKMaRzuiAfeuc/kAAEkHrKiiYUPDhiOiW61U8E9vif63KKIx2ZGCsXOYQ9hgjr+nZO7LUH8xJAE7gbKKKjSapjxdaCKpByl9zV6DdRRc0YrlRecnRdplNuXOwBkyl9LUXF72z4HkkA9DMtjtsFFF0kGM2n75+qsfWDWlx2H7CiimKVWlzziYgqKKLGP//Z"/>
          <p:cNvSpPr/>
          <p:nvPr/>
        </p:nvSpPr>
        <p:spPr>
          <a:xfrm>
            <a:off x="307975" y="7937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Shape 149" descr="data:image/jpeg;base64,/9j/4AAQSkZJRgABAQAAAQABAAD/2wCEAAkGBxITEhURExIWFBUVFRQVFhQUFhQYFRUYFRQWFxUcHxQYHCggGBolGxQVIjEhJSkrLy4uFx8zODMsNygtLisBCgoKDg0OGhAQGywkHhwsLCwsLCwsNCwsLCwsLCwsLCwsLCwsLSwsLCwsLCwrLCwsLCwsKyw3NywsLCwsNys3K//AABEIAGgAaAMBIgACEQEDEQH/xAAbAAACAwEBAQAAAAAAAAAAAAAEBQADBgIBB//EADMQAAEDAwIEBAQFBQEAAAAAAAEAAhEDBCEFMQYSQVEiYXGBEzKRoVLB4fDxQmKxs9EH/8QAGQEAAwEBAQAAAAAAAAAAAAAAAQIDAAQF/8QAIhEAAgICAgEFAQAAAAAAAAAAAAECEQMxEiFhBBMiMlEU/9oADAMBAAIRAxEAPwDZwpC7AXQaohKw1dBiubTXb2wCTsFglHw1yWKqndGo7kYPMu6BNbezgfi80jmkUjicuxc6mq3U07fQgbJfcMS+5Wyn896YufTVD2Lq7uOWSfqEM/VKYgOmTsQJCZSTIyi4umePYqXtR9RiFqNTCgj2qLt7V6sY0oCuY1csaiKbUwCMYhL8hzm0/dw8hsmTWpddOAcXDcw1LJ0hoq3RbSho+5KMbfBoQNJkhdvt27k+xXOmz01CLVFlXVgl9xdAZUbZyScQl2r0jEYHkCD6bISbopCEVoV6pfjKU2tOS9knADm9/r2QmrHlET6/ypo9zJBg4kEjshifZy+ppmy02oX0wTuMGPJe1WoLQKpkt6b+Y7JnVauk4RdUaorarVETGlphEsCopBFMCIDtoS6vREuPYt+26ZBAXe5HchLN1EpjVyMXrXFj6LsFjG5jnPzAGJ8lnDxnUeS74gI7NdIX0e44ca8EsLGOMSSwOmAehKRVOBrYPBqvY55OGgNbPsN1z112ehHlfRnKnENxSDXOnlcZnYZ2VlLiIVMPcB5dfqnP/oWk/FFCkHcjWgRHpssTqnCLqYBmtP4m+Np9twtxWmNOWRaD9bvabm8rck9QULptfkBPWUotrOq12QTH9REfymBYG0nVD3IHsP1TRSTOTI29n0Hhil4S6In0ymtUIPhxkUWg7wJxCOqKyOVgFYKLusoiY0NJEsQdMophRAXBLNWqcni8kxlKOIW+CfMApMn1ZTD90IDqdes74dIGZyegQda2u7Jpqua2sXGXPcIfTgAeGZxv2VmpaibRk0jkkFwz4sbBZ/WeO7t4LH0AymYDYkyMzLowoxiq8nZLNNvrQJq3FnxXgVafxxIJa3BxMZ6I201+uwBlUEYlk7ls7T3H/Fl6GuUWPD3U5ydiD17QtO3WbW8phsODh8uILT6dZTOPRl6iSYJe6i185zlD6da89agw/KC5zh3GI/wltxSLHlp3G61nDVMN8Z3IAHkEIonmyX2bKjDRC8e9Bi4UNZWOQ6quUQ9SoosY0tNyJY5AMciGPTACy5UXLeYQdvzXnOqX3LQ4NJydh1wgwoS6joAqOa53QzG6tbozORwOS4xmIEg7J6zOdgh6o37b+nSfuk4FY5HVGV1HQ7dxJbTZyiZMdTkQfRY4cPvpVA4Amng+fkvpt3THLHNvtnMk/wCEO+g0tjfMgDphbiFzPnmsaeRUa6Pm367bZ7oq0vIwr+NdRZSpyCJ5jGYJ7464WZsrwHI75W412I3ZtaF0iRXWctbhHsroijN1VeoAVV4sA2VS4awS5wHqUDX4hpt+UF32H3WWfWJMkye5z90DfXHKAcxOY2HmU4DS1+IKr/lIaP7evulzbx/xqeTl8GeuHfVDNeI/cKg1GirSJOBUkk+TXHdaK7Rh/S4tio6k4kREHv3RY4ga75SHDPXsvlt/rTLqq80mkcsOaTu7MEx06Imi8hoewweyGT4vwWjFS0fQa+rTk/XuZwgrviVrGZ3zMHKw1TUqmxJKCvbguU+Q3t/oLxBqTq9Vs7CRH0UbNOoI/qY0+4kH8lTa0uap6JvqtDDH9jy+x/VdEVcSUi6z1T8Q9wnNtetds4LKs7q7l7JKFs2TKiiy1vdvbs4++VEKMaRzuiAfeuc/kAAEkHrKiiYUPDhiOiW61U8E9vif63KKIx2ZGCsXOYQ9hgjr+nZO7LUH8xJAE7gbKKKjSapjxdaCKpByl9zV6DdRRc0YrlRecnRdplNuXOwBkyl9LUXF72z4HkkA9DMtjtsFFF0kGM2n75+qsfWDWlx2H7CiimKVWlzziYgqKKLGP//Z"/>
          <p:cNvSpPr/>
          <p:nvPr/>
        </p:nvSpPr>
        <p:spPr>
          <a:xfrm>
            <a:off x="460375" y="160336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Shape 150" descr="data:image/jpeg;base64,/9j/4AAQSkZJRgABAQAAAQABAAD/2wCEAAkGBxITEhURExIWFBUVFRQVFhQUFhQYFRUYFRQWFxUcHxQYHCggGBolGxQVIjEhJSkrLy4uFx8zODMsNygtLisBCgoKDg0OGhAQGywkHhwsLCwsLCwsNCwsLCwsLCwsLCwsLCwsLSwsLCwsLCwrLCwsLCwsKyw3NywsLCwsNys3K//AABEIAGgAaAMBIgACEQEDEQH/xAAbAAACAwEBAQAAAAAAAAAAAAAEBQADBgIBB//EADMQAAEDAwIEBAQFBQEAAAAAAAEAAhEDBCEFMQYSQVEiYXGBEzKRoVLB4fDxQmKxs9EH/8QAGQEAAwEBAQAAAAAAAAAAAAAAAQIDAAQF/8QAIhEAAgICAgEFAQAAAAAAAAAAAAECEQMxEiFhBBMiMlEU/9oADAMBAAIRAxEAPwDZwpC7AXQaohKw1dBiubTXb2wCTsFglHw1yWKqndGo7kYPMu6BNbezgfi80jmkUjicuxc6mq3U07fQgbJfcMS+5Wyn896YufTVD2Lq7uOWSfqEM/VKYgOmTsQJCZSTIyi4umePYqXtR9RiFqNTCgj2qLt7V6sY0oCuY1csaiKbUwCMYhL8hzm0/dw8hsmTWpddOAcXDcw1LJ0hoq3RbSho+5KMbfBoQNJkhdvt27k+xXOmz01CLVFlXVgl9xdAZUbZyScQl2r0jEYHkCD6bISbopCEVoV6pfjKU2tOS9knADm9/r2QmrHlET6/ypo9zJBg4kEjshifZy+ppmy02oX0wTuMGPJe1WoLQKpkt6b+Y7JnVauk4RdUaorarVETGlphEsCopBFMCIDtoS6vREuPYt+26ZBAXe5HchLN1EpjVyMXrXFj6LsFjG5jnPzAGJ8lnDxnUeS74gI7NdIX0e44ca8EsLGOMSSwOmAehKRVOBrYPBqvY55OGgNbPsN1z112ehHlfRnKnENxSDXOnlcZnYZ2VlLiIVMPcB5dfqnP/oWk/FFCkHcjWgRHpssTqnCLqYBmtP4m+Np9twtxWmNOWRaD9bvabm8rck9QULptfkBPWUotrOq12QTH9REfymBYG0nVD3IHsP1TRSTOTI29n0Hhil4S6In0ymtUIPhxkUWg7wJxCOqKyOVgFYKLusoiY0NJEsQdMophRAXBLNWqcni8kxlKOIW+CfMApMn1ZTD90IDqdes74dIGZyegQda2u7Jpqua2sXGXPcIfTgAeGZxv2VmpaibRk0jkkFwz4sbBZ/WeO7t4LH0AymYDYkyMzLowoxiq8nZLNNvrQJq3FnxXgVafxxIJa3BxMZ6I201+uwBlUEYlk7ls7T3H/Fl6GuUWPD3U5ydiD17QtO3WbW8phsODh8uILT6dZTOPRl6iSYJe6i185zlD6da89agw/KC5zh3GI/wltxSLHlp3G61nDVMN8Z3IAHkEIonmyX2bKjDRC8e9Bi4UNZWOQ6quUQ9SoosY0tNyJY5AMciGPTACy5UXLeYQdvzXnOqX3LQ4NJydh1wgwoS6joAqOa53QzG6tbozORwOS4xmIEg7J6zOdgh6o37b+nSfuk4FY5HVGV1HQ7dxJbTZyiZMdTkQfRY4cPvpVA4Amng+fkvpt3THLHNvtnMk/wCEO+g0tjfMgDphbiFzPnmsaeRUa6Pm367bZ7oq0vIwr+NdRZSpyCJ5jGYJ7464WZsrwHI75W412I3ZtaF0iRXWctbhHsroijN1VeoAVV4sA2VS4awS5wHqUDX4hpt+UF32H3WWfWJMkye5z90DfXHKAcxOY2HmU4DS1+IKr/lIaP7evulzbx/xqeTl8GeuHfVDNeI/cKg1GirSJOBUkk+TXHdaK7Rh/S4tio6k4kREHv3RY4ga75SHDPXsvlt/rTLqq80mkcsOaTu7MEx06Imi8hoewweyGT4vwWjFS0fQa+rTk/XuZwgrviVrGZ3zMHKw1TUqmxJKCvbguU+Q3t/oLxBqTq9Vs7CRH0UbNOoI/qY0+4kH8lTa0uap6JvqtDDH9jy+x/VdEVcSUi6z1T8Q9wnNtetds4LKs7q7l7JKFs2TKiiy1vdvbs4++VEKMaRzuiAfeuc/kAAEkHrKiiYUPDhiOiW61U8E9vif63KKIx2ZGCsXOYQ9hgjr+nZO7LUH8xJAE7gbKKKjSapjxdaCKpByl9zV6DdRRc0YrlRecnRdplNuXOwBkyl9LUXF72z4HkkA9DMtjtsFFF0kGM2n75+qsfWDWlx2H7CiimKVWlzziYgqKKLGP//Z"/>
          <p:cNvSpPr/>
          <p:nvPr/>
        </p:nvSpPr>
        <p:spPr>
          <a:xfrm>
            <a:off x="612775" y="312737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Shape 151" descr="data:image/jpeg;base64,/9j/4AAQSkZJRgABAQAAAQABAAD/2wCEAAkGBxITEhURExIWFBUVFRQVFhQUFhQYFRUYFRQWFxUcHxQYHCggGBolGxQVIjEhJSkrLy4uFx8zODMsNygtLisBCgoKDg0OGhAQGywkHhwsLCwsLCwsNCwsLCwsLCwsLCwsLCwsLSwsLCwsLCwrLCwsLCwsKyw3NywsLCwsNys3K//AABEIAGgAaAMBIgACEQEDEQH/xAAbAAACAwEBAQAAAAAAAAAAAAAEBQADBgIBB//EADMQAAEDAwIEBAQFBQEAAAAAAAEAAhEDBCEFMQYSQVEiYXGBEzKRoVLB4fDxQmKxs9EH/8QAGQEAAwEBAQAAAAAAAAAAAAAAAQIDAAQF/8QAIhEAAgICAgEFAQAAAAAAAAAAAAECEQMxEiFhBBMiMlEU/9oADAMBAAIRAxEAPwDZwpC7AXQaohKw1dBiubTXb2wCTsFglHw1yWKqndGo7kYPMu6BNbezgfi80jmkUjicuxc6mq3U07fQgbJfcMS+5Wyn896YufTVD2Lq7uOWSfqEM/VKYgOmTsQJCZSTIyi4umePYqXtR9RiFqNTCgj2qLt7V6sY0oCuY1csaiKbUwCMYhL8hzm0/dw8hsmTWpddOAcXDcw1LJ0hoq3RbSho+5KMbfBoQNJkhdvt27k+xXOmz01CLVFlXVgl9xdAZUbZyScQl2r0jEYHkCD6bISbopCEVoV6pfjKU2tOS9knADm9/r2QmrHlET6/ypo9zJBg4kEjshifZy+ppmy02oX0wTuMGPJe1WoLQKpkt6b+Y7JnVauk4RdUaorarVETGlphEsCopBFMCIDtoS6vREuPYt+26ZBAXe5HchLN1EpjVyMXrXFj6LsFjG5jnPzAGJ8lnDxnUeS74gI7NdIX0e44ca8EsLGOMSSwOmAehKRVOBrYPBqvY55OGgNbPsN1z112ehHlfRnKnENxSDXOnlcZnYZ2VlLiIVMPcB5dfqnP/oWk/FFCkHcjWgRHpssTqnCLqYBmtP4m+Np9twtxWmNOWRaD9bvabm8rck9QULptfkBPWUotrOq12QTH9REfymBYG0nVD3IHsP1TRSTOTI29n0Hhil4S6In0ymtUIPhxkUWg7wJxCOqKyOVgFYKLusoiY0NJEsQdMophRAXBLNWqcni8kxlKOIW+CfMApMn1ZTD90IDqdes74dIGZyegQda2u7Jpqua2sXGXPcIfTgAeGZxv2VmpaibRk0jkkFwz4sbBZ/WeO7t4LH0AymYDYkyMzLowoxiq8nZLNNvrQJq3FnxXgVafxxIJa3BxMZ6I201+uwBlUEYlk7ls7T3H/Fl6GuUWPD3U5ydiD17QtO3WbW8phsODh8uILT6dZTOPRl6iSYJe6i185zlD6da89agw/KC5zh3GI/wltxSLHlp3G61nDVMN8Z3IAHkEIonmyX2bKjDRC8e9Bi4UNZWOQ6quUQ9SoosY0tNyJY5AMciGPTACy5UXLeYQdvzXnOqX3LQ4NJydh1wgwoS6joAqOa53QzG6tbozORwOS4xmIEg7J6zOdgh6o37b+nSfuk4FY5HVGV1HQ7dxJbTZyiZMdTkQfRY4cPvpVA4Amng+fkvpt3THLHNvtnMk/wCEO+g0tjfMgDphbiFzPnmsaeRUa6Pm367bZ7oq0vIwr+NdRZSpyCJ5jGYJ7464WZsrwHI75W412I3ZtaF0iRXWctbhHsroijN1VeoAVV4sA2VS4awS5wHqUDX4hpt+UF32H3WWfWJMkye5z90DfXHKAcxOY2HmU4DS1+IKr/lIaP7evulzbx/xqeTl8GeuHfVDNeI/cKg1GirSJOBUkk+TXHdaK7Rh/S4tio6k4kREHv3RY4ga75SHDPXsvlt/rTLqq80mkcsOaTu7MEx06Imi8hoewweyGT4vwWjFS0fQa+rTk/XuZwgrviVrGZ3zMHKw1TUqmxJKCvbguU+Q3t/oLxBqTq9Vs7CRH0UbNOoI/qY0+4kH8lTa0uap6JvqtDDH9jy+x/VdEVcSUi6z1T8Q9wnNtetds4LKs7q7l7JKFs2TKiiy1vdvbs4++VEKMaRzuiAfeuc/kAAEkHrKiiYUPDhiOiW61U8E9vif63KKIx2ZGCsXOYQ9hgjr+nZO7LUH8xJAE7gbKKKjSapjxdaCKpByl9zV6DdRRc0YrlRecnRdplNuXOwBkyl9LUXF72z4HkkA9DMtjtsFFF0kGM2n75+qsfWDWlx2H7CiimKVWlzziYgqKKLGP//Z"/>
          <p:cNvSpPr/>
          <p:nvPr/>
        </p:nvSpPr>
        <p:spPr>
          <a:xfrm>
            <a:off x="765175" y="465137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1547643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Beck, Chang, Mostow, &amp; Corbett 2008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Beck, J.E., Chang, K-m., Mostow, J., Corbett, A. (2008) Does Help Help? Introducing the Bayesian Evaluation and Assessment Methodology. </a:t>
            </a:r>
            <a:r>
              <a:rPr lang="en-US" sz="24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Proceedings of the International Conference on Intelligent Tutoring Systems.</a:t>
            </a:r>
          </a:p>
        </p:txBody>
      </p:sp>
      <p:pic>
        <p:nvPicPr>
          <p:cNvPr id="132" name="Shape 132" descr="http://www.wpi.edu/Images/CMS/ComputerScience/cs-formal-beck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76978" y="5365782"/>
            <a:ext cx="1533524" cy="15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Shape 133" descr="http://bic.cs.cmu.edu/images/portraits/kmchang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510503" y="5359485"/>
            <a:ext cx="1142510" cy="15302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Shape 134" descr="http://www.ri.cmu.edu/images/people/mostow_jack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684115" y="5359485"/>
            <a:ext cx="999009" cy="1498513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Shape 135" descr="data:image/jpeg;base64,/9j/4AAQSkZJRgABAQAAAQABAAD/2wCEAAkGBxITEhURExIWFBUVFRQVFhQUFhQYFRUYFRQWFxUcHxQYHCggGBolGxQVIjEhJSkrLy4uFx8zODMsNygtLisBCgoKDg0OGhAQGywkHhwsLCwsLCwsNCwsLCwsLCwsLCwsLCwsLSwsLCwsLCwrLCwsLCwsKyw3NywsLCwsNys3K//AABEIAGgAaAMBIgACEQEDEQH/xAAbAAACAwEBAQAAAAAAAAAAAAAEBQADBgIBB//EADMQAAEDAwIEBAQFBQEAAAAAAAEAAhEDBCEFMQYSQVEiYXGBEzKRoVLB4fDxQmKxs9EH/8QAGQEAAwEBAQAAAAAAAAAAAAAAAQIDAAQF/8QAIhEAAgICAgEFAQAAAAAAAAAAAAECEQMxEiFhBBMiMlEU/9oADAMBAAIRAxEAPwDZwpC7AXQaohKw1dBiubTXb2wCTsFglHw1yWKqndGo7kYPMu6BNbezgfi80jmkUjicuxc6mq3U07fQgbJfcMS+5Wyn896YufTVD2Lq7uOWSfqEM/VKYgOmTsQJCZSTIyi4umePYqXtR9RiFqNTCgj2qLt7V6sY0oCuY1csaiKbUwCMYhL8hzm0/dw8hsmTWpddOAcXDcw1LJ0hoq3RbSho+5KMbfBoQNJkhdvt27k+xXOmz01CLVFlXVgl9xdAZUbZyScQl2r0jEYHkCD6bISbopCEVoV6pfjKU2tOS9knADm9/r2QmrHlET6/ypo9zJBg4kEjshifZy+ppmy02oX0wTuMGPJe1WoLQKpkt6b+Y7JnVauk4RdUaorarVETGlphEsCopBFMCIDtoS6vREuPYt+26ZBAXe5HchLN1EpjVyMXrXFj6LsFjG5jnPzAGJ8lnDxnUeS74gI7NdIX0e44ca8EsLGOMSSwOmAehKRVOBrYPBqvY55OGgNbPsN1z112ehHlfRnKnENxSDXOnlcZnYZ2VlLiIVMPcB5dfqnP/oWk/FFCkHcjWgRHpssTqnCLqYBmtP4m+Np9twtxWmNOWRaD9bvabm8rck9QULptfkBPWUotrOq12QTH9REfymBYG0nVD3IHsP1TRSTOTI29n0Hhil4S6In0ymtUIPhxkUWg7wJxCOqKyOVgFYKLusoiY0NJEsQdMophRAXBLNWqcni8kxlKOIW+CfMApMn1ZTD90IDqdes74dIGZyegQda2u7Jpqua2sXGXPcIfTgAeGZxv2VmpaibRk0jkkFwz4sbBZ/WeO7t4LH0AymYDYkyMzLowoxiq8nZLNNvrQJq3FnxXgVafxxIJa3BxMZ6I201+uwBlUEYlk7ls7T3H/Fl6GuUWPD3U5ydiD17QtO3WbW8phsODh8uILT6dZTOPRl6iSYJe6i185zlD6da89agw/KC5zh3GI/wltxSLHlp3G61nDVMN8Z3IAHkEIonmyX2bKjDRC8e9Bi4UNZWOQ6quUQ9SoosY0tNyJY5AMciGPTACy5UXLeYQdvzXnOqX3LQ4NJydh1wgwoS6joAqOa53QzG6tbozORwOS4xmIEg7J6zOdgh6o37b+nSfuk4FY5HVGV1HQ7dxJbTZyiZMdTkQfRY4cPvpVA4Amng+fkvpt3THLHNvtnMk/wCEO+g0tjfMgDphbiFzPnmsaeRUa6Pm367bZ7oq0vIwr+NdRZSpyCJ5jGYJ7464WZsrwHI75W412I3ZtaF0iRXWctbhHsroijN1VeoAVV4sA2VS4awS5wHqUDX4hpt+UF32H3WWfWJMkye5z90DfXHKAcxOY2HmU4DS1+IKr/lIaP7evulzbx/xqeTl8GeuHfVDNeI/cKg1GirSJOBUkk+TXHdaK7Rh/S4tio6k4kREHv3RY4ga75SHDPXsvlt/rTLqq80mkcsOaTu7MEx06Imi8hoewweyGT4vwWjFS0fQa+rTk/XuZwgrviVrGZ3zMHKw1TUqmxJKCvbguU+Q3t/oLxBqTq9Vs7CRH0UbNOoI/qY0+4kH8lTa0uap6JvqtDDH9jy+x/VdEVcSUi6z1T8Q9wnNtetds4LKs7q7l7JKFs2TKiiy1vdvbs4++VEKMaRzuiAfeuc/kAAEkHrKiiYUPDhiOiW61U8E9vif63KKIx2ZGCsXOYQ9hgjr+nZO7LUH8xJAE7gbKKKjSapjxdaCKpByl9zV6DdRRc0YrlRecnRdplNuXOwBkyl9LUXF72z4HkkA9DMtjtsFFF0kGM2n75+qsfWDWlx2H7CiimKVWlzziYgqKKLGP//Z"/>
          <p:cNvSpPr/>
          <p:nvPr/>
        </p:nvSpPr>
        <p:spPr>
          <a:xfrm>
            <a:off x="155575" y="-144463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Shape 136" descr="data:image/jpeg;base64,/9j/4AAQSkZJRgABAQAAAQABAAD/2wCEAAkGBxITEhURExIWFBUVFRQVFhQUFhQYFRUYFRQWFxUcHxQYHCggGBolGxQVIjEhJSkrLy4uFx8zODMsNygtLisBCgoKDg0OGhAQGywkHhwsLCwsLCwsNCwsLCwsLCwsLCwsLCwsLSwsLCwsLCwrLCwsLCwsKyw3NywsLCwsNys3K//AABEIAGgAaAMBIgACEQEDEQH/xAAbAAACAwEBAQAAAAAAAAAAAAAEBQADBgIBB//EADMQAAEDAwIEBAQFBQEAAAAAAAEAAhEDBCEFMQYSQVEiYXGBEzKRoVLB4fDxQmKxs9EH/8QAGQEAAwEBAQAAAAAAAAAAAAAAAQIDAAQF/8QAIhEAAgICAgEFAQAAAAAAAAAAAAECEQMxEiFhBBMiMlEU/9oADAMBAAIRAxEAPwDZwpC7AXQaohKw1dBiubTXb2wCTsFglHw1yWKqndGo7kYPMu6BNbezgfi80jmkUjicuxc6mq3U07fQgbJfcMS+5Wyn896YufTVD2Lq7uOWSfqEM/VKYgOmTsQJCZSTIyi4umePYqXtR9RiFqNTCgj2qLt7V6sY0oCuY1csaiKbUwCMYhL8hzm0/dw8hsmTWpddOAcXDcw1LJ0hoq3RbSho+5KMbfBoQNJkhdvt27k+xXOmz01CLVFlXVgl9xdAZUbZyScQl2r0jEYHkCD6bISbopCEVoV6pfjKU2tOS9knADm9/r2QmrHlET6/ypo9zJBg4kEjshifZy+ppmy02oX0wTuMGPJe1WoLQKpkt6b+Y7JnVauk4RdUaorarVETGlphEsCopBFMCIDtoS6vREuPYt+26ZBAXe5HchLN1EpjVyMXrXFj6LsFjG5jnPzAGJ8lnDxnUeS74gI7NdIX0e44ca8EsLGOMSSwOmAehKRVOBrYPBqvY55OGgNbPsN1z112ehHlfRnKnENxSDXOnlcZnYZ2VlLiIVMPcB5dfqnP/oWk/FFCkHcjWgRHpssTqnCLqYBmtP4m+Np9twtxWmNOWRaD9bvabm8rck9QULptfkBPWUotrOq12QTH9REfymBYG0nVD3IHsP1TRSTOTI29n0Hhil4S6In0ymtUIPhxkUWg7wJxCOqKyOVgFYKLusoiY0NJEsQdMophRAXBLNWqcni8kxlKOIW+CfMApMn1ZTD90IDqdes74dIGZyegQda2u7Jpqua2sXGXPcIfTgAeGZxv2VmpaibRk0jkkFwz4sbBZ/WeO7t4LH0AymYDYkyMzLowoxiq8nZLNNvrQJq3FnxXgVafxxIJa3BxMZ6I201+uwBlUEYlk7ls7T3H/Fl6GuUWPD3U5ydiD17QtO3WbW8phsODh8uILT6dZTOPRl6iSYJe6i185zlD6da89agw/KC5zh3GI/wltxSLHlp3G61nDVMN8Z3IAHkEIonmyX2bKjDRC8e9Bi4UNZWOQ6quUQ9SoosY0tNyJY5AMciGPTACy5UXLeYQdvzXnOqX3LQ4NJydh1wgwoS6joAqOa53QzG6tbozORwOS4xmIEg7J6zOdgh6o37b+nSfuk4FY5HVGV1HQ7dxJbTZyiZMdTkQfRY4cPvpVA4Amng+fkvpt3THLHNvtnMk/wCEO+g0tjfMgDphbiFzPnmsaeRUa6Pm367bZ7oq0vIwr+NdRZSpyCJ5jGYJ7464WZsrwHI75W412I3ZtaF0iRXWctbhHsroijN1VeoAVV4sA2VS4awS5wHqUDX4hpt+UF32H3WWfWJMkye5z90DfXHKAcxOY2HmU4DS1+IKr/lIaP7evulzbx/xqeTl8GeuHfVDNeI/cKg1GirSJOBUkk+TXHdaK7Rh/S4tio6k4kREHv3RY4ga75SHDPXsvlt/rTLqq80mkcsOaTu7MEx06Imi8hoewweyGT4vwWjFS0fQa+rTk/XuZwgrviVrGZ3zMHKw1TUqmxJKCvbguU+Q3t/oLxBqTq9Vs7CRH0UbNOoI/qY0+4kH8lTa0uap6JvqtDDH9jy+x/VdEVcSUi6z1T8Q9wnNtetds4LKs7q7l7JKFs2TKiiy1vdvbs4++VEKMaRzuiAfeuc/kAAEkHrKiiYUPDhiOiW61U8E9vif63KKIx2ZGCsXOYQ9hgjr+nZO7LUH8xJAE7gbKKKjSapjxdaCKpByl9zV6DdRRc0YrlRecnRdplNuXOwBkyl9LUXF72z4HkkA9DMtjtsFFF0kGM2n75+qsfWDWlx2H7CiimKVWlzziYgqKKLGP//Z"/>
          <p:cNvSpPr/>
          <p:nvPr/>
        </p:nvSpPr>
        <p:spPr>
          <a:xfrm>
            <a:off x="307975" y="7937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Shape 137" descr="data:image/jpeg;base64,/9j/4AAQSkZJRgABAQAAAQABAAD/2wCEAAkGBxITEhURExIWFBUVFRQVFhQUFhQYFRUYFRQWFxUcHxQYHCggGBolGxQVIjEhJSkrLy4uFx8zODMsNygtLisBCgoKDg0OGhAQGywkHhwsLCwsLCwsNCwsLCwsLCwsLCwsLCwsLSwsLCwsLCwrLCwsLCwsKyw3NywsLCwsNys3K//AABEIAGgAaAMBIgACEQEDEQH/xAAbAAACAwEBAQAAAAAAAAAAAAAEBQADBgIBB//EADMQAAEDAwIEBAQFBQEAAAAAAAEAAhEDBCEFMQYSQVEiYXGBEzKRoVLB4fDxQmKxs9EH/8QAGQEAAwEBAQAAAAAAAAAAAAAAAQIDAAQF/8QAIhEAAgICAgEFAQAAAAAAAAAAAAECEQMxEiFhBBMiMlEU/9oADAMBAAIRAxEAPwDZwpC7AXQaohKw1dBiubTXb2wCTsFglHw1yWKqndGo7kYPMu6BNbezgfi80jmkUjicuxc6mq3U07fQgbJfcMS+5Wyn896YufTVD2Lq7uOWSfqEM/VKYgOmTsQJCZSTIyi4umePYqXtR9RiFqNTCgj2qLt7V6sY0oCuY1csaiKbUwCMYhL8hzm0/dw8hsmTWpddOAcXDcw1LJ0hoq3RbSho+5KMbfBoQNJkhdvt27k+xXOmz01CLVFlXVgl9xdAZUbZyScQl2r0jEYHkCD6bISbopCEVoV6pfjKU2tOS9knADm9/r2QmrHlET6/ypo9zJBg4kEjshifZy+ppmy02oX0wTuMGPJe1WoLQKpkt6b+Y7JnVauk4RdUaorarVETGlphEsCopBFMCIDtoS6vREuPYt+26ZBAXe5HchLN1EpjVyMXrXFj6LsFjG5jnPzAGJ8lnDxnUeS74gI7NdIX0e44ca8EsLGOMSSwOmAehKRVOBrYPBqvY55OGgNbPsN1z112ehHlfRnKnENxSDXOnlcZnYZ2VlLiIVMPcB5dfqnP/oWk/FFCkHcjWgRHpssTqnCLqYBmtP4m+Np9twtxWmNOWRaD9bvabm8rck9QULptfkBPWUotrOq12QTH9REfymBYG0nVD3IHsP1TRSTOTI29n0Hhil4S6In0ymtUIPhxkUWg7wJxCOqKyOVgFYKLusoiY0NJEsQdMophRAXBLNWqcni8kxlKOIW+CfMApMn1ZTD90IDqdes74dIGZyegQda2u7Jpqua2sXGXPcIfTgAeGZxv2VmpaibRk0jkkFwz4sbBZ/WeO7t4LH0AymYDYkyMzLowoxiq8nZLNNvrQJq3FnxXgVafxxIJa3BxMZ6I201+uwBlUEYlk7ls7T3H/Fl6GuUWPD3U5ydiD17QtO3WbW8phsODh8uILT6dZTOPRl6iSYJe6i185zlD6da89agw/KC5zh3GI/wltxSLHlp3G61nDVMN8Z3IAHkEIonmyX2bKjDRC8e9Bi4UNZWOQ6quUQ9SoosY0tNyJY5AMciGPTACy5UXLeYQdvzXnOqX3LQ4NJydh1wgwoS6joAqOa53QzG6tbozORwOS4xmIEg7J6zOdgh6o37b+nSfuk4FY5HVGV1HQ7dxJbTZyiZMdTkQfRY4cPvpVA4Amng+fkvpt3THLHNvtnMk/wCEO+g0tjfMgDphbiFzPnmsaeRUa6Pm367bZ7oq0vIwr+NdRZSpyCJ5jGYJ7464WZsrwHI75W412I3ZtaF0iRXWctbhHsroijN1VeoAVV4sA2VS4awS5wHqUDX4hpt+UF32H3WWfWJMkye5z90DfXHKAcxOY2HmU4DS1+IKr/lIaP7evulzbx/xqeTl8GeuHfVDNeI/cKg1GirSJOBUkk+TXHdaK7Rh/S4tio6k4kREHv3RY4ga75SHDPXsvlt/rTLqq80mkcsOaTu7MEx06Imi8hoewweyGT4vwWjFS0fQa+rTk/XuZwgrviVrGZ3zMHKw1TUqmxJKCvbguU+Q3t/oLxBqTq9Vs7CRH0UbNOoI/qY0+4kH8lTa0uap6JvqtDDH9jy+x/VdEVcSUi6z1T8Q9wnNtetds4LKs7q7l7JKFs2TKiiy1vdvbs4++VEKMaRzuiAfeuc/kAAEkHrKiiYUPDhiOiW61U8E9vif63KKIx2ZGCsXOYQ9hgjr+nZO7LUH8xJAE7gbKKKjSapjxdaCKpByl9zV6DdRRc0YrlRecnRdplNuXOwBkyl9LUXF72z4HkkA9DMtjtsFFF0kGM2n75+qsfWDWlx2H7CiimKVWlzziYgqKKLGP//Z"/>
          <p:cNvSpPr/>
          <p:nvPr/>
        </p:nvSpPr>
        <p:spPr>
          <a:xfrm>
            <a:off x="460375" y="160336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Shape 138" descr="data:image/jpeg;base64,/9j/4AAQSkZJRgABAQAAAQABAAD/2wCEAAkGBxITEhURExIWFBUVFRQVFhQUFhQYFRUYFRQWFxUcHxQYHCggGBolGxQVIjEhJSkrLy4uFx8zODMsNygtLisBCgoKDg0OGhAQGywkHhwsLCwsLCwsNCwsLCwsLCwsLCwsLCwsLSwsLCwsLCwrLCwsLCwsKyw3NywsLCwsNys3K//AABEIAGgAaAMBIgACEQEDEQH/xAAbAAACAwEBAQAAAAAAAAAAAAAEBQADBgIBB//EADMQAAEDAwIEBAQFBQEAAAAAAAEAAhEDBCEFMQYSQVEiYXGBEzKRoVLB4fDxQmKxs9EH/8QAGQEAAwEBAQAAAAAAAAAAAAAAAQIDAAQF/8QAIhEAAgICAgEFAQAAAAAAAAAAAAECEQMxEiFhBBMiMlEU/9oADAMBAAIRAxEAPwDZwpC7AXQaohKw1dBiubTXb2wCTsFglHw1yWKqndGo7kYPMu6BNbezgfi80jmkUjicuxc6mq3U07fQgbJfcMS+5Wyn896YufTVD2Lq7uOWSfqEM/VKYgOmTsQJCZSTIyi4umePYqXtR9RiFqNTCgj2qLt7V6sY0oCuY1csaiKbUwCMYhL8hzm0/dw8hsmTWpddOAcXDcw1LJ0hoq3RbSho+5KMbfBoQNJkhdvt27k+xXOmz01CLVFlXVgl9xdAZUbZyScQl2r0jEYHkCD6bISbopCEVoV6pfjKU2tOS9knADm9/r2QmrHlET6/ypo9zJBg4kEjshifZy+ppmy02oX0wTuMGPJe1WoLQKpkt6b+Y7JnVauk4RdUaorarVETGlphEsCopBFMCIDtoS6vREuPYt+26ZBAXe5HchLN1EpjVyMXrXFj6LsFjG5jnPzAGJ8lnDxnUeS74gI7NdIX0e44ca8EsLGOMSSwOmAehKRVOBrYPBqvY55OGgNbPsN1z112ehHlfRnKnENxSDXOnlcZnYZ2VlLiIVMPcB5dfqnP/oWk/FFCkHcjWgRHpssTqnCLqYBmtP4m+Np9twtxWmNOWRaD9bvabm8rck9QULptfkBPWUotrOq12QTH9REfymBYG0nVD3IHsP1TRSTOTI29n0Hhil4S6In0ymtUIPhxkUWg7wJxCOqKyOVgFYKLusoiY0NJEsQdMophRAXBLNWqcni8kxlKOIW+CfMApMn1ZTD90IDqdes74dIGZyegQda2u7Jpqua2sXGXPcIfTgAeGZxv2VmpaibRk0jkkFwz4sbBZ/WeO7t4LH0AymYDYkyMzLowoxiq8nZLNNvrQJq3FnxXgVafxxIJa3BxMZ6I201+uwBlUEYlk7ls7T3H/Fl6GuUWPD3U5ydiD17QtO3WbW8phsODh8uILT6dZTOPRl6iSYJe6i185zlD6da89agw/KC5zh3GI/wltxSLHlp3G61nDVMN8Z3IAHkEIonmyX2bKjDRC8e9Bi4UNZWOQ6quUQ9SoosY0tNyJY5AMciGPTACy5UXLeYQdvzXnOqX3LQ4NJydh1wgwoS6joAqOa53QzG6tbozORwOS4xmIEg7J6zOdgh6o37b+nSfuk4FY5HVGV1HQ7dxJbTZyiZMdTkQfRY4cPvpVA4Amng+fkvpt3THLHNvtnMk/wCEO+g0tjfMgDphbiFzPnmsaeRUa6Pm367bZ7oq0vIwr+NdRZSpyCJ5jGYJ7464WZsrwHI75W412I3ZtaF0iRXWctbhHsroijN1VeoAVV4sA2VS4awS5wHqUDX4hpt+UF32H3WWfWJMkye5z90DfXHKAcxOY2HmU4DS1+IKr/lIaP7evulzbx/xqeTl8GeuHfVDNeI/cKg1GirSJOBUkk+TXHdaK7Rh/S4tio6k4kREHv3RY4ga75SHDPXsvlt/rTLqq80mkcsOaTu7MEx06Imi8hoewweyGT4vwWjFS0fQa+rTk/XuZwgrviVrGZ3zMHKw1TUqmxJKCvbguU+Q3t/oLxBqTq9Vs7CRH0UbNOoI/qY0+4kH8lTa0uap6JvqtDDH9jy+x/VdEVcSUi6z1T8Q9wnNtetds4LKs7q7l7JKFs2TKiiy1vdvbs4++VEKMaRzuiAfeuc/kAAEkHrKiiYUPDhiOiW61U8E9vif63KKIx2ZGCsXOYQ9hgjr+nZO7LUH8xJAE7gbKKKjSapjxdaCKpByl9zV6DdRRc0YrlRecnRdplNuXOwBkyl9LUXF72z4HkkA9DMtjtsFFF0kGM2n75+qsfWDWlx2H7CiimKVWlzziYgqKKLGP//Z"/>
          <p:cNvSpPr/>
          <p:nvPr/>
        </p:nvSpPr>
        <p:spPr>
          <a:xfrm>
            <a:off x="612775" y="312737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Shape 139" descr="data:image/jpeg;base64,/9j/4AAQSkZJRgABAQAAAQABAAD/2wCEAAkGBxITEhURExIWFBUVFRQVFhQUFhQYFRUYFRQWFxUcHxQYHCggGBolGxQVIjEhJSkrLy4uFx8zODMsNygtLisBCgoKDg0OGhAQGywkHhwsLCwsLCwsNCwsLCwsLCwsLCwsLCwsLSwsLCwsLCwrLCwsLCwsKyw3NywsLCwsNys3K//AABEIAGgAaAMBIgACEQEDEQH/xAAbAAACAwEBAQAAAAAAAAAAAAAEBQADBgIBB//EADMQAAEDAwIEBAQFBQEAAAAAAAEAAhEDBCEFMQYSQVEiYXGBEzKRoVLB4fDxQmKxs9EH/8QAGQEAAwEBAQAAAAAAAAAAAAAAAQIDAAQF/8QAIhEAAgICAgEFAQAAAAAAAAAAAAECEQMxEiFhBBMiMlEU/9oADAMBAAIRAxEAPwDZwpC7AXQaohKw1dBiubTXb2wCTsFglHw1yWKqndGo7kYPMu6BNbezgfi80jmkUjicuxc6mq3U07fQgbJfcMS+5Wyn896YufTVD2Lq7uOWSfqEM/VKYgOmTsQJCZSTIyi4umePYqXtR9RiFqNTCgj2qLt7V6sY0oCuY1csaiKbUwCMYhL8hzm0/dw8hsmTWpddOAcXDcw1LJ0hoq3RbSho+5KMbfBoQNJkhdvt27k+xXOmz01CLVFlXVgl9xdAZUbZyScQl2r0jEYHkCD6bISbopCEVoV6pfjKU2tOS9knADm9/r2QmrHlET6/ypo9zJBg4kEjshifZy+ppmy02oX0wTuMGPJe1WoLQKpkt6b+Y7JnVauk4RdUaorarVETGlphEsCopBFMCIDtoS6vREuPYt+26ZBAXe5HchLN1EpjVyMXrXFj6LsFjG5jnPzAGJ8lnDxnUeS74gI7NdIX0e44ca8EsLGOMSSwOmAehKRVOBrYPBqvY55OGgNbPsN1z112ehHlfRnKnENxSDXOnlcZnYZ2VlLiIVMPcB5dfqnP/oWk/FFCkHcjWgRHpssTqnCLqYBmtP4m+Np9twtxWmNOWRaD9bvabm8rck9QULptfkBPWUotrOq12QTH9REfymBYG0nVD3IHsP1TRSTOTI29n0Hhil4S6In0ymtUIPhxkUWg7wJxCOqKyOVgFYKLusoiY0NJEsQdMophRAXBLNWqcni8kxlKOIW+CfMApMn1ZTD90IDqdes74dIGZyegQda2u7Jpqua2sXGXPcIfTgAeGZxv2VmpaibRk0jkkFwz4sbBZ/WeO7t4LH0AymYDYkyMzLowoxiq8nZLNNvrQJq3FnxXgVafxxIJa3BxMZ6I201+uwBlUEYlk7ls7T3H/Fl6GuUWPD3U5ydiD17QtO3WbW8phsODh8uILT6dZTOPRl6iSYJe6i185zlD6da89agw/KC5zh3GI/wltxSLHlp3G61nDVMN8Z3IAHkEIonmyX2bKjDRC8e9Bi4UNZWOQ6quUQ9SoosY0tNyJY5AMciGPTACy5UXLeYQdvzXnOqX3LQ4NJydh1wgwoS6joAqOa53QzG6tbozORwOS4xmIEg7J6zOdgh6o37b+nSfuk4FY5HVGV1HQ7dxJbTZyiZMdTkQfRY4cPvpVA4Amng+fkvpt3THLHNvtnMk/wCEO+g0tjfMgDphbiFzPnmsaeRUa6Pm367bZ7oq0vIwr+NdRZSpyCJ5jGYJ7464WZsrwHI75W412I3ZtaF0iRXWctbhHsroijN1VeoAVV4sA2VS4awS5wHqUDX4hpt+UF32H3WWfWJMkye5z90DfXHKAcxOY2HmU4DS1+IKr/lIaP7evulzbx/xqeTl8GeuHfVDNeI/cKg1GirSJOBUkk+TXHdaK7Rh/S4tio6k4kREHv3RY4ga75SHDPXsvlt/rTLqq80mkcsOaTu7MEx06Imi8hoewweyGT4vwWjFS0fQa+rTk/XuZwgrviVrGZ3zMHKw1TUqmxJKCvbguU+Q3t/oLxBqTq9Vs7CRH0UbNOoI/qY0+4kH8lTa0uap6JvqtDDH9jy+x/VdEVcSUi6z1T8Q9wnNtetds4LKs7q7l7JKFs2TKiiy1vdvbs4++VEKMaRzuiAfeuc/kAAEkHrKiiYUPDhiOiW61U8E9vif63KKIx2ZGCsXOYQ9hgjr+nZO7LUH8xJAE7gbKKKjSapjxdaCKpByl9zV6DdRRc0YrlRecnRdplNuXOwBkyl9LUXF72z4HkkA9DMtjtsFFF0kGM2n75+qsfWDWlx2H7CiimKVWlzziYgqKKLGP//Z"/>
          <p:cNvSpPr/>
          <p:nvPr/>
        </p:nvSpPr>
        <p:spPr>
          <a:xfrm>
            <a:off x="765175" y="465137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" name="Shape 140" descr="http://www.psy.cmu.edu/people/corbett.jp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683124" y="5359485"/>
            <a:ext cx="1521841" cy="15218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Shape 485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Conclusions: Key point</a:t>
            </a:r>
          </a:p>
        </p:txBody>
      </p:sp>
      <p:sp>
        <p:nvSpPr>
          <p:cNvPr id="486" name="Shape 486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Contextualization approaches do not appear to lead to overall improvement on predicting within-tutor performance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But they can be useful for other purposes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Predicting robust learning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Understanding learning better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lang="en-US" sz="2800" dirty="0">
                <a:solidFill>
                  <a:schemeClr val="dk1"/>
                </a:solidFill>
              </a:rPr>
              <a:t>Understanding relationships between skills</a:t>
            </a:r>
            <a:endParaRPr lang="en-US"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0643725"/>
      </p:ext>
    </p:extLst>
  </p:cSld>
  <p:clrMapOvr>
    <a:masterClrMapping/>
  </p:clrMapOvr>
  <p:transition spd="med">
    <p:fad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Shape 503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Next Up</a:t>
            </a:r>
          </a:p>
        </p:txBody>
      </p:sp>
      <p:sp>
        <p:nvSpPr>
          <p:cNvPr id="504" name="Shape 504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Knowledge Inference</a:t>
            </a: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KT-IDEM and DKT</a:t>
            </a: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Note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this model, help use is not treated as direct evidence of not knowing the skill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400" b="0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Instead, it is used to choose between parameters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Makes two variants of each parameter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 assuming help was requested 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 assuming that help was not requested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Shape 147" descr="data:image/jpeg;base64,/9j/4AAQSkZJRgABAQAAAQABAAD/2wCEAAkGBxITEhURExIWFBUVFRQVFhQUFhQYFRUYFRQWFxUcHxQYHCggGBolGxQVIjEhJSkrLy4uFx8zODMsNygtLisBCgoKDg0OGhAQGywkHhwsLCwsLCwsNCwsLCwsLCwsLCwsLCwsLSwsLCwsLCwrLCwsLCwsKyw3NywsLCwsNys3K//AABEIAGgAaAMBIgACEQEDEQH/xAAbAAACAwEBAQAAAAAAAAAAAAAEBQADBgIBB//EADMQAAEDAwIEBAQFBQEAAAAAAAEAAhEDBCEFMQYSQVEiYXGBEzKRoVLB4fDxQmKxs9EH/8QAGQEAAwEBAQAAAAAAAAAAAAAAAQIDAAQF/8QAIhEAAgICAgEFAQAAAAAAAAAAAAECEQMxEiFhBBMiMlEU/9oADAMBAAIRAxEAPwDZwpC7AXQaohKw1dBiubTXb2wCTsFglHw1yWKqndGo7kYPMu6BNbezgfi80jmkUjicuxc6mq3U07fQgbJfcMS+5Wyn896YufTVD2Lq7uOWSfqEM/VKYgOmTsQJCZSTIyi4umePYqXtR9RiFqNTCgj2qLt7V6sY0oCuY1csaiKbUwCMYhL8hzm0/dw8hsmTWpddOAcXDcw1LJ0hoq3RbSho+5KMbfBoQNJkhdvt27k+xXOmz01CLVFlXVgl9xdAZUbZyScQl2r0jEYHkCD6bISbopCEVoV6pfjKU2tOS9knADm9/r2QmrHlET6/ypo9zJBg4kEjshifZy+ppmy02oX0wTuMGPJe1WoLQKpkt6b+Y7JnVauk4RdUaorarVETGlphEsCopBFMCIDtoS6vREuPYt+26ZBAXe5HchLN1EpjVyMXrXFj6LsFjG5jnPzAGJ8lnDxnUeS74gI7NdIX0e44ca8EsLGOMSSwOmAehKRVOBrYPBqvY55OGgNbPsN1z112ehHlfRnKnENxSDXOnlcZnYZ2VlLiIVMPcB5dfqnP/oWk/FFCkHcjWgRHpssTqnCLqYBmtP4m+Np9twtxWmNOWRaD9bvabm8rck9QULptfkBPWUotrOq12QTH9REfymBYG0nVD3IHsP1TRSTOTI29n0Hhil4S6In0ymtUIPhxkUWg7wJxCOqKyOVgFYKLusoiY0NJEsQdMophRAXBLNWqcni8kxlKOIW+CfMApMn1ZTD90IDqdes74dIGZyegQda2u7Jpqua2sXGXPcIfTgAeGZxv2VmpaibRk0jkkFwz4sbBZ/WeO7t4LH0AymYDYkyMzLowoxiq8nZLNNvrQJq3FnxXgVafxxIJa3BxMZ6I201+uwBlUEYlk7ls7T3H/Fl6GuUWPD3U5ydiD17QtO3WbW8phsODh8uILT6dZTOPRl6iSYJe6i185zlD6da89agw/KC5zh3GI/wltxSLHlp3G61nDVMN8Z3IAHkEIonmyX2bKjDRC8e9Bi4UNZWOQ6quUQ9SoosY0tNyJY5AMciGPTACy5UXLeYQdvzXnOqX3LQ4NJydh1wgwoS6joAqOa53QzG6tbozORwOS4xmIEg7J6zOdgh6o37b+nSfuk4FY5HVGV1HQ7dxJbTZyiZMdTkQfRY4cPvpVA4Amng+fkvpt3THLHNvtnMk/wCEO+g0tjfMgDphbiFzPnmsaeRUa6Pm367bZ7oq0vIwr+NdRZSpyCJ5jGYJ7464WZsrwHI75W412I3ZtaF0iRXWctbhHsroijN1VeoAVV4sA2VS4awS5wHqUDX4hpt+UF32H3WWfWJMkye5z90DfXHKAcxOY2HmU4DS1+IKr/lIaP7evulzbx/xqeTl8GeuHfVDNeI/cKg1GirSJOBUkk+TXHdaK7Rh/S4tio6k4kREHv3RY4ga75SHDPXsvlt/rTLqq80mkcsOaTu7MEx06Imi8hoewweyGT4vwWjFS0fQa+rTk/XuZwgrviVrGZ3zMHKw1TUqmxJKCvbguU+Q3t/oLxBqTq9Vs7CRH0UbNOoI/qY0+4kH8lTa0uap6JvqtDDH9jy+x/VdEVcSUi6z1T8Q9wnNtetds4LKs7q7l7JKFs2TKiiy1vdvbs4++VEKMaRzuiAfeuc/kAAEkHrKiiYUPDhiOiW61U8E9vif63KKIx2ZGCsXOYQ9hgjr+nZO7LUH8xJAE7gbKKKjSapjxdaCKpByl9zV6DdRRc0YrlRecnRdplNuXOwBkyl9LUXF72z4HkkA9DMtjtsFFF0kGM2n75+qsfWDWlx2H7CiimKVWlzziYgqKKLGP//Z"/>
          <p:cNvSpPr/>
          <p:nvPr/>
        </p:nvSpPr>
        <p:spPr>
          <a:xfrm>
            <a:off x="155575" y="-144463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Shape 148" descr="data:image/jpeg;base64,/9j/4AAQSkZJRgABAQAAAQABAAD/2wCEAAkGBxITEhURExIWFBUVFRQVFhQUFhQYFRUYFRQWFxUcHxQYHCggGBolGxQVIjEhJSkrLy4uFx8zODMsNygtLisBCgoKDg0OGhAQGywkHhwsLCwsLCwsNCwsLCwsLCwsLCwsLCwsLSwsLCwsLCwrLCwsLCwsKyw3NywsLCwsNys3K//AABEIAGgAaAMBIgACEQEDEQH/xAAbAAACAwEBAQAAAAAAAAAAAAAEBQADBgIBB//EADMQAAEDAwIEBAQFBQEAAAAAAAEAAhEDBCEFMQYSQVEiYXGBEzKRoVLB4fDxQmKxs9EH/8QAGQEAAwEBAQAAAAAAAAAAAAAAAQIDAAQF/8QAIhEAAgICAgEFAQAAAAAAAAAAAAECEQMxEiFhBBMiMlEU/9oADAMBAAIRAxEAPwDZwpC7AXQaohKw1dBiubTXb2wCTsFglHw1yWKqndGo7kYPMu6BNbezgfi80jmkUjicuxc6mq3U07fQgbJfcMS+5Wyn896YufTVD2Lq7uOWSfqEM/VKYgOmTsQJCZSTIyi4umePYqXtR9RiFqNTCgj2qLt7V6sY0oCuY1csaiKbUwCMYhL8hzm0/dw8hsmTWpddOAcXDcw1LJ0hoq3RbSho+5KMbfBoQNJkhdvt27k+xXOmz01CLVFlXVgl9xdAZUbZyScQl2r0jEYHkCD6bISbopCEVoV6pfjKU2tOS9knADm9/r2QmrHlET6/ypo9zJBg4kEjshifZy+ppmy02oX0wTuMGPJe1WoLQKpkt6b+Y7JnVauk4RdUaorarVETGlphEsCopBFMCIDtoS6vREuPYt+26ZBAXe5HchLN1EpjVyMXrXFj6LsFjG5jnPzAGJ8lnDxnUeS74gI7NdIX0e44ca8EsLGOMSSwOmAehKRVOBrYPBqvY55OGgNbPsN1z112ehHlfRnKnENxSDXOnlcZnYZ2VlLiIVMPcB5dfqnP/oWk/FFCkHcjWgRHpssTqnCLqYBmtP4m+Np9twtxWmNOWRaD9bvabm8rck9QULptfkBPWUotrOq12QTH9REfymBYG0nVD3IHsP1TRSTOTI29n0Hhil4S6In0ymtUIPhxkUWg7wJxCOqKyOVgFYKLusoiY0NJEsQdMophRAXBLNWqcni8kxlKOIW+CfMApMn1ZTD90IDqdes74dIGZyegQda2u7Jpqua2sXGXPcIfTgAeGZxv2VmpaibRk0jkkFwz4sbBZ/WeO7t4LH0AymYDYkyMzLowoxiq8nZLNNvrQJq3FnxXgVafxxIJa3BxMZ6I201+uwBlUEYlk7ls7T3H/Fl6GuUWPD3U5ydiD17QtO3WbW8phsODh8uILT6dZTOPRl6iSYJe6i185zlD6da89agw/KC5zh3GI/wltxSLHlp3G61nDVMN8Z3IAHkEIonmyX2bKjDRC8e9Bi4UNZWOQ6quUQ9SoosY0tNyJY5AMciGPTACy5UXLeYQdvzXnOqX3LQ4NJydh1wgwoS6joAqOa53QzG6tbozORwOS4xmIEg7J6zOdgh6o37b+nSfuk4FY5HVGV1HQ7dxJbTZyiZMdTkQfRY4cPvpVA4Amng+fkvpt3THLHNvtnMk/wCEO+g0tjfMgDphbiFzPnmsaeRUa6Pm367bZ7oq0vIwr+NdRZSpyCJ5jGYJ7464WZsrwHI75W412I3ZtaF0iRXWctbhHsroijN1VeoAVV4sA2VS4awS5wHqUDX4hpt+UF32H3WWfWJMkye5z90DfXHKAcxOY2HmU4DS1+IKr/lIaP7evulzbx/xqeTl8GeuHfVDNeI/cKg1GirSJOBUkk+TXHdaK7Rh/S4tio6k4kREHv3RY4ga75SHDPXsvlt/rTLqq80mkcsOaTu7MEx06Imi8hoewweyGT4vwWjFS0fQa+rTk/XuZwgrviVrGZ3zMHKw1TUqmxJKCvbguU+Q3t/oLxBqTq9Vs7CRH0UbNOoI/qY0+4kH8lTa0uap6JvqtDDH9jy+x/VdEVcSUi6z1T8Q9wnNtetds4LKs7q7l7JKFs2TKiiy1vdvbs4++VEKMaRzuiAfeuc/kAAEkHrKiiYUPDhiOiW61U8E9vif63KKIx2ZGCsXOYQ9hgjr+nZO7LUH8xJAE7gbKKKjSapjxdaCKpByl9zV6DdRRc0YrlRecnRdplNuXOwBkyl9LUXF72z4HkkA9DMtjtsFFF0kGM2n75+qsfWDWlx2H7CiimKVWlzziYgqKKLGP//Z"/>
          <p:cNvSpPr/>
          <p:nvPr/>
        </p:nvSpPr>
        <p:spPr>
          <a:xfrm>
            <a:off x="307975" y="7937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Shape 149" descr="data:image/jpeg;base64,/9j/4AAQSkZJRgABAQAAAQABAAD/2wCEAAkGBxITEhURExIWFBUVFRQVFhQUFhQYFRUYFRQWFxUcHxQYHCggGBolGxQVIjEhJSkrLy4uFx8zODMsNygtLisBCgoKDg0OGhAQGywkHhwsLCwsLCwsNCwsLCwsLCwsLCwsLCwsLSwsLCwsLCwrLCwsLCwsKyw3NywsLCwsNys3K//AABEIAGgAaAMBIgACEQEDEQH/xAAbAAACAwEBAQAAAAAAAAAAAAAEBQADBgIBB//EADMQAAEDAwIEBAQFBQEAAAAAAAEAAhEDBCEFMQYSQVEiYXGBEzKRoVLB4fDxQmKxs9EH/8QAGQEAAwEBAQAAAAAAAAAAAAAAAQIDAAQF/8QAIhEAAgICAgEFAQAAAAAAAAAAAAECEQMxEiFhBBMiMlEU/9oADAMBAAIRAxEAPwDZwpC7AXQaohKw1dBiubTXb2wCTsFglHw1yWKqndGo7kYPMu6BNbezgfi80jmkUjicuxc6mq3U07fQgbJfcMS+5Wyn896YufTVD2Lq7uOWSfqEM/VKYgOmTsQJCZSTIyi4umePYqXtR9RiFqNTCgj2qLt7V6sY0oCuY1csaiKbUwCMYhL8hzm0/dw8hsmTWpddOAcXDcw1LJ0hoq3RbSho+5KMbfBoQNJkhdvt27k+xXOmz01CLVFlXVgl9xdAZUbZyScQl2r0jEYHkCD6bISbopCEVoV6pfjKU2tOS9knADm9/r2QmrHlET6/ypo9zJBg4kEjshifZy+ppmy02oX0wTuMGPJe1WoLQKpkt6b+Y7JnVauk4RdUaorarVETGlphEsCopBFMCIDtoS6vREuPYt+26ZBAXe5HchLN1EpjVyMXrXFj6LsFjG5jnPzAGJ8lnDxnUeS74gI7NdIX0e44ca8EsLGOMSSwOmAehKRVOBrYPBqvY55OGgNbPsN1z112ehHlfRnKnENxSDXOnlcZnYZ2VlLiIVMPcB5dfqnP/oWk/FFCkHcjWgRHpssTqnCLqYBmtP4m+Np9twtxWmNOWRaD9bvabm8rck9QULptfkBPWUotrOq12QTH9REfymBYG0nVD3IHsP1TRSTOTI29n0Hhil4S6In0ymtUIPhxkUWg7wJxCOqKyOVgFYKLusoiY0NJEsQdMophRAXBLNWqcni8kxlKOIW+CfMApMn1ZTD90IDqdes74dIGZyegQda2u7Jpqua2sXGXPcIfTgAeGZxv2VmpaibRk0jkkFwz4sbBZ/WeO7t4LH0AymYDYkyMzLowoxiq8nZLNNvrQJq3FnxXgVafxxIJa3BxMZ6I201+uwBlUEYlk7ls7T3H/Fl6GuUWPD3U5ydiD17QtO3WbW8phsODh8uILT6dZTOPRl6iSYJe6i185zlD6da89agw/KC5zh3GI/wltxSLHlp3G61nDVMN8Z3IAHkEIonmyX2bKjDRC8e9Bi4UNZWOQ6quUQ9SoosY0tNyJY5AMciGPTACy5UXLeYQdvzXnOqX3LQ4NJydh1wgwoS6joAqOa53QzG6tbozORwOS4xmIEg7J6zOdgh6o37b+nSfuk4FY5HVGV1HQ7dxJbTZyiZMdTkQfRY4cPvpVA4Amng+fkvpt3THLHNvtnMk/wCEO+g0tjfMgDphbiFzPnmsaeRUa6Pm367bZ7oq0vIwr+NdRZSpyCJ5jGYJ7464WZsrwHI75W412I3ZtaF0iRXWctbhHsroijN1VeoAVV4sA2VS4awS5wHqUDX4hpt+UF32H3WWfWJMkye5z90DfXHKAcxOY2HmU4DS1+IKr/lIaP7evulzbx/xqeTl8GeuHfVDNeI/cKg1GirSJOBUkk+TXHdaK7Rh/S4tio6k4kREHv3RY4ga75SHDPXsvlt/rTLqq80mkcsOaTu7MEx06Imi8hoewweyGT4vwWjFS0fQa+rTk/XuZwgrviVrGZ3zMHKw1TUqmxJKCvbguU+Q3t/oLxBqTq9Vs7CRH0UbNOoI/qY0+4kH8lTa0uap6JvqtDDH9jy+x/VdEVcSUi6z1T8Q9wnNtetds4LKs7q7l7JKFs2TKiiy1vdvbs4++VEKMaRzuiAfeuc/kAAEkHrKiiYUPDhiOiW61U8E9vif63KKIx2ZGCsXOYQ9hgjr+nZO7LUH8xJAE7gbKKKjSapjxdaCKpByl9zV6DdRRc0YrlRecnRdplNuXOwBkyl9LUXF72z4HkkA9DMtjtsFFF0kGM2n75+qsfWDWlx2H7CiimKVWlzziYgqKKLGP//Z"/>
          <p:cNvSpPr/>
          <p:nvPr/>
        </p:nvSpPr>
        <p:spPr>
          <a:xfrm>
            <a:off x="460375" y="160336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Shape 150" descr="data:image/jpeg;base64,/9j/4AAQSkZJRgABAQAAAQABAAD/2wCEAAkGBxITEhURExIWFBUVFRQVFhQUFhQYFRUYFRQWFxUcHxQYHCggGBolGxQVIjEhJSkrLy4uFx8zODMsNygtLisBCgoKDg0OGhAQGywkHhwsLCwsLCwsNCwsLCwsLCwsLCwsLCwsLSwsLCwsLCwrLCwsLCwsKyw3NywsLCwsNys3K//AABEIAGgAaAMBIgACEQEDEQH/xAAbAAACAwEBAQAAAAAAAAAAAAAEBQADBgIBB//EADMQAAEDAwIEBAQFBQEAAAAAAAEAAhEDBCEFMQYSQVEiYXGBEzKRoVLB4fDxQmKxs9EH/8QAGQEAAwEBAQAAAAAAAAAAAAAAAQIDAAQF/8QAIhEAAgICAgEFAQAAAAAAAAAAAAECEQMxEiFhBBMiMlEU/9oADAMBAAIRAxEAPwDZwpC7AXQaohKw1dBiubTXb2wCTsFglHw1yWKqndGo7kYPMu6BNbezgfi80jmkUjicuxc6mq3U07fQgbJfcMS+5Wyn896YufTVD2Lq7uOWSfqEM/VKYgOmTsQJCZSTIyi4umePYqXtR9RiFqNTCgj2qLt7V6sY0oCuY1csaiKbUwCMYhL8hzm0/dw8hsmTWpddOAcXDcw1LJ0hoq3RbSho+5KMbfBoQNJkhdvt27k+xXOmz01CLVFlXVgl9xdAZUbZyScQl2r0jEYHkCD6bISbopCEVoV6pfjKU2tOS9knADm9/r2QmrHlET6/ypo9zJBg4kEjshifZy+ppmy02oX0wTuMGPJe1WoLQKpkt6b+Y7JnVauk4RdUaorarVETGlphEsCopBFMCIDtoS6vREuPYt+26ZBAXe5HchLN1EpjVyMXrXFj6LsFjG5jnPzAGJ8lnDxnUeS74gI7NdIX0e44ca8EsLGOMSSwOmAehKRVOBrYPBqvY55OGgNbPsN1z112ehHlfRnKnENxSDXOnlcZnYZ2VlLiIVMPcB5dfqnP/oWk/FFCkHcjWgRHpssTqnCLqYBmtP4m+Np9twtxWmNOWRaD9bvabm8rck9QULptfkBPWUotrOq12QTH9REfymBYG0nVD3IHsP1TRSTOTI29n0Hhil4S6In0ymtUIPhxkUWg7wJxCOqKyOVgFYKLusoiY0NJEsQdMophRAXBLNWqcni8kxlKOIW+CfMApMn1ZTD90IDqdes74dIGZyegQda2u7Jpqua2sXGXPcIfTgAeGZxv2VmpaibRk0jkkFwz4sbBZ/WeO7t4LH0AymYDYkyMzLowoxiq8nZLNNvrQJq3FnxXgVafxxIJa3BxMZ6I201+uwBlUEYlk7ls7T3H/Fl6GuUWPD3U5ydiD17QtO3WbW8phsODh8uILT6dZTOPRl6iSYJe6i185zlD6da89agw/KC5zh3GI/wltxSLHlp3G61nDVMN8Z3IAHkEIonmyX2bKjDRC8e9Bi4UNZWOQ6quUQ9SoosY0tNyJY5AMciGPTACy5UXLeYQdvzXnOqX3LQ4NJydh1wgwoS6joAqOa53QzG6tbozORwOS4xmIEg7J6zOdgh6o37b+nSfuk4FY5HVGV1HQ7dxJbTZyiZMdTkQfRY4cPvpVA4Amng+fkvpt3THLHNvtnMk/wCEO+g0tjfMgDphbiFzPnmsaeRUa6Pm367bZ7oq0vIwr+NdRZSpyCJ5jGYJ7464WZsrwHI75W412I3ZtaF0iRXWctbhHsroijN1VeoAVV4sA2VS4awS5wHqUDX4hpt+UF32H3WWfWJMkye5z90DfXHKAcxOY2HmU4DS1+IKr/lIaP7evulzbx/xqeTl8GeuHfVDNeI/cKg1GirSJOBUkk+TXHdaK7Rh/S4tio6k4kREHv3RY4ga75SHDPXsvlt/rTLqq80mkcsOaTu7MEx06Imi8hoewweyGT4vwWjFS0fQa+rTk/XuZwgrviVrGZ3zMHKw1TUqmxJKCvbguU+Q3t/oLxBqTq9Vs7CRH0UbNOoI/qY0+4kH8lTa0uap6JvqtDDH9jy+x/VdEVcSUi6z1T8Q9wnNtetds4LKs7q7l7JKFs2TKiiy1vdvbs4++VEKMaRzuiAfeuc/kAAEkHrKiiYUPDhiOiW61U8E9vif63KKIx2ZGCsXOYQ9hgjr+nZO7LUH8xJAE7gbKKKjSapjxdaCKpByl9zV6DdRRc0YrlRecnRdplNuXOwBkyl9LUXF72z4HkkA9DMtjtsFFF0kGM2n75+qsfWDWlx2H7CiimKVWlzziYgqKKLGP//Z"/>
          <p:cNvSpPr/>
          <p:nvPr/>
        </p:nvSpPr>
        <p:spPr>
          <a:xfrm>
            <a:off x="612775" y="312737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Shape 151" descr="data:image/jpeg;base64,/9j/4AAQSkZJRgABAQAAAQABAAD/2wCEAAkGBxITEhURExIWFBUVFRQVFhQUFhQYFRUYFRQWFxUcHxQYHCggGBolGxQVIjEhJSkrLy4uFx8zODMsNygtLisBCgoKDg0OGhAQGywkHhwsLCwsLCwsNCwsLCwsLCwsLCwsLCwsLSwsLCwsLCwrLCwsLCwsKyw3NywsLCwsNys3K//AABEIAGgAaAMBIgACEQEDEQH/xAAbAAACAwEBAQAAAAAAAAAAAAAEBQADBgIBB//EADMQAAEDAwIEBAQFBQEAAAAAAAEAAhEDBCEFMQYSQVEiYXGBEzKRoVLB4fDxQmKxs9EH/8QAGQEAAwEBAQAAAAAAAAAAAAAAAQIDAAQF/8QAIhEAAgICAgEFAQAAAAAAAAAAAAECEQMxEiFhBBMiMlEU/9oADAMBAAIRAxEAPwDZwpC7AXQaohKw1dBiubTXb2wCTsFglHw1yWKqndGo7kYPMu6BNbezgfi80jmkUjicuxc6mq3U07fQgbJfcMS+5Wyn896YufTVD2Lq7uOWSfqEM/VKYgOmTsQJCZSTIyi4umePYqXtR9RiFqNTCgj2qLt7V6sY0oCuY1csaiKbUwCMYhL8hzm0/dw8hsmTWpddOAcXDcw1LJ0hoq3RbSho+5KMbfBoQNJkhdvt27k+xXOmz01CLVFlXVgl9xdAZUbZyScQl2r0jEYHkCD6bISbopCEVoV6pfjKU2tOS9knADm9/r2QmrHlET6/ypo9zJBg4kEjshifZy+ppmy02oX0wTuMGPJe1WoLQKpkt6b+Y7JnVauk4RdUaorarVETGlphEsCopBFMCIDtoS6vREuPYt+26ZBAXe5HchLN1EpjVyMXrXFj6LsFjG5jnPzAGJ8lnDxnUeS74gI7NdIX0e44ca8EsLGOMSSwOmAehKRVOBrYPBqvY55OGgNbPsN1z112ehHlfRnKnENxSDXOnlcZnYZ2VlLiIVMPcB5dfqnP/oWk/FFCkHcjWgRHpssTqnCLqYBmtP4m+Np9twtxWmNOWRaD9bvabm8rck9QULptfkBPWUotrOq12QTH9REfymBYG0nVD3IHsP1TRSTOTI29n0Hhil4S6In0ymtUIPhxkUWg7wJxCOqKyOVgFYKLusoiY0NJEsQdMophRAXBLNWqcni8kxlKOIW+CfMApMn1ZTD90IDqdes74dIGZyegQda2u7Jpqua2sXGXPcIfTgAeGZxv2VmpaibRk0jkkFwz4sbBZ/WeO7t4LH0AymYDYkyMzLowoxiq8nZLNNvrQJq3FnxXgVafxxIJa3BxMZ6I201+uwBlUEYlk7ls7T3H/Fl6GuUWPD3U5ydiD17QtO3WbW8phsODh8uILT6dZTOPRl6iSYJe6i185zlD6da89agw/KC5zh3GI/wltxSLHlp3G61nDVMN8Z3IAHkEIonmyX2bKjDRC8e9Bi4UNZWOQ6quUQ9SoosY0tNyJY5AMciGPTACy5UXLeYQdvzXnOqX3LQ4NJydh1wgwoS6joAqOa53QzG6tbozORwOS4xmIEg7J6zOdgh6o37b+nSfuk4FY5HVGV1HQ7dxJbTZyiZMdTkQfRY4cPvpVA4Amng+fkvpt3THLHNvtnMk/wCEO+g0tjfMgDphbiFzPnmsaeRUa6Pm367bZ7oq0vIwr+NdRZSpyCJ5jGYJ7464WZsrwHI75W412I3ZtaF0iRXWctbhHsroijN1VeoAVV4sA2VS4awS5wHqUDX4hpt+UF32H3WWfWJMkye5z90DfXHKAcxOY2HmU4DS1+IKr/lIaP7evulzbx/xqeTl8GeuHfVDNeI/cKg1GirSJOBUkk+TXHdaK7Rh/S4tio6k4kREHv3RY4ga75SHDPXsvlt/rTLqq80mkcsOaTu7MEx06Imi8hoewweyGT4vwWjFS0fQa+rTk/XuZwgrviVrGZ3zMHKw1TUqmxJKCvbguU+Q3t/oLxBqTq9Vs7CRH0UbNOoI/qY0+4kH8lTa0uap6JvqtDDH9jy+x/VdEVcSUi6z1T8Q9wnNtetds4LKs7q7l7JKFs2TKiiy1vdvbs4++VEKMaRzuiAfeuc/kAAEkHrKiiYUPDhiOiW61U8E9vif63KKIx2ZGCsXOYQ9hgjr+nZO7LUH8xJAE7gbKKKjSapjxdaCKpByl9zV6DdRRc0YrlRecnRdplNuXOwBkyl9LUXF72z4HkkA9DMtjtsFFF0kGM2n75+qsfWDWlx2H7CiimKVWlzziYgqKKLGP//Z"/>
          <p:cNvSpPr/>
          <p:nvPr/>
        </p:nvSpPr>
        <p:spPr>
          <a:xfrm>
            <a:off x="765175" y="465137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Beck et al.’s (2008) Help Model</a:t>
            </a:r>
          </a:p>
        </p:txBody>
      </p:sp>
      <p:grpSp>
        <p:nvGrpSpPr>
          <p:cNvPr id="158" name="Shape 158"/>
          <p:cNvGrpSpPr/>
          <p:nvPr/>
        </p:nvGrpSpPr>
        <p:grpSpPr>
          <a:xfrm>
            <a:off x="2285999" y="1981199"/>
            <a:ext cx="6248399" cy="3276600"/>
            <a:chOff x="2286000" y="1981199"/>
            <a:chExt cx="5257800" cy="2393156"/>
          </a:xfrm>
        </p:grpSpPr>
        <p:cxnSp>
          <p:nvCxnSpPr>
            <p:cNvPr id="159" name="Shape 159"/>
            <p:cNvCxnSpPr/>
            <p:nvPr/>
          </p:nvCxnSpPr>
          <p:spPr>
            <a:xfrm>
              <a:off x="2438400" y="3764755"/>
              <a:ext cx="4495800" cy="0"/>
            </a:xfrm>
            <a:prstGeom prst="straightConnector1">
              <a:avLst/>
            </a:prstGeom>
            <a:noFill/>
            <a:ln w="762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60" name="Shape 160"/>
            <p:cNvSpPr/>
            <p:nvPr/>
          </p:nvSpPr>
          <p:spPr>
            <a:xfrm>
              <a:off x="2438400" y="2164556"/>
              <a:ext cx="1371599" cy="1371599"/>
            </a:xfrm>
            <a:prstGeom prst="ellipse">
              <a:avLst/>
            </a:prstGeom>
            <a:noFill/>
            <a:ln w="127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Shape 161"/>
            <p:cNvSpPr txBox="1"/>
            <p:nvPr/>
          </p:nvSpPr>
          <p:spPr>
            <a:xfrm>
              <a:off x="2286000" y="2393156"/>
              <a:ext cx="1676399" cy="366713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800" b="0" i="0" u="none" strike="noStrike" cap="none">
                  <a:solidFill>
                    <a:schemeClr val="dk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Not learned</a:t>
              </a:r>
            </a:p>
          </p:txBody>
        </p:sp>
        <p:cxnSp>
          <p:nvCxnSpPr>
            <p:cNvPr id="162" name="Shape 162"/>
            <p:cNvCxnSpPr/>
            <p:nvPr/>
          </p:nvCxnSpPr>
          <p:spPr>
            <a:xfrm>
              <a:off x="3664817" y="2438400"/>
              <a:ext cx="159298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dash"/>
              <a:round/>
              <a:headEnd type="none" w="med" len="med"/>
              <a:tailEnd type="triangle" w="lg" len="lg"/>
            </a:ln>
          </p:spPr>
        </p:cxnSp>
        <p:sp>
          <p:nvSpPr>
            <p:cNvPr id="163" name="Shape 163"/>
            <p:cNvSpPr/>
            <p:nvPr/>
          </p:nvSpPr>
          <p:spPr>
            <a:xfrm>
              <a:off x="5105400" y="2164556"/>
              <a:ext cx="1371599" cy="1371599"/>
            </a:xfrm>
            <a:prstGeom prst="ellipse">
              <a:avLst/>
            </a:prstGeom>
            <a:noFill/>
            <a:ln w="127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4" name="Shape 164"/>
            <p:cNvSpPr txBox="1"/>
            <p:nvPr/>
          </p:nvSpPr>
          <p:spPr>
            <a:xfrm>
              <a:off x="4953000" y="2393156"/>
              <a:ext cx="1676399" cy="731838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800" b="0" i="0" u="none" strike="noStrike" cap="none">
                  <a:solidFill>
                    <a:schemeClr val="dk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Learned</a:t>
              </a:r>
            </a:p>
            <a:p>
              <a:pPr marL="0" marR="0" lvl="0" indent="0" algn="ctr" rtl="0">
                <a:spcBef>
                  <a:spcPts val="0"/>
                </a:spcBef>
                <a:buNone/>
              </a:pPr>
              <a:endParaRPr sz="2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5" name="Shape 165"/>
            <p:cNvSpPr txBox="1"/>
            <p:nvPr/>
          </p:nvSpPr>
          <p:spPr>
            <a:xfrm>
              <a:off x="4045819" y="1981199"/>
              <a:ext cx="914400" cy="366713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p(T|H)</a:t>
              </a:r>
            </a:p>
          </p:txBody>
        </p:sp>
        <p:sp>
          <p:nvSpPr>
            <p:cNvPr id="166" name="Shape 166"/>
            <p:cNvSpPr/>
            <p:nvPr/>
          </p:nvSpPr>
          <p:spPr>
            <a:xfrm>
              <a:off x="2590800" y="3993355"/>
              <a:ext cx="1143000" cy="381000"/>
            </a:xfrm>
            <a:prstGeom prst="rect">
              <a:avLst/>
            </a:prstGeom>
            <a:noFill/>
            <a:ln w="12700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7" name="Shape 167"/>
            <p:cNvSpPr txBox="1"/>
            <p:nvPr/>
          </p:nvSpPr>
          <p:spPr>
            <a:xfrm>
              <a:off x="2743200" y="3993355"/>
              <a:ext cx="1066799" cy="366713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800" b="0" i="0" u="none" strike="noStrike" cap="none">
                  <a:solidFill>
                    <a:schemeClr val="dk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correct</a:t>
              </a:r>
            </a:p>
          </p:txBody>
        </p:sp>
        <p:sp>
          <p:nvSpPr>
            <p:cNvPr id="168" name="Shape 168"/>
            <p:cNvSpPr/>
            <p:nvPr/>
          </p:nvSpPr>
          <p:spPr>
            <a:xfrm>
              <a:off x="5257800" y="3993355"/>
              <a:ext cx="1143000" cy="381000"/>
            </a:xfrm>
            <a:prstGeom prst="rect">
              <a:avLst/>
            </a:prstGeom>
            <a:noFill/>
            <a:ln w="12700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9" name="Shape 169"/>
            <p:cNvSpPr txBox="1"/>
            <p:nvPr/>
          </p:nvSpPr>
          <p:spPr>
            <a:xfrm>
              <a:off x="5410200" y="3993355"/>
              <a:ext cx="1066799" cy="366713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800" b="0" i="0" u="none" strike="noStrike" cap="none">
                  <a:solidFill>
                    <a:schemeClr val="dk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correct</a:t>
              </a:r>
            </a:p>
          </p:txBody>
        </p:sp>
        <p:cxnSp>
          <p:nvCxnSpPr>
            <p:cNvPr id="170" name="Shape 170"/>
            <p:cNvCxnSpPr/>
            <p:nvPr/>
          </p:nvCxnSpPr>
          <p:spPr>
            <a:xfrm>
              <a:off x="3124200" y="3536155"/>
              <a:ext cx="0" cy="4572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lg" len="lg"/>
            </a:ln>
          </p:spPr>
        </p:cxnSp>
        <p:sp>
          <p:nvSpPr>
            <p:cNvPr id="171" name="Shape 171"/>
            <p:cNvSpPr txBox="1"/>
            <p:nvPr/>
          </p:nvSpPr>
          <p:spPr>
            <a:xfrm>
              <a:off x="3279807" y="3407667"/>
              <a:ext cx="1520791" cy="64633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p(G|~H), p(G|H)</a:t>
              </a:r>
            </a:p>
          </p:txBody>
        </p:sp>
        <p:cxnSp>
          <p:nvCxnSpPr>
            <p:cNvPr id="172" name="Shape 172"/>
            <p:cNvCxnSpPr/>
            <p:nvPr/>
          </p:nvCxnSpPr>
          <p:spPr>
            <a:xfrm>
              <a:off x="5791200" y="3536155"/>
              <a:ext cx="0" cy="4572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lg" len="lg"/>
            </a:ln>
          </p:spPr>
        </p:cxnSp>
        <p:sp>
          <p:nvSpPr>
            <p:cNvPr id="173" name="Shape 173"/>
            <p:cNvSpPr txBox="1"/>
            <p:nvPr/>
          </p:nvSpPr>
          <p:spPr>
            <a:xfrm>
              <a:off x="6096000" y="3383755"/>
              <a:ext cx="1447800" cy="78483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1-p(S|~H)</a:t>
              </a:r>
            </a:p>
            <a:p>
              <a:pPr marL="0" marR="0" lvl="0" indent="0" algn="l" rtl="0">
                <a:spcBef>
                  <a:spcPts val="900"/>
                </a:spcBef>
                <a:buSzPct val="25000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1-p(S|H)</a:t>
              </a:r>
            </a:p>
          </p:txBody>
        </p:sp>
        <p:sp>
          <p:nvSpPr>
            <p:cNvPr id="174" name="Shape 174"/>
            <p:cNvSpPr txBox="1"/>
            <p:nvPr/>
          </p:nvSpPr>
          <p:spPr>
            <a:xfrm>
              <a:off x="5410200" y="2666999"/>
              <a:ext cx="1409700" cy="78483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p(L</a:t>
              </a:r>
              <a:r>
                <a:rPr lang="en-US" sz="1800" b="0" i="0" u="none" strike="noStrike" cap="none" baseline="-25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</a:t>
              </a:r>
              <a:r>
                <a:rPr lang="en-US" sz="18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|H),</a:t>
              </a:r>
            </a:p>
            <a:p>
              <a:pPr marL="0" marR="0" lvl="0" indent="0" algn="l" rtl="0">
                <a:spcBef>
                  <a:spcPts val="900"/>
                </a:spcBef>
                <a:buSzPct val="25000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p(L</a:t>
              </a:r>
              <a:r>
                <a:rPr lang="en-US" sz="1800" b="0" i="0" u="none" strike="noStrike" cap="none" baseline="-25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</a:t>
              </a:r>
              <a:r>
                <a:rPr lang="en-US" sz="18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|~H)</a:t>
              </a:r>
            </a:p>
          </p:txBody>
        </p:sp>
        <p:cxnSp>
          <p:nvCxnSpPr>
            <p:cNvPr id="175" name="Shape 175"/>
            <p:cNvCxnSpPr/>
            <p:nvPr/>
          </p:nvCxnSpPr>
          <p:spPr>
            <a:xfrm>
              <a:off x="3657600" y="3200400"/>
              <a:ext cx="159298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dash"/>
              <a:round/>
              <a:headEnd type="none" w="med" len="med"/>
              <a:tailEnd type="triangle" w="lg" len="lg"/>
            </a:ln>
          </p:spPr>
        </p:cxnSp>
        <p:sp>
          <p:nvSpPr>
            <p:cNvPr id="176" name="Shape 176"/>
            <p:cNvSpPr txBox="1"/>
            <p:nvPr/>
          </p:nvSpPr>
          <p:spPr>
            <a:xfrm>
              <a:off x="4038600" y="2391034"/>
              <a:ext cx="1142998" cy="3693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p(T|~H)</a:t>
              </a:r>
            </a:p>
          </p:txBody>
        </p:sp>
      </p:grp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Beck et al.’s (2008) Help Model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Parameters per skill: 8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Fit using Expectation Maximization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Takes too long to fit using Brute Force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None/>
            </a:pPr>
            <a:endParaRPr sz="3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Beck et al.’s (2008) Help Model</a:t>
            </a: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1" name="Shape 19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800" y="1752600"/>
            <a:ext cx="8303699" cy="2962275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Shape 192"/>
          <p:cNvSpPr/>
          <p:nvPr/>
        </p:nvSpPr>
        <p:spPr>
          <a:xfrm>
            <a:off x="5334000" y="3886200"/>
            <a:ext cx="2590800" cy="609599"/>
          </a:xfrm>
          <a:prstGeom prst="rect">
            <a:avLst/>
          </a:prstGeom>
          <a:noFill/>
          <a:ln w="5715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Median">
  <a:themeElements>
    <a:clrScheme name="Median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2542</Words>
  <Application>Microsoft Office PowerPoint</Application>
  <PresentationFormat>On-screen Show (4:3)</PresentationFormat>
  <Paragraphs>382</Paragraphs>
  <Slides>51</Slides>
  <Notes>51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6" baseType="lpstr">
      <vt:lpstr>Noto Symbol</vt:lpstr>
      <vt:lpstr>Arial</vt:lpstr>
      <vt:lpstr>Calibri</vt:lpstr>
      <vt:lpstr>Times New Roman</vt:lpstr>
      <vt:lpstr>Median</vt:lpstr>
      <vt:lpstr>Week 4 Video 5</vt:lpstr>
      <vt:lpstr>Friendly Warning</vt:lpstr>
      <vt:lpstr>BKT has strong assumptions</vt:lpstr>
      <vt:lpstr>BKT with modified assumptions</vt:lpstr>
      <vt:lpstr>Beck, Chang, Mostow, &amp; Corbett 2008</vt:lpstr>
      <vt:lpstr>Note</vt:lpstr>
      <vt:lpstr>Beck et al.’s (2008) Help Model</vt:lpstr>
      <vt:lpstr>Beck et al.’s (2008) Help Model</vt:lpstr>
      <vt:lpstr>Beck et al.’s (2008) Help Model</vt:lpstr>
      <vt:lpstr>Beck et al.’s (2008) Help Model</vt:lpstr>
      <vt:lpstr>Note</vt:lpstr>
      <vt:lpstr>Related Work: Salamin et al. (2021)</vt:lpstr>
      <vt:lpstr>BKT with modified assumptions</vt:lpstr>
      <vt:lpstr>Contextual Guess-and-Slip</vt:lpstr>
      <vt:lpstr>Contextual Guess and Slip model</vt:lpstr>
      <vt:lpstr>Contextual Slip:  The Big Idea</vt:lpstr>
      <vt:lpstr>In other words</vt:lpstr>
      <vt:lpstr>Contextual Guess and Slip model</vt:lpstr>
      <vt:lpstr>How are these models developed?</vt:lpstr>
      <vt:lpstr>2. Label a set of actions with the probability that each action is a guess or slip, using data about the future </vt:lpstr>
      <vt:lpstr>2. Label a set of actions with the probability that each action is a guess or slip, using data about the future </vt:lpstr>
      <vt:lpstr>3. Use these labels to machine-learn models that can predict the probability that an action is a guess or slip</vt:lpstr>
      <vt:lpstr>3. Use these labels to machine-learn models that can predict the probability that an action is a guess or slip</vt:lpstr>
      <vt:lpstr>PowerPoint Presentation</vt:lpstr>
      <vt:lpstr>Contextual Guess and Slip model</vt:lpstr>
      <vt:lpstr>But predictive of longer-term outcomes</vt:lpstr>
      <vt:lpstr>What does P(S) mean?</vt:lpstr>
      <vt:lpstr>What does P(S) mean?</vt:lpstr>
      <vt:lpstr>KT-IDEM (Pardos &amp; Heffernan, 2011)</vt:lpstr>
      <vt:lpstr>LFKT (Khajah et al., 2014)</vt:lpstr>
      <vt:lpstr>FAST+item (Gonzalez-Brenes et al., 2014)</vt:lpstr>
      <vt:lpstr>BKT with modified assumptions</vt:lpstr>
      <vt:lpstr>Moment-By-Moment Learning Model</vt:lpstr>
      <vt:lpstr>Moment-By-Moment Learning Model (Baker, Goldstein, &amp; Heffernan, 2010)</vt:lpstr>
      <vt:lpstr>P(J)</vt:lpstr>
      <vt:lpstr>P(J) is distinct from P(T)</vt:lpstr>
      <vt:lpstr>Labeling P(J)</vt:lpstr>
      <vt:lpstr>Breaking down P(~Ln ^ T | A+1+2 )</vt:lpstr>
      <vt:lpstr>Breaking down P(A+1+2 )</vt:lpstr>
      <vt:lpstr>Breaking down P(A+1+2  | Ln) P(Ln): One Example</vt:lpstr>
      <vt:lpstr>Features of P(J)</vt:lpstr>
      <vt:lpstr>Features of P(J)</vt:lpstr>
      <vt:lpstr>Uses</vt:lpstr>
      <vt:lpstr>Alternate Method</vt:lpstr>
      <vt:lpstr>BKT with modified assumptions</vt:lpstr>
      <vt:lpstr>Modeling Transfer Between Skills</vt:lpstr>
      <vt:lpstr>How this model works</vt:lpstr>
      <vt:lpstr>BKT-PST/PSTC Model</vt:lpstr>
      <vt:lpstr>Uses</vt:lpstr>
      <vt:lpstr>Conclusions: Key point</vt:lpstr>
      <vt:lpstr>Next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4 Video 5</dc:title>
  <cp:lastModifiedBy>Ryan</cp:lastModifiedBy>
  <cp:revision>14</cp:revision>
  <dcterms:modified xsi:type="dcterms:W3CDTF">2023-02-10T11:56:56Z</dcterms:modified>
</cp:coreProperties>
</file>