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8"/>
  </p:notesMasterIdLst>
  <p:sldIdLst>
    <p:sldId id="256" r:id="rId3"/>
    <p:sldId id="313" r:id="rId4"/>
    <p:sldId id="316" r:id="rId5"/>
    <p:sldId id="318" r:id="rId6"/>
    <p:sldId id="810" r:id="rId7"/>
    <p:sldId id="778" r:id="rId8"/>
    <p:sldId id="811" r:id="rId9"/>
    <p:sldId id="812" r:id="rId10"/>
    <p:sldId id="779" r:id="rId11"/>
    <p:sldId id="819" r:id="rId12"/>
    <p:sldId id="813" r:id="rId13"/>
    <p:sldId id="821" r:id="rId14"/>
    <p:sldId id="822" r:id="rId15"/>
    <p:sldId id="823" r:id="rId16"/>
    <p:sldId id="828" r:id="rId17"/>
    <p:sldId id="834" r:id="rId18"/>
    <p:sldId id="817" r:id="rId19"/>
    <p:sldId id="837" r:id="rId20"/>
    <p:sldId id="825" r:id="rId21"/>
    <p:sldId id="827" r:id="rId22"/>
    <p:sldId id="826" r:id="rId23"/>
    <p:sldId id="832" r:id="rId24"/>
    <p:sldId id="836" r:id="rId25"/>
    <p:sldId id="833" r:id="rId26"/>
    <p:sldId id="303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E33CC4-A7DD-4958-9121-EAD94618CDF6}">
  <a:tblStyle styleId="{8DE33CC4-A7DD-4958-9121-EAD94618CDF6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9679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7958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30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30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92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516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663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0364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290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890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95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7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18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0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2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6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2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8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53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dirty="0">
                <a:solidFill>
                  <a:schemeClr val="accent1"/>
                </a:solidFill>
              </a:rPr>
              <a:t>DKT Family</a:t>
            </a:r>
            <a:endParaRPr lang="en-US" sz="4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6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(Lee &amp; Yeung, 2019) proposed an alternative to DKT, called KQN, that attempts to output more interpretable latent skill estimates</a:t>
            </a: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Again, fits an external memory network to fit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Also attempts to fit amount of information transfer between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Still not that interpretable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27766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(Scruggs et al., 2020) proposed an extension to any DKT-family algorithm</a:t>
            </a:r>
            <a:endParaRPr lang="en-US" sz="2500" dirty="0">
              <a:solidFill>
                <a:schemeClr val="dk1"/>
              </a:solidFill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Human-derived skill-item mapping used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Predicted performance on all items in skill averaged</a:t>
            </a:r>
          </a:p>
          <a:p>
            <a:pPr marL="1120140" lvl="2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Including both unseen and already-seen items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Led to successful prediction of post-tests outside the learning system</a:t>
            </a:r>
            <a:endParaRPr lang="en-US" sz="29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97937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Ding &amp; Larson (2019) demonstrated theoretically that a lot of what DKT learns is how good a student is overall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5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Zhang et al. (2021) followed this up with empirical work showing that most of the improvement in performance for DKVMN is in the first attempt on a new skill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31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particular, there’s essentially no benefit to deep learning after several attempts on a skill (about the point where students often reach mastery, if they didn’t already know skill)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5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Important DKT variants: SAKT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Pandey &amp; </a:t>
            </a:r>
            <a:r>
              <a:rPr lang="en-US" dirty="0" err="1"/>
              <a:t>Karypis</a:t>
            </a:r>
            <a:r>
              <a:rPr lang="en-US" dirty="0"/>
              <a:t> (2019) proposed a DKT variant, called SAKT, which fits attentional weights between exercises and more explicitly predicts performance on current exercise from performance on past exercises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Gets a little better fit, doubles down a little more on some limitations we’ve already discussed</a:t>
            </a:r>
          </a:p>
        </p:txBody>
      </p:sp>
    </p:spTree>
    <p:extLst>
      <p:ext uri="{BB962C8B-B14F-4D97-AF65-F5344CB8AC3E}">
        <p14:creationId xmlns:p14="http://schemas.microsoft.com/office/powerpoint/2010/main" val="392593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Important DKT variants: 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Ghosh et al. (2020) proposed a DKT variant, called AKT, which</a:t>
            </a:r>
          </a:p>
          <a:p>
            <a:pPr lvl="1"/>
            <a:r>
              <a:rPr lang="en-US" dirty="0"/>
              <a:t>Explicitly stores and uses learner’s entire past practice history for each prediction</a:t>
            </a:r>
          </a:p>
          <a:p>
            <a:pPr lvl="1"/>
            <a:r>
              <a:rPr lang="en-US" dirty="0"/>
              <a:t>Uses exponential decay curve to </a:t>
            </a:r>
            <a:r>
              <a:rPr lang="en-US" dirty="0" err="1"/>
              <a:t>downweight</a:t>
            </a:r>
            <a:r>
              <a:rPr lang="en-US" dirty="0"/>
              <a:t> past actions</a:t>
            </a:r>
          </a:p>
          <a:p>
            <a:pPr lvl="1"/>
            <a:r>
              <a:rPr lang="en-US" dirty="0"/>
              <a:t>Uses Rasch-model embeddings to calculate item difficulty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9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E4D2-3192-E9F3-AEDE-5952A1E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in more information: SAINT+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60B1-8205-8A9E-A318-2DA5232F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Shin et al. (2021) added elapsed time and lag time as additional inputs, leading to better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97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E4D2-3192-E9F3-AEDE-5952A1E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in more information: </a:t>
            </a:r>
            <a:br>
              <a:rPr lang="en-US" dirty="0"/>
            </a:br>
            <a:r>
              <a:rPr lang="en-US" dirty="0"/>
              <a:t>Process-BERT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60B1-8205-8A9E-A318-2DA5232F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Scarlatos</a:t>
            </a:r>
            <a:r>
              <a:rPr lang="en-US" dirty="0"/>
              <a:t> et al. (2022) added timing and use of resources such as calculator</a:t>
            </a:r>
          </a:p>
          <a:p>
            <a:endParaRPr lang="en-US" dirty="0"/>
          </a:p>
          <a:p>
            <a:r>
              <a:rPr lang="en-US" dirty="0"/>
              <a:t>Additional information leads to better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71819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AB03-C545-165A-23F4-76F1B58A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Curious methodological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3633-3C64-8AD5-95DF-3262573B3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DKT-family papers report large improvements over previous algorithms, including other DKT-family algorithms</a:t>
            </a:r>
          </a:p>
          <a:p>
            <a:endParaRPr lang="en-US" dirty="0"/>
          </a:p>
          <a:p>
            <a:r>
              <a:rPr lang="en-US" dirty="0"/>
              <a:t>Improvements that seem to mostly or entirely dissipate in the next paper</a:t>
            </a:r>
          </a:p>
        </p:txBody>
      </p:sp>
    </p:spTree>
    <p:extLst>
      <p:ext uri="{BB962C8B-B14F-4D97-AF65-F5344CB8AC3E}">
        <p14:creationId xmlns:p14="http://schemas.microsoft.com/office/powerpoint/2010/main" val="393603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Deep Knowledge Tracing (DKT)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40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Piech</a:t>
            </a: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et al., 2015)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long short term memory networks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Fits on sequence of student performance across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Predicts performance on future items within system</a:t>
            </a:r>
          </a:p>
          <a:p>
            <a:pPr lvl="0" indent="-320040">
              <a:spcBef>
                <a:spcPts val="0"/>
              </a:spcBef>
              <a:buSzPct val="59999"/>
            </a:pPr>
            <a:endParaRPr lang="en-US" sz="2900" dirty="0">
              <a:solidFill>
                <a:schemeClr val="dk1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Can fit </a:t>
            </a:r>
            <a:r>
              <a:rPr lang="en-US" sz="2900" b="1" i="1" dirty="0">
                <a:solidFill>
                  <a:schemeClr val="dk1"/>
                </a:solidFill>
              </a:rPr>
              <a:t>very</a:t>
            </a:r>
            <a:r>
              <a:rPr lang="en-US" sz="2900" dirty="0">
                <a:solidFill>
                  <a:schemeClr val="dk1"/>
                </a:solidFill>
              </a:rPr>
              <a:t> complex functions 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Very complex relationships between items over time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489788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FE6A-3FAE-74DF-8490-124E0CB4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6F754-F2EB-B957-2F07-121793F4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Poor validation and over-fitting</a:t>
            </a:r>
          </a:p>
          <a:p>
            <a:endParaRPr lang="en-US" dirty="0"/>
          </a:p>
          <a:p>
            <a:r>
              <a:rPr lang="en-US" dirty="0"/>
              <a:t>A lot of DKT-family papers don’t use student-level cross-validation</a:t>
            </a:r>
          </a:p>
          <a:p>
            <a:pPr lvl="1"/>
            <a:r>
              <a:rPr lang="en-US" dirty="0"/>
              <a:t>Poor cross-validation benefits DKT-family algorithms more than other algorithms, because DKT-family fits more aggressively</a:t>
            </a:r>
          </a:p>
          <a:p>
            <a:endParaRPr lang="en-US" dirty="0"/>
          </a:p>
          <a:p>
            <a:r>
              <a:rPr lang="en-US" dirty="0"/>
              <a:t>A lot of DKT-family papers fit their own hyperparameters but use past hyperparameters for other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03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Gervet</a:t>
            </a:r>
            <a:r>
              <a:rPr lang="en-US" dirty="0"/>
              <a:t> et al. (2020) compares KT algorithms on several data sets</a:t>
            </a:r>
          </a:p>
          <a:p>
            <a:r>
              <a:rPr lang="en-US" dirty="0"/>
              <a:t>Key findings</a:t>
            </a:r>
          </a:p>
          <a:p>
            <a:pPr lvl="1"/>
            <a:r>
              <a:rPr lang="en-US" dirty="0"/>
              <a:t>Different data sets have different winners</a:t>
            </a:r>
          </a:p>
          <a:p>
            <a:pPr lvl="1"/>
            <a:r>
              <a:rPr lang="en-US" dirty="0"/>
              <a:t>DKT-family performs better than other algorithms on large data sets, but worse on smaller data sets</a:t>
            </a:r>
          </a:p>
          <a:p>
            <a:pPr lvl="1"/>
            <a:r>
              <a:rPr lang="en-US" dirty="0"/>
              <a:t>DKT-family algorithms perform worse than LKT-family on data sets with very high numbers of practices per skill (i.e. language learning)</a:t>
            </a:r>
          </a:p>
          <a:p>
            <a:pPr lvl="1"/>
            <a:r>
              <a:rPr lang="en-US" dirty="0"/>
              <a:t>DKT-family algorithms do better at predicting if exact order of items matters (which can occur if items within a skill vary a lot)</a:t>
            </a:r>
          </a:p>
          <a:p>
            <a:pPr lvl="1"/>
            <a:r>
              <a:rPr lang="en-US" dirty="0"/>
              <a:t>DKT-family algorithms reach peak performance faster than other algorithms (also seen in Zhang et al., 2021)</a:t>
            </a:r>
          </a:p>
        </p:txBody>
      </p:sp>
    </p:spTree>
    <p:extLst>
      <p:ext uri="{BB962C8B-B14F-4D97-AF65-F5344CB8AC3E}">
        <p14:creationId xmlns:p14="http://schemas.microsoft.com/office/powerpoint/2010/main" val="3280049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Tracing (Ghosh et al., 2021) extends output layer to predict which multiple choice item the student will select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3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Open-Ended Knowledge Tracing (Liu et al., 2022) integrates KT with </a:t>
            </a:r>
          </a:p>
          <a:p>
            <a:pPr lvl="1"/>
            <a:r>
              <a:rPr lang="en-US" dirty="0"/>
              <a:t>A GPT-2 model fine-tuned on 2.1 million Java code exercises and written descriptions of them</a:t>
            </a:r>
          </a:p>
          <a:p>
            <a:pPr lvl="1"/>
            <a:endParaRPr lang="en-US" dirty="0"/>
          </a:p>
          <a:p>
            <a:r>
              <a:rPr lang="en-US" dirty="0"/>
              <a:t>In order to generate predicted student code which makes predicted specific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1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0A15-0555-B841-D721-AF84C66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DKT-family: work continues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F4D-B07D-3801-9FCA-F5EA20A7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Dozens of recent papers trying to get better results by adjusting the deep learning framework in various ways </a:t>
            </a:r>
          </a:p>
        </p:txBody>
      </p:sp>
    </p:spTree>
    <p:extLst>
      <p:ext uri="{BB962C8B-B14F-4D97-AF65-F5344CB8AC3E}">
        <p14:creationId xmlns:p14="http://schemas.microsoft.com/office/powerpoint/2010/main" val="2525427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 Algorithms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DKT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paper reported massively better performance than original BKT or PFA (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Piech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al., 2015)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Seemed at first too good to be true, and (</a:t>
            </a:r>
            <a:r>
              <a:rPr lang="en-US" sz="2900" dirty="0" err="1">
                <a:solidFill>
                  <a:schemeClr val="dk1"/>
                </a:solidFill>
              </a:rPr>
              <a:t>Xiong</a:t>
            </a:r>
            <a:r>
              <a:rPr lang="en-US" sz="2900" dirty="0">
                <a:solidFill>
                  <a:schemeClr val="dk1"/>
                </a:solidFill>
              </a:rPr>
              <a:t> et al., 2016) reported that (</a:t>
            </a:r>
            <a:r>
              <a:rPr lang="en-US" sz="2900" dirty="0" err="1">
                <a:solidFill>
                  <a:schemeClr val="dk1"/>
                </a:solidFill>
              </a:rPr>
              <a:t>Piech</a:t>
            </a:r>
            <a:r>
              <a:rPr lang="en-US" sz="2900" dirty="0">
                <a:solidFill>
                  <a:schemeClr val="dk1"/>
                </a:solidFill>
              </a:rPr>
              <a:t> et al., 2015) had used the same data points for both training and test</a:t>
            </a: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00025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DKT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</a:t>
            </a:r>
            <a:r>
              <a:rPr lang="en-US" sz="2900" dirty="0" err="1">
                <a:solidFill>
                  <a:schemeClr val="dk1"/>
                </a:solidFill>
              </a:rPr>
              <a:t>Khajah</a:t>
            </a:r>
            <a:r>
              <a:rPr lang="en-US" sz="2900" dirty="0">
                <a:solidFill>
                  <a:schemeClr val="dk1"/>
                </a:solidFill>
              </a:rPr>
              <a:t> et al., 2016) compared DKT to modern extensions to BKT on same data set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Particularly beneficial to re-fit item-skill mappings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(Wilson et al., 2016) compared DKT to temporal IRT on same data set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59999"/>
              <a:buNone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Bottom line: All three approaches appeared to perform comparably well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79225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A238-EE2B-F39D-3825-D96581E2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this was the beginning of what could be called </a:t>
            </a:r>
            <a:br>
              <a:rPr lang="en-US" dirty="0"/>
            </a:br>
            <a:r>
              <a:rPr lang="en-US" dirty="0"/>
              <a:t>DKT-Family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EFF16-EE0C-2144-B1AD-9A5271B0D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236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range of knowledge tracing algorithms based on different variants on Deep Learning</a:t>
            </a:r>
          </a:p>
          <a:p>
            <a:endParaRPr lang="en-US" dirty="0"/>
          </a:p>
          <a:p>
            <a:r>
              <a:rPr lang="en-US" dirty="0"/>
              <a:t>Now literally hundreds of published variants</a:t>
            </a:r>
          </a:p>
          <a:p>
            <a:pPr lvl="1"/>
            <a:r>
              <a:rPr lang="en-US" dirty="0"/>
              <a:t>Most of them tiny tweaks to get tiny gains in performance</a:t>
            </a:r>
          </a:p>
          <a:p>
            <a:pPr lvl="1"/>
            <a:r>
              <a:rPr lang="en-US" dirty="0"/>
              <a:t>But in aggregate, there appear to be some real improvements to predictive performance (see comparison in </a:t>
            </a:r>
            <a:r>
              <a:rPr lang="en-US" dirty="0" err="1"/>
              <a:t>Gervet</a:t>
            </a:r>
            <a:r>
              <a:rPr lang="en-US" dirty="0"/>
              <a:t> et al., 2020 for example)</a:t>
            </a:r>
          </a:p>
          <a:p>
            <a:endParaRPr lang="en-US" dirty="0"/>
          </a:p>
          <a:p>
            <a:r>
              <a:rPr lang="en-US" dirty="0"/>
              <a:t>I will discuss some of the key issues that researchers have tried to address, and what their approaches were</a:t>
            </a:r>
          </a:p>
        </p:txBody>
      </p:sp>
    </p:spTree>
    <p:extLst>
      <p:ext uri="{BB962C8B-B14F-4D97-AF65-F5344CB8AC3E}">
        <p14:creationId xmlns:p14="http://schemas.microsoft.com/office/powerpoint/2010/main" val="132052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Degenerate behavior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(Yeung &amp; Yeung, 2018) reported degenerate behavior for DKT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Getting answers right leads to lower knowledge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Wild swings in probability estimates in short periods of time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440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Degenerate behavior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(Yeung &amp; Yeung, 2018) reported degenerate behavior for DKT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Getting answers right leads to lower knowledge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Wild swings in probability estimates in short periods of time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They proposed adding two types of regularization to moderate these swings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Increasing </a:t>
            </a: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weight of current prediction for future prediction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Reducing amount model is allowed to change future estimates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518332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BBC3-400C-05DC-FDEA-4DCE5FA8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Impossible to interpret </a:t>
            </a:r>
            <a:br>
              <a:rPr lang="en-US" dirty="0"/>
            </a:br>
            <a:r>
              <a:rPr lang="en-US" dirty="0"/>
              <a:t>in terms of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0BF24-95A9-C400-5F05-8A800343B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DKT Family predicts individual item correctness, not skills</a:t>
            </a:r>
          </a:p>
          <a:p>
            <a:endParaRPr lang="en-US" dirty="0"/>
          </a:p>
          <a:p>
            <a:r>
              <a:rPr lang="en-US" dirty="0"/>
              <a:t>What do you do for entirely new items?</a:t>
            </a:r>
          </a:p>
          <a:p>
            <a:endParaRPr lang="en-US" dirty="0"/>
          </a:p>
          <a:p>
            <a:r>
              <a:rPr lang="en-US" dirty="0"/>
              <a:t>What information can you provide teachers?</a:t>
            </a:r>
          </a:p>
        </p:txBody>
      </p:sp>
    </p:spTree>
    <p:extLst>
      <p:ext uri="{BB962C8B-B14F-4D97-AF65-F5344CB8AC3E}">
        <p14:creationId xmlns:p14="http://schemas.microsoft.com/office/powerpoint/2010/main" val="154441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(Zhang et al., 2017) proposed an extension to DKT, called DKVMN</a:t>
            </a:r>
            <a:r>
              <a:rPr lang="en-US" sz="2900" i="1" dirty="0">
                <a:solidFill>
                  <a:schemeClr val="dk1"/>
                </a:solidFill>
              </a:rPr>
              <a:t>,</a:t>
            </a:r>
            <a:r>
              <a:rPr lang="en-US" sz="2900" dirty="0">
                <a:solidFill>
                  <a:schemeClr val="dk1"/>
                </a:solidFill>
              </a:rPr>
              <a:t> that fits an item-skill mapping too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Based on Memory-Augmented Neural Network, that keeps an external memory matrix that neurons update and refer back to 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Latent skill difficult to interpret</a:t>
            </a: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29068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1090</Words>
  <Application>Microsoft Office PowerPoint</Application>
  <PresentationFormat>On-screen Show (4:3)</PresentationFormat>
  <Paragraphs>116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Noto Symbol</vt:lpstr>
      <vt:lpstr>Arial</vt:lpstr>
      <vt:lpstr>Calibri</vt:lpstr>
      <vt:lpstr>Median</vt:lpstr>
      <vt:lpstr>Office Theme</vt:lpstr>
      <vt:lpstr>Week 4 Video 6</vt:lpstr>
      <vt:lpstr>Deep Knowledge Tracing (DKT) (Piech et al., 2015)</vt:lpstr>
      <vt:lpstr>DKT</vt:lpstr>
      <vt:lpstr>DKT</vt:lpstr>
      <vt:lpstr>But this was the beginning of what could be called  DKT-Family algorithms</vt:lpstr>
      <vt:lpstr>Degenerate behavior</vt:lpstr>
      <vt:lpstr>Degenerate behavior</vt:lpstr>
      <vt:lpstr>Impossible to interpret  in terms of skills</vt:lpstr>
      <vt:lpstr>Extension for  Latent Knowledge Estimation</vt:lpstr>
      <vt:lpstr>Extension for  Latent Knowledge Estimation</vt:lpstr>
      <vt:lpstr>Extension for  Latent Knowledge Estimation</vt:lpstr>
      <vt:lpstr>What is DKT really learning?</vt:lpstr>
      <vt:lpstr>What is DKT really learning?</vt:lpstr>
      <vt:lpstr>What is DKT really learning?</vt:lpstr>
      <vt:lpstr>Other Important DKT variants: SAKT</vt:lpstr>
      <vt:lpstr>Other Important DKT variants: AKT</vt:lpstr>
      <vt:lpstr>Adding in more information: SAINT+</vt:lpstr>
      <vt:lpstr>Adding in more information:  Process-BERT</vt:lpstr>
      <vt:lpstr>Curious methodological note</vt:lpstr>
      <vt:lpstr>Some reasons</vt:lpstr>
      <vt:lpstr>An evaluation</vt:lpstr>
      <vt:lpstr>Next Frontier for DKT-family:  Beyond Correctness</vt:lpstr>
      <vt:lpstr>Next Frontier for DKT-family:  Beyond Correctness</vt:lpstr>
      <vt:lpstr>DKT-family: work continues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6</dc:title>
  <dc:creator>Ryan Baker</dc:creator>
  <cp:lastModifiedBy>Ryan</cp:lastModifiedBy>
  <cp:revision>34</cp:revision>
  <dcterms:modified xsi:type="dcterms:W3CDTF">2023-02-10T12:08:30Z</dcterms:modified>
</cp:coreProperties>
</file>