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474" r:id="rId2"/>
    <p:sldId id="399" r:id="rId3"/>
    <p:sldId id="400" r:id="rId4"/>
    <p:sldId id="401" r:id="rId5"/>
    <p:sldId id="402" r:id="rId6"/>
    <p:sldId id="475" r:id="rId7"/>
    <p:sldId id="406" r:id="rId8"/>
    <p:sldId id="407" r:id="rId9"/>
    <p:sldId id="411" r:id="rId10"/>
    <p:sldId id="412" r:id="rId11"/>
    <p:sldId id="413" r:id="rId12"/>
    <p:sldId id="414" r:id="rId13"/>
    <p:sldId id="416" r:id="rId14"/>
    <p:sldId id="443" r:id="rId15"/>
    <p:sldId id="444" r:id="rId16"/>
    <p:sldId id="447" r:id="rId17"/>
    <p:sldId id="448" r:id="rId18"/>
    <p:sldId id="449" r:id="rId19"/>
    <p:sldId id="450" r:id="rId20"/>
    <p:sldId id="472" r:id="rId21"/>
    <p:sldId id="451" r:id="rId22"/>
    <p:sldId id="452" r:id="rId23"/>
    <p:sldId id="453" r:id="rId24"/>
    <p:sldId id="454" r:id="rId25"/>
    <p:sldId id="455" r:id="rId26"/>
    <p:sldId id="456" r:id="rId27"/>
    <p:sldId id="457" r:id="rId28"/>
    <p:sldId id="458" r:id="rId29"/>
    <p:sldId id="459" r:id="rId30"/>
    <p:sldId id="460" r:id="rId31"/>
    <p:sldId id="461" r:id="rId32"/>
    <p:sldId id="462" r:id="rId33"/>
    <p:sldId id="463" r:id="rId34"/>
    <p:sldId id="464" r:id="rId35"/>
    <p:sldId id="465" r:id="rId36"/>
    <p:sldId id="466" r:id="rId37"/>
    <p:sldId id="467" r:id="rId38"/>
    <p:sldId id="468" r:id="rId39"/>
    <p:sldId id="469" r:id="rId40"/>
    <p:sldId id="470" r:id="rId41"/>
    <p:sldId id="445" r:id="rId42"/>
    <p:sldId id="417" r:id="rId43"/>
    <p:sldId id="476" r:id="rId44"/>
    <p:sldId id="477" r:id="rId45"/>
    <p:sldId id="425" r:id="rId46"/>
    <p:sldId id="47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5" y="72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2/10/2023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9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547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850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049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476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99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899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702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129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97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148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492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6290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9648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4496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31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608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659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48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7870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792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480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80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9588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4835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80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8436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5657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248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252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20514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889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95376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37741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537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1804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slide,</a:t>
            </a:r>
            <a:r>
              <a:rPr lang="en-US" baseline="0"/>
              <a:t> June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7513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5060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37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92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452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99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31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968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3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1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Relationship Mining</a:t>
            </a:r>
          </a:p>
          <a:p>
            <a:r>
              <a:rPr lang="en-US"/>
              <a:t>Sequential Pattern Mining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5 Video 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pre-processing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transformed from individual actions to sequences by user</a:t>
            </a:r>
          </a:p>
          <a:p>
            <a:endParaRPr lang="en-US" dirty="0"/>
          </a:p>
          <a:p>
            <a:r>
              <a:rPr lang="en-US" dirty="0"/>
              <a:t>Bob: {GAMING and BORED, OFF-TASK and BORED, ON-TASK and BORED, GAMING and BORED, GAMING and FRUSTRATED, ON-TASK and BORED}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490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Data pre-processing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some cases, time also included</a:t>
            </a:r>
          </a:p>
          <a:p>
            <a:endParaRPr lang="en-US" dirty="0"/>
          </a:p>
          <a:p>
            <a:r>
              <a:rPr lang="en-US" dirty="0"/>
              <a:t>Bob: {GAMING and BORED 5:05:20, OFF-TASK and BORED 5:05:40, ON-TASK and BORED 5:06:00, GAMING and BORED 5:06:20, GAMING and FRUSTRATED 5:06:40, ON-TASK and BORED 5:07:00}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22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Take the whole set of sequences of length 1</a:t>
            </a:r>
          </a:p>
          <a:p>
            <a:pPr lvl="1"/>
            <a:r>
              <a:rPr lang="en-US" dirty="0"/>
              <a:t>May include “</a:t>
            </a:r>
            <a:r>
              <a:rPr lang="en-US" dirty="0" err="1"/>
              <a:t>ANDed</a:t>
            </a:r>
            <a:r>
              <a:rPr lang="en-US" dirty="0"/>
              <a:t>” combinations at same time</a:t>
            </a:r>
          </a:p>
          <a:p>
            <a:r>
              <a:rPr lang="en-US" dirty="0"/>
              <a:t>Find which sequences of length 1 have support over pre-chosen threshold</a:t>
            </a:r>
          </a:p>
          <a:p>
            <a:r>
              <a:rPr lang="en-US" dirty="0"/>
              <a:t>Compose potential sequences out of pairs of sequences of length 1 with acceptable support</a:t>
            </a:r>
          </a:p>
          <a:p>
            <a:r>
              <a:rPr lang="en-US" dirty="0"/>
              <a:t>Find which sequences of length 2 have support over pre-chosen threshold</a:t>
            </a:r>
          </a:p>
          <a:p>
            <a:r>
              <a:rPr lang="en-US" dirty="0"/>
              <a:t>Compose potential sequences out of triplets of sequences of length 1 and 2 with acceptable support</a:t>
            </a:r>
          </a:p>
          <a:p>
            <a:r>
              <a:rPr lang="en-US" dirty="0"/>
              <a:t>Continue until no new sequences found</a:t>
            </a:r>
          </a:p>
        </p:txBody>
      </p:sp>
    </p:spTree>
    <p:extLst>
      <p:ext uri="{BB962C8B-B14F-4D97-AF65-F5344CB8AC3E}">
        <p14:creationId xmlns:p14="http://schemas.microsoft.com/office/powerpoint/2010/main" val="326281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14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</a:t>
            </a:r>
          </a:p>
        </p:txBody>
      </p:sp>
    </p:spTree>
    <p:extLst>
      <p:ext uri="{BB962C8B-B14F-4D97-AF65-F5344CB8AC3E}">
        <p14:creationId xmlns:p14="http://schemas.microsoft.com/office/powerpoint/2010/main" val="2830359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</a:p>
        </p:txBody>
      </p:sp>
    </p:spTree>
    <p:extLst>
      <p:ext uri="{BB962C8B-B14F-4D97-AF65-F5344CB8AC3E}">
        <p14:creationId xmlns:p14="http://schemas.microsoft.com/office/powerpoint/2010/main" val="359346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abc</a:t>
            </a:r>
            <a:r>
              <a:rPr lang="en-US" dirty="0"/>
              <a:t>, a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01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bc</a:t>
            </a:r>
            <a:r>
              <a:rPr lang="en-US" dirty="0"/>
              <a:t>, a</a:t>
            </a:r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dirty="0"/>
              <a:t>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bc</a:t>
            </a:r>
            <a:r>
              <a:rPr lang="en-US" dirty="0"/>
              <a:t>, ac, de, 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Association Rule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to automatically find if-then rules within the data set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761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c, de, 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511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16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32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cd</a:t>
            </a:r>
            <a:r>
              <a:rPr lang="en-US" dirty="0"/>
              <a:t>, </a:t>
            </a:r>
            <a:r>
              <a:rPr lang="en-US" dirty="0" err="1"/>
              <a:t>dab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7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7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7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7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="1" dirty="0" err="1">
                <a:solidFill>
                  <a:srgbClr val="FF0000"/>
                </a:solidFill>
              </a:rPr>
              <a:t>c</a:t>
            </a:r>
            <a:r>
              <a:rPr lang="en-US" dirty="0" err="1"/>
              <a:t>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7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Sequential Pattern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Try to automatically find </a:t>
            </a:r>
            <a:r>
              <a:rPr lang="en-US" i="1" dirty="0"/>
              <a:t>temporal</a:t>
            </a:r>
            <a:r>
              <a:rPr lang="en-US" dirty="0"/>
              <a:t> patterns within the data set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00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</a:t>
            </a:r>
            <a:r>
              <a:rPr lang="en-US" b="1" i="1" dirty="0">
                <a:solidFill>
                  <a:srgbClr val="FF0000"/>
                </a:solidFill>
              </a:rPr>
              <a:t>ac</a:t>
            </a:r>
            <a:r>
              <a:rPr lang="en-US" dirty="0"/>
              <a:t>(14/40=35%)</a:t>
            </a:r>
          </a:p>
        </p:txBody>
      </p:sp>
    </p:spTree>
    <p:extLst>
      <p:ext uri="{BB962C8B-B14F-4D97-AF65-F5344CB8AC3E}">
        <p14:creationId xmlns:p14="http://schemas.microsoft.com/office/powerpoint/2010/main" val="249671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0979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bc</a:t>
            </a:r>
            <a:r>
              <a:rPr lang="en-US" dirty="0"/>
              <a:t>, ac, 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,  </a:t>
            </a:r>
          </a:p>
        </p:txBody>
      </p:sp>
    </p:spTree>
    <p:extLst>
      <p:ext uri="{BB962C8B-B14F-4D97-AF65-F5344CB8AC3E}">
        <p14:creationId xmlns:p14="http://schemas.microsoft.com/office/powerpoint/2010/main" val="2713252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abc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c, 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f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ac</a:t>
            </a:r>
            <a:r>
              <a:rPr lang="en-US" b="1" dirty="0" err="1">
                <a:solidFill>
                  <a:srgbClr val="FF0000"/>
                </a:solidFill>
              </a:rPr>
              <a:t>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f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d</a:t>
            </a:r>
            <a:r>
              <a:rPr lang="en-US" dirty="0" err="1"/>
              <a:t>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cd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d</a:t>
            </a:r>
            <a:r>
              <a:rPr lang="en-US" dirty="0" err="1"/>
              <a:t>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ef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ceh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b="1" dirty="0" err="1">
                <a:solidFill>
                  <a:srgbClr val="FF0000"/>
                </a:solidFill>
              </a:rPr>
              <a:t>a</a:t>
            </a:r>
            <a:r>
              <a:rPr lang="en-US" dirty="0" err="1"/>
              <a:t>cf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dirty="0"/>
              <a:t>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b="1" i="1" dirty="0" err="1">
                <a:solidFill>
                  <a:srgbClr val="FF0000"/>
                </a:solidFill>
              </a:rPr>
              <a:t>aad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person X buys diapers,</a:t>
            </a:r>
          </a:p>
          <a:p>
            <a:r>
              <a:rPr lang="en-US" dirty="0"/>
              <a:t>Person X buys beer</a:t>
            </a:r>
          </a:p>
          <a:p>
            <a:endParaRPr lang="en-US" dirty="0"/>
          </a:p>
          <a:p>
            <a:r>
              <a:rPr lang="en-US" dirty="0"/>
              <a:t>Purchases occur </a:t>
            </a:r>
            <a:r>
              <a:rPr lang="en-US" i="1" dirty="0"/>
              <a:t>at the same time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15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min support = 20%</a:t>
            </a:r>
          </a:p>
          <a:p>
            <a:endParaRPr lang="en-US" dirty="0"/>
          </a:p>
          <a:p>
            <a:r>
              <a:rPr lang="en-US" dirty="0"/>
              <a:t>Chuck: a, </a:t>
            </a:r>
            <a:r>
              <a:rPr lang="en-US" dirty="0" err="1"/>
              <a:t>abc</a:t>
            </a:r>
            <a:r>
              <a:rPr lang="en-US" dirty="0"/>
              <a:t>, ac, de, </a:t>
            </a:r>
            <a:r>
              <a:rPr lang="en-US" dirty="0" err="1"/>
              <a:t>cef</a:t>
            </a:r>
            <a:r>
              <a:rPr lang="en-US" dirty="0"/>
              <a:t> </a:t>
            </a:r>
          </a:p>
          <a:p>
            <a:r>
              <a:rPr lang="en-US" dirty="0"/>
              <a:t>Darlene: </a:t>
            </a:r>
            <a:r>
              <a:rPr lang="en-US" dirty="0" err="1"/>
              <a:t>af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acd</a:t>
            </a:r>
            <a:r>
              <a:rPr lang="en-US" dirty="0"/>
              <a:t>, </a:t>
            </a:r>
            <a:r>
              <a:rPr lang="en-US" dirty="0" err="1"/>
              <a:t>dabc</a:t>
            </a:r>
            <a:r>
              <a:rPr lang="en-US" dirty="0"/>
              <a:t>, </a:t>
            </a:r>
            <a:r>
              <a:rPr lang="en-US" dirty="0" err="1"/>
              <a:t>ef</a:t>
            </a:r>
            <a:endParaRPr lang="en-US" dirty="0"/>
          </a:p>
          <a:p>
            <a:r>
              <a:rPr lang="en-US" dirty="0" err="1"/>
              <a:t>Egoberto</a:t>
            </a:r>
            <a:r>
              <a:rPr lang="en-US" dirty="0"/>
              <a:t>: </a:t>
            </a:r>
            <a:r>
              <a:rPr lang="en-US" dirty="0" err="1"/>
              <a:t>aef</a:t>
            </a:r>
            <a:r>
              <a:rPr lang="en-US" dirty="0"/>
              <a:t>, </a:t>
            </a:r>
            <a:r>
              <a:rPr lang="en-US" dirty="0" err="1"/>
              <a:t>ab</a:t>
            </a:r>
            <a:r>
              <a:rPr lang="en-US" dirty="0"/>
              <a:t>, </a:t>
            </a:r>
            <a:r>
              <a:rPr lang="en-US" dirty="0" err="1"/>
              <a:t>aceh</a:t>
            </a:r>
            <a:r>
              <a:rPr lang="en-US" dirty="0"/>
              <a:t>, d, </a:t>
            </a:r>
            <a:r>
              <a:rPr lang="en-US" dirty="0" err="1"/>
              <a:t>ae</a:t>
            </a:r>
            <a:endParaRPr lang="en-US" dirty="0"/>
          </a:p>
          <a:p>
            <a:r>
              <a:rPr lang="en-US" dirty="0"/>
              <a:t>Francine: a, </a:t>
            </a:r>
            <a:r>
              <a:rPr lang="en-US" dirty="0" err="1"/>
              <a:t>bc</a:t>
            </a:r>
            <a:r>
              <a:rPr lang="en-US" dirty="0"/>
              <a:t>, </a:t>
            </a:r>
            <a:r>
              <a:rPr lang="en-US" dirty="0" err="1"/>
              <a:t>acf</a:t>
            </a:r>
            <a:r>
              <a:rPr lang="en-US" dirty="0"/>
              <a:t>, d, </a:t>
            </a:r>
            <a:r>
              <a:rPr lang="en-US" dirty="0" err="1"/>
              <a:t>abeg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a, b, c, d, e, f, 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dirty="0" err="1"/>
              <a:t>aad</a:t>
            </a:r>
            <a:r>
              <a:rPr lang="en-US" dirty="0"/>
              <a:t>, </a:t>
            </a:r>
            <a:r>
              <a:rPr lang="en-US" dirty="0" err="1"/>
              <a:t>aae</a:t>
            </a:r>
            <a:r>
              <a:rPr lang="en-US" dirty="0"/>
              <a:t>, </a:t>
            </a:r>
            <a:r>
              <a:rPr lang="en-US" dirty="0" err="1"/>
              <a:t>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40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execute GPS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</a:t>
            </a:r>
          </a:p>
          <a:p>
            <a:r>
              <a:rPr lang="en-US" dirty="0"/>
              <a:t>ac, ad, </a:t>
            </a:r>
            <a:r>
              <a:rPr lang="en-US" dirty="0" err="1"/>
              <a:t>ae</a:t>
            </a:r>
            <a:r>
              <a:rPr lang="en-US" dirty="0"/>
              <a:t>, </a:t>
            </a:r>
            <a:r>
              <a:rPr lang="en-US" dirty="0" err="1"/>
              <a:t>aad</a:t>
            </a:r>
            <a:r>
              <a:rPr lang="en-US" dirty="0"/>
              <a:t>, </a:t>
            </a:r>
            <a:r>
              <a:rPr lang="en-US" dirty="0" err="1"/>
              <a:t>aae</a:t>
            </a:r>
            <a:r>
              <a:rPr lang="en-US" dirty="0"/>
              <a:t>, </a:t>
            </a:r>
            <a:r>
              <a:rPr lang="en-US" dirty="0" err="1"/>
              <a:t>ade</a:t>
            </a:r>
            <a:endParaRPr lang="en-US" dirty="0"/>
          </a:p>
          <a:p>
            <a:endParaRPr lang="en-US" dirty="0"/>
          </a:p>
          <a:p>
            <a:r>
              <a:rPr lang="en-US" dirty="0"/>
              <a:t>To</a:t>
            </a:r>
          </a:p>
          <a:p>
            <a:r>
              <a:rPr lang="en-US" dirty="0"/>
              <a:t>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c, 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/>
              <a:t>d, 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/>
              <a:t>e, a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ad, a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 err="1"/>
              <a:t>ae</a:t>
            </a:r>
            <a:r>
              <a:rPr lang="en-US" dirty="0"/>
              <a:t>, ad</a:t>
            </a:r>
            <a:r>
              <a:rPr lang="en-US" dirty="0">
                <a:sym typeface="Wingdings" panose="05000000000000000000" pitchFamily="2" charset="2"/>
              </a:rPr>
              <a:t>  </a:t>
            </a:r>
            <a:r>
              <a:rPr lang="en-US" dirty="0"/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4201538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algorithms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Free-Span</a:t>
            </a:r>
          </a:p>
          <a:p>
            <a:r>
              <a:rPr lang="en-US" dirty="0"/>
              <a:t>Prefix-Span	</a:t>
            </a:r>
          </a:p>
          <a:p>
            <a:pPr lvl="1"/>
            <a:r>
              <a:rPr lang="en-US" dirty="0"/>
              <a:t>Select sub-sets of data to search within</a:t>
            </a:r>
          </a:p>
          <a:p>
            <a:pPr lvl="1"/>
            <a:endParaRPr lang="en-US" dirty="0"/>
          </a:p>
          <a:p>
            <a:r>
              <a:rPr lang="en-US" dirty="0"/>
              <a:t>Spade</a:t>
            </a:r>
          </a:p>
          <a:p>
            <a:pPr lvl="1"/>
            <a:r>
              <a:rPr lang="en-US" dirty="0"/>
              <a:t>Depth-first rather than breadth-first search</a:t>
            </a:r>
          </a:p>
          <a:p>
            <a:pPr lvl="1"/>
            <a:endParaRPr lang="en-US" dirty="0"/>
          </a:p>
          <a:p>
            <a:r>
              <a:rPr lang="en-US" dirty="0"/>
              <a:t>Faster, but same basic idea as in GPS</a:t>
            </a:r>
          </a:p>
        </p:txBody>
      </p:sp>
    </p:spTree>
    <p:extLst>
      <p:ext uri="{BB962C8B-B14F-4D97-AF65-F5344CB8AC3E}">
        <p14:creationId xmlns:p14="http://schemas.microsoft.com/office/powerpoint/2010/main" val="2855976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Differential Sequence Mining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Kinnebrew</a:t>
            </a:r>
            <a:r>
              <a:rPr lang="en-US" dirty="0"/>
              <a:t> et al., 2013)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Compares the support for sequential patterns between two groups</a:t>
            </a:r>
          </a:p>
          <a:p>
            <a:endParaRPr lang="en-US" dirty="0"/>
          </a:p>
          <a:p>
            <a:r>
              <a:rPr lang="en-US" dirty="0"/>
              <a:t>Such as high-performing and low-performing students</a:t>
            </a:r>
          </a:p>
          <a:p>
            <a:endParaRPr lang="en-US" dirty="0"/>
          </a:p>
          <a:p>
            <a:r>
              <a:rPr lang="en-US" dirty="0"/>
              <a:t>To find the patterns that are much more common in one group than the other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91" r="15043" b="20789"/>
          <a:stretch/>
        </p:blipFill>
        <p:spPr>
          <a:xfrm>
            <a:off x="8183880" y="5544321"/>
            <a:ext cx="960120" cy="13201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5" t="-24021" r="37892" b="24021"/>
          <a:stretch/>
        </p:blipFill>
        <p:spPr>
          <a:xfrm>
            <a:off x="7391400" y="5116781"/>
            <a:ext cx="800101" cy="17477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5026" y="5511053"/>
            <a:ext cx="1136374" cy="135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7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50601-DBD0-A76E-E908-CAD0887DF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Discovering concise pattern descriptions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5D24F-E610-64F0-27A4-7D785C9596A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contemporary algorithms attempt to find groups of patterns that can be described concisely</a:t>
            </a:r>
          </a:p>
          <a:p>
            <a:r>
              <a:rPr lang="en-US" dirty="0"/>
              <a:t>See review in Fournier-</a:t>
            </a:r>
            <a:r>
              <a:rPr lang="en-US" dirty="0" err="1"/>
              <a:t>Viger</a:t>
            </a:r>
            <a:r>
              <a:rPr lang="en-US" dirty="0"/>
              <a:t> et al. (2017)</a:t>
            </a:r>
          </a:p>
          <a:p>
            <a:pPr lvl="1"/>
            <a:r>
              <a:rPr lang="en-US" sz="2200" b="0" i="0" dirty="0">
                <a:solidFill>
                  <a:srgbClr val="222222"/>
                </a:solidFill>
                <a:effectLst/>
              </a:rPr>
              <a:t>Fournier-</a:t>
            </a:r>
            <a:r>
              <a:rPr lang="en-US" sz="2200" b="0" i="0" dirty="0" err="1">
                <a:solidFill>
                  <a:srgbClr val="222222"/>
                </a:solidFill>
                <a:effectLst/>
              </a:rPr>
              <a:t>Viger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 P., Lin, J. C. W., Kiran, R. U., Koh, Y. S., &amp; Thomas, R. (2017). A survey of sequential pattern mining.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Data Science and Pattern Recognition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, </a:t>
            </a:r>
            <a:r>
              <a:rPr lang="en-US" sz="2200" b="0" i="1" dirty="0">
                <a:solidFill>
                  <a:srgbClr val="222222"/>
                </a:solidFill>
                <a:effectLst/>
              </a:rPr>
              <a:t>1</a:t>
            </a:r>
            <a:r>
              <a:rPr lang="en-US" sz="2200" b="0" i="0" dirty="0">
                <a:solidFill>
                  <a:srgbClr val="222222"/>
                </a:solidFill>
                <a:effectLst/>
              </a:rPr>
              <a:t>(1), 54-77.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867887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Process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Related algorithm</a:t>
            </a:r>
          </a:p>
          <a:p>
            <a:endParaRPr lang="en-US" dirty="0"/>
          </a:p>
          <a:p>
            <a:r>
              <a:rPr lang="en-US" dirty="0"/>
              <a:t>Rather than just finding small, local patterns</a:t>
            </a:r>
          </a:p>
          <a:p>
            <a:r>
              <a:rPr lang="en-US" dirty="0"/>
              <a:t>Tries to find overarching processes that occur over the course of a set of events, or tries to find discrepancies in approved processes</a:t>
            </a:r>
          </a:p>
          <a:p>
            <a:pPr lvl="1"/>
            <a:r>
              <a:rPr lang="en-US" dirty="0"/>
              <a:t>For example, do students’ self-regulatory processes over time match theoretical models? (</a:t>
            </a:r>
            <a:r>
              <a:rPr lang="en-US" dirty="0" err="1"/>
              <a:t>Bannert</a:t>
            </a:r>
            <a:r>
              <a:rPr lang="en-US"/>
              <a:t> et al., 2014)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24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Network Analysis</a:t>
            </a:r>
          </a:p>
        </p:txBody>
      </p:sp>
    </p:spTree>
    <p:extLst>
      <p:ext uri="{BB962C8B-B14F-4D97-AF65-F5344CB8AC3E}">
        <p14:creationId xmlns:p14="http://schemas.microsoft.com/office/powerpoint/2010/main" val="6716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person X takes Intro Stats now,</a:t>
            </a:r>
          </a:p>
          <a:p>
            <a:r>
              <a:rPr lang="en-US" dirty="0"/>
              <a:t>Person X takes Advanced Data Mining in a later semester</a:t>
            </a:r>
          </a:p>
          <a:p>
            <a:endParaRPr lang="en-US" dirty="0"/>
          </a:p>
          <a:p>
            <a:r>
              <a:rPr lang="en-US" dirty="0"/>
              <a:t>Conclusion: recommend Advanced Data Mining to students who have previously taken Intro Stats</a:t>
            </a:r>
          </a:p>
          <a:p>
            <a:endParaRPr lang="en-US" dirty="0"/>
          </a:p>
          <a:p>
            <a:r>
              <a:rPr lang="en-US" dirty="0"/>
              <a:t>Doesn’t matter if they take other courses in between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6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Learners in virtual environments have different sequences of behavior depending on their degree of self-regulated learning</a:t>
            </a:r>
          </a:p>
          <a:p>
            <a:endParaRPr lang="en-US" dirty="0"/>
          </a:p>
          <a:p>
            <a:r>
              <a:rPr lang="en-US" dirty="0"/>
              <a:t>High self-regulated learning: Tend to gather information and then immediately record it carefully</a:t>
            </a:r>
          </a:p>
          <a:p>
            <a:endParaRPr lang="en-US" dirty="0"/>
          </a:p>
          <a:p>
            <a:r>
              <a:rPr lang="en-US" dirty="0"/>
              <a:t>Low self-regulated learning: Tend to gather more information without pausing to record it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Sabourin</a:t>
            </a:r>
            <a:r>
              <a:rPr lang="en-US" dirty="0"/>
              <a:t>, Mott, &amp; Lester, 2011)</a:t>
            </a:r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2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Different Constraints than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If-then elements do not need to occur in the same data point</a:t>
            </a:r>
          </a:p>
          <a:p>
            <a:r>
              <a:rPr lang="en-US" dirty="0"/>
              <a:t>Instead</a:t>
            </a:r>
          </a:p>
          <a:p>
            <a:pPr lvl="1"/>
            <a:r>
              <a:rPr lang="en-US" dirty="0"/>
              <a:t>If-then elements should involve the same student (or other organizing variable, like teacher or school)</a:t>
            </a:r>
          </a:p>
          <a:p>
            <a:pPr lvl="1"/>
            <a:r>
              <a:rPr lang="en-US" dirty="0"/>
              <a:t>If elements can be within a certain time window of each other</a:t>
            </a:r>
          </a:p>
          <a:p>
            <a:pPr lvl="1"/>
            <a:r>
              <a:rPr lang="en-US" dirty="0"/>
              <a:t>Then element time should be within a certain window after if times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44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Sequential Pattern Mining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Find all subsequences in data with high support</a:t>
            </a:r>
          </a:p>
          <a:p>
            <a:endParaRPr lang="en-US" dirty="0"/>
          </a:p>
          <a:p>
            <a:r>
              <a:rPr lang="en-US" dirty="0"/>
              <a:t>Support calculated as number of sequences that contain subsequence, divided by total number of 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77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GSP (Generalized Sequential Pattern)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Classic Algorithm for SPM</a:t>
            </a:r>
          </a:p>
          <a:p>
            <a:r>
              <a:rPr lang="en-US" dirty="0"/>
              <a:t>(</a:t>
            </a:r>
            <a:r>
              <a:rPr lang="en-US" dirty="0" err="1"/>
              <a:t>Srikant</a:t>
            </a:r>
            <a:r>
              <a:rPr lang="en-US" dirty="0"/>
              <a:t> &amp; </a:t>
            </a:r>
            <a:r>
              <a:rPr lang="en-US" dirty="0" err="1"/>
              <a:t>Agrawal</a:t>
            </a:r>
            <a:r>
              <a:rPr lang="en-US" dirty="0"/>
              <a:t>, 1996)</a:t>
            </a:r>
          </a:p>
        </p:txBody>
      </p:sp>
    </p:spTree>
    <p:extLst>
      <p:ext uri="{BB962C8B-B14F-4D97-AF65-F5344CB8AC3E}">
        <p14:creationId xmlns:p14="http://schemas.microsoft.com/office/powerpoint/2010/main" val="354825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195</TotalTime>
  <Words>2637</Words>
  <Application>Microsoft Office PowerPoint</Application>
  <PresentationFormat>On-screen Show (4:3)</PresentationFormat>
  <Paragraphs>385</Paragraphs>
  <Slides>46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Calibri</vt:lpstr>
      <vt:lpstr>Tw Cen MT</vt:lpstr>
      <vt:lpstr>Wingdings</vt:lpstr>
      <vt:lpstr>Wingdings 2</vt:lpstr>
      <vt:lpstr>Median</vt:lpstr>
      <vt:lpstr>Week 5 Video 4</vt:lpstr>
      <vt:lpstr>Association Rule Mining</vt:lpstr>
      <vt:lpstr>Sequential Pattern Mining</vt:lpstr>
      <vt:lpstr>ARM Example</vt:lpstr>
      <vt:lpstr>SPM Example</vt:lpstr>
      <vt:lpstr>SPM Example</vt:lpstr>
      <vt:lpstr>Different Constraints than ARM</vt:lpstr>
      <vt:lpstr>Sequential Pattern Mining</vt:lpstr>
      <vt:lpstr>GSP (Generalized Sequential Pattern)</vt:lpstr>
      <vt:lpstr>Data pre-processing</vt:lpstr>
      <vt:lpstr>Data pre-processing</vt:lpstr>
      <vt:lpstr>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Let’s execute GPS algorithm</vt:lpstr>
      <vt:lpstr>Other algorithms</vt:lpstr>
      <vt:lpstr>Differential Sequence Mining (Kinnebrew et al., 2013)</vt:lpstr>
      <vt:lpstr>Discovering concise pattern descriptions</vt:lpstr>
      <vt:lpstr>Process Mining</vt:lpstr>
      <vt:lpstr>Next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56</cp:revision>
  <dcterms:created xsi:type="dcterms:W3CDTF">2013-06-14T05:25:54Z</dcterms:created>
  <dcterms:modified xsi:type="dcterms:W3CDTF">2023-02-10T12:46:35Z</dcterms:modified>
</cp:coreProperties>
</file>