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97" r:id="rId3"/>
    <p:sldId id="468" r:id="rId4"/>
    <p:sldId id="471" r:id="rId5"/>
    <p:sldId id="401" r:id="rId6"/>
    <p:sldId id="402" r:id="rId7"/>
    <p:sldId id="403" r:id="rId8"/>
    <p:sldId id="404" r:id="rId9"/>
    <p:sldId id="405" r:id="rId10"/>
    <p:sldId id="406" r:id="rId11"/>
    <p:sldId id="407" r:id="rId12"/>
    <p:sldId id="466" r:id="rId13"/>
    <p:sldId id="408" r:id="rId14"/>
    <p:sldId id="467" r:id="rId15"/>
    <p:sldId id="410" r:id="rId16"/>
    <p:sldId id="411" r:id="rId17"/>
    <p:sldId id="414" r:id="rId18"/>
    <p:sldId id="416" r:id="rId19"/>
    <p:sldId id="417" r:id="rId20"/>
    <p:sldId id="447" r:id="rId21"/>
    <p:sldId id="460" r:id="rId22"/>
    <p:sldId id="418" r:id="rId23"/>
    <p:sldId id="448" r:id="rId24"/>
    <p:sldId id="461" r:id="rId25"/>
    <p:sldId id="419" r:id="rId26"/>
    <p:sldId id="420" r:id="rId27"/>
    <p:sldId id="421" r:id="rId28"/>
    <p:sldId id="449" r:id="rId29"/>
    <p:sldId id="422" r:id="rId30"/>
    <p:sldId id="450" r:id="rId31"/>
    <p:sldId id="423" r:id="rId32"/>
    <p:sldId id="451" r:id="rId33"/>
    <p:sldId id="452" r:id="rId34"/>
    <p:sldId id="462" r:id="rId35"/>
    <p:sldId id="425" r:id="rId36"/>
    <p:sldId id="426" r:id="rId37"/>
    <p:sldId id="453" r:id="rId38"/>
    <p:sldId id="454" r:id="rId39"/>
    <p:sldId id="455" r:id="rId40"/>
    <p:sldId id="463" r:id="rId41"/>
    <p:sldId id="428" r:id="rId42"/>
    <p:sldId id="429" r:id="rId43"/>
    <p:sldId id="430" r:id="rId44"/>
    <p:sldId id="456" r:id="rId45"/>
    <p:sldId id="432" r:id="rId46"/>
    <p:sldId id="433" r:id="rId47"/>
    <p:sldId id="436" r:id="rId48"/>
    <p:sldId id="437" r:id="rId49"/>
    <p:sldId id="457" r:id="rId50"/>
    <p:sldId id="438" r:id="rId51"/>
    <p:sldId id="458" r:id="rId52"/>
    <p:sldId id="439" r:id="rId53"/>
    <p:sldId id="459" r:id="rId54"/>
    <p:sldId id="444" r:id="rId55"/>
    <p:sldId id="441" r:id="rId56"/>
    <p:sldId id="442" r:id="rId57"/>
    <p:sldId id="465" r:id="rId58"/>
    <p:sldId id="470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F8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157" y="38"/>
      </p:cViewPr>
      <p:guideLst>
        <p:guide orient="horz" pos="2160"/>
        <p:guide pos="38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6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E6D4F41-B7F8-450D-8DE6-B92F1B21BFCD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2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4"/>
            <a:ext cx="2209800" cy="365125"/>
          </a:xfrm>
        </p:spPr>
        <p:txBody>
          <a:bodyPr/>
          <a:lstStyle/>
          <a:p>
            <a:fld id="{6E6D4F41-B7F8-450D-8DE6-B92F1B21BFCD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2" y="6248209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D4F41-B7F8-450D-8DE6-B92F1B21BFCD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D4F41-B7F8-450D-8DE6-B92F1B21BFCD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2"/>
            <a:ext cx="2667000" cy="365125"/>
          </a:xfrm>
        </p:spPr>
        <p:txBody>
          <a:bodyPr rtlCol="0"/>
          <a:lstStyle/>
          <a:p>
            <a:fld id="{6E6D4F41-B7F8-450D-8DE6-B92F1B21BFCD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2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6D4F41-B7F8-450D-8DE6-B92F1B21BFCD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590801"/>
            <a:ext cx="7123113" cy="182562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Relationship Mining</a:t>
            </a:r>
            <a:br>
              <a:rPr lang="en-US" sz="4000" dirty="0">
                <a:solidFill>
                  <a:schemeClr val="accent1"/>
                </a:solidFill>
              </a:rPr>
            </a:br>
            <a:r>
              <a:rPr lang="en-US" sz="4000" dirty="0">
                <a:solidFill>
                  <a:schemeClr val="accent1"/>
                </a:solidFill>
              </a:rPr>
              <a:t>Network Analysis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Week 5 Video 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/>
              <a:t>Which student group works together better?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581" y="1600200"/>
            <a:ext cx="6700838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2144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/>
              <a:t>Which is the most collaborative pair?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581" y="1600200"/>
            <a:ext cx="6700838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4564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/>
              <a:t>Which is the most collaborative pair?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581" y="1600200"/>
            <a:ext cx="6700838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5715000" y="1600200"/>
            <a:ext cx="400050" cy="3352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/>
              <a:t>Who is the most collaborative student?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581" y="1600200"/>
            <a:ext cx="6700838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8148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/>
              <a:t>Who is the most collaborative student?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581" y="1600200"/>
            <a:ext cx="6700838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3200400" y="1600200"/>
            <a:ext cx="40005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5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 a graph of classroom interactions, there could be several different types of nodes</a:t>
            </a:r>
          </a:p>
          <a:p>
            <a:pPr lvl="1"/>
            <a:r>
              <a:rPr lang="en-US" dirty="0"/>
              <a:t>Teacher</a:t>
            </a:r>
          </a:p>
          <a:p>
            <a:pPr lvl="1"/>
            <a:r>
              <a:rPr lang="en-US" dirty="0"/>
              <a:t>TA</a:t>
            </a:r>
          </a:p>
          <a:p>
            <a:pPr lvl="1"/>
            <a:r>
              <a:rPr lang="en-US" dirty="0"/>
              <a:t>Student</a:t>
            </a:r>
          </a:p>
          <a:p>
            <a:pPr lvl="1"/>
            <a:r>
              <a:rPr lang="en-US" dirty="0"/>
              <a:t>Project Leader</a:t>
            </a:r>
          </a:p>
          <a:p>
            <a:pPr lvl="1"/>
            <a:r>
              <a:rPr lang="en-US" dirty="0"/>
              <a:t>Project Scribe</a:t>
            </a:r>
          </a:p>
        </p:txBody>
      </p:sp>
    </p:spTree>
    <p:extLst>
      <p:ext uri="{BB962C8B-B14F-4D97-AF65-F5344CB8AC3E}">
        <p14:creationId xmlns:p14="http://schemas.microsoft.com/office/powerpoint/2010/main" val="155412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a graph of classroom interactions, there could be several types of links</a:t>
            </a:r>
          </a:p>
          <a:p>
            <a:pPr lvl="1"/>
            <a:r>
              <a:rPr lang="en-US" dirty="0"/>
              <a:t>Leadership role (X leads Y)</a:t>
            </a:r>
          </a:p>
          <a:p>
            <a:pPr lvl="1"/>
            <a:r>
              <a:rPr lang="en-US" dirty="0"/>
              <a:t>Working on same learning resource</a:t>
            </a:r>
          </a:p>
          <a:p>
            <a:pPr lvl="1"/>
            <a:r>
              <a:rPr lang="en-US" dirty="0"/>
              <a:t>Helping act</a:t>
            </a:r>
          </a:p>
          <a:p>
            <a:pPr lvl="1"/>
            <a:r>
              <a:rPr lang="en-US" dirty="0"/>
              <a:t>Criticism act</a:t>
            </a:r>
          </a:p>
          <a:p>
            <a:pPr lvl="1"/>
            <a:r>
              <a:rPr lang="en-US" dirty="0"/>
              <a:t>Insult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Note that links can be directed or undirected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388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Strength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a graph of classroom interactions, links could be stronger or weaker due to</a:t>
            </a:r>
          </a:p>
          <a:p>
            <a:pPr lvl="1"/>
            <a:r>
              <a:rPr lang="en-US" dirty="0"/>
              <a:t>Intensity of act</a:t>
            </a:r>
          </a:p>
          <a:p>
            <a:pPr lvl="1"/>
            <a:r>
              <a:rPr lang="en-US" dirty="0"/>
              <a:t>Frequency of act</a:t>
            </a:r>
          </a:p>
        </p:txBody>
      </p:sp>
    </p:spTree>
    <p:extLst>
      <p:ext uri="{BB962C8B-B14F-4D97-AF65-F5344CB8AC3E}">
        <p14:creationId xmlns:p14="http://schemas.microsoft.com/office/powerpoint/2010/main" val="602425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Use network graphs to study the patterns and regularities of the relationships between the nodes</a:t>
            </a:r>
          </a:p>
        </p:txBody>
      </p:sp>
    </p:spTree>
    <p:extLst>
      <p:ext uri="{BB962C8B-B14F-4D97-AF65-F5344CB8AC3E}">
        <p14:creationId xmlns:p14="http://schemas.microsoft.com/office/powerpoint/2010/main" val="2362064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Proportion of possible lines that are actually present in graph</a:t>
            </a:r>
          </a:p>
          <a:p>
            <a:r>
              <a:rPr lang="en-US" dirty="0"/>
              <a:t>What is the density of these graphs?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801" y="3276600"/>
            <a:ext cx="6700838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4465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Network Analysis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Proportion of possible lines that are actually present in graph</a:t>
            </a:r>
          </a:p>
          <a:p>
            <a:r>
              <a:rPr lang="en-US" dirty="0"/>
              <a:t>What is the density of these graphs?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801" y="3276600"/>
            <a:ext cx="6700838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86050" y="2971800"/>
            <a:ext cx="85725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43650" y="2971800"/>
            <a:ext cx="857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3/15=20%</a:t>
            </a:r>
          </a:p>
        </p:txBody>
      </p:sp>
    </p:spTree>
    <p:extLst>
      <p:ext uri="{BB962C8B-B14F-4D97-AF65-F5344CB8AC3E}">
        <p14:creationId xmlns:p14="http://schemas.microsoft.com/office/powerpoint/2010/main" val="760164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Could be used to figure out how collaborative a class is overall</a:t>
            </a:r>
          </a:p>
        </p:txBody>
      </p:sp>
    </p:spTree>
    <p:extLst>
      <p:ext uri="{BB962C8B-B14F-4D97-AF65-F5344CB8AC3E}">
        <p14:creationId xmlns:p14="http://schemas.microsoft.com/office/powerpoint/2010/main" val="167513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Reachability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node is “reachable” if a path goes from any other node to it</a:t>
            </a:r>
          </a:p>
          <a:p>
            <a:r>
              <a:rPr lang="en-US" dirty="0"/>
              <a:t>Which nodes are unreachable?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801" y="3276600"/>
            <a:ext cx="6700838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509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Reachability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node is “reachable” if a path goes from any other node to it</a:t>
            </a:r>
          </a:p>
          <a:p>
            <a:r>
              <a:rPr lang="en-US" dirty="0"/>
              <a:t>Which nodes are unreachable?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801" y="3276600"/>
            <a:ext cx="6700838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6858000" y="3124200"/>
            <a:ext cx="571500" cy="838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7426139" y="4419600"/>
            <a:ext cx="571500" cy="838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854639" y="5681870"/>
            <a:ext cx="571500" cy="838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345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Reachability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Are there any students who don’t collaborate with anybody?</a:t>
            </a:r>
          </a:p>
        </p:txBody>
      </p:sp>
    </p:spTree>
    <p:extLst>
      <p:ext uri="{BB962C8B-B14F-4D97-AF65-F5344CB8AC3E}">
        <p14:creationId xmlns:p14="http://schemas.microsoft.com/office/powerpoint/2010/main" val="386763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Geodesic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number of edges between one node N and another node M, in the shortest path connecting them</a:t>
            </a:r>
          </a:p>
        </p:txBody>
      </p:sp>
    </p:spTree>
    <p:extLst>
      <p:ext uri="{BB962C8B-B14F-4D97-AF65-F5344CB8AC3E}">
        <p14:creationId xmlns:p14="http://schemas.microsoft.com/office/powerpoint/2010/main" val="2833676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r>
              <a:rPr lang="en-US" dirty="0"/>
              <a:t>Student social network: (Dawson, 2008)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260" y="1524002"/>
            <a:ext cx="4242578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9970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geodesic distance?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260" y="1524002"/>
            <a:ext cx="4242578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4350124" y="3124200"/>
            <a:ext cx="1143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400550" y="4495800"/>
            <a:ext cx="1143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96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Geodesic distance =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260" y="1524002"/>
            <a:ext cx="4242578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4350124" y="3124200"/>
            <a:ext cx="1143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400550" y="4495800"/>
            <a:ext cx="1143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14775" y="3578423"/>
            <a:ext cx="1714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43350" y="3959423"/>
            <a:ext cx="1714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24350" y="4264223"/>
            <a:ext cx="1714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9964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geodesic distance?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260" y="1524002"/>
            <a:ext cx="4242578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3257550" y="3429000"/>
            <a:ext cx="1143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143500" y="2514600"/>
            <a:ext cx="1143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32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Analysis of anything that can be seen as connections between nodes</a:t>
            </a:r>
          </a:p>
          <a:p>
            <a:endParaRPr lang="en-US" dirty="0"/>
          </a:p>
          <a:p>
            <a:r>
              <a:rPr lang="en-US" dirty="0"/>
              <a:t>Most common – social networks</a:t>
            </a:r>
          </a:p>
          <a:p>
            <a:pPr lvl="1"/>
            <a:r>
              <a:rPr lang="en-US" dirty="0"/>
              <a:t>Connections between friends on the internet</a:t>
            </a:r>
          </a:p>
          <a:p>
            <a:pPr lvl="1"/>
            <a:r>
              <a:rPr lang="en-US" dirty="0"/>
              <a:t>Connections between students in a class</a:t>
            </a:r>
          </a:p>
          <a:p>
            <a:pPr lvl="1"/>
            <a:r>
              <a:rPr lang="en-US" dirty="0"/>
              <a:t>Connections between collaborators in a work project</a:t>
            </a:r>
          </a:p>
        </p:txBody>
      </p:sp>
    </p:spTree>
    <p:extLst>
      <p:ext uri="{BB962C8B-B14F-4D97-AF65-F5344CB8AC3E}">
        <p14:creationId xmlns:p14="http://schemas.microsoft.com/office/powerpoint/2010/main" val="2785004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Geodesic Distance =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260" y="1524002"/>
            <a:ext cx="4242578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3257550" y="3429000"/>
            <a:ext cx="1143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143500" y="2514600"/>
            <a:ext cx="1143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657600" y="3270312"/>
            <a:ext cx="1714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43350" y="3276601"/>
            <a:ext cx="1714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71950" y="3048002"/>
            <a:ext cx="1714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53523" y="2514602"/>
            <a:ext cx="1714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43450" y="1905002"/>
            <a:ext cx="1714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57750" y="2057402"/>
            <a:ext cx="1714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00650" y="2283025"/>
            <a:ext cx="1714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890952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geodesic distance?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260" y="1524002"/>
            <a:ext cx="4242578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3257550" y="3429000"/>
            <a:ext cx="1143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486400" y="5334000"/>
            <a:ext cx="1143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1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Geodesic Distance = Infinite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260" y="1524002"/>
            <a:ext cx="4242578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3257550" y="3429000"/>
            <a:ext cx="1143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486400" y="5334000"/>
            <a:ext cx="1143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31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Quiz</a:t>
            </a:r>
            <a:br>
              <a:rPr lang="en-US" dirty="0"/>
            </a:br>
            <a:r>
              <a:rPr lang="en-US" dirty="0"/>
              <a:t>What is the geodesic distance?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43550" y="1600202"/>
            <a:ext cx="2114550" cy="4525963"/>
          </a:xfrm>
        </p:spPr>
        <p:txBody>
          <a:bodyPr/>
          <a:lstStyle/>
          <a:p>
            <a:pPr marL="514350" indent="-514350">
              <a:buAutoNum type="alphaUcParenR"/>
            </a:pPr>
            <a:r>
              <a:rPr lang="en-US" dirty="0"/>
              <a:t>6</a:t>
            </a:r>
          </a:p>
          <a:p>
            <a:pPr marL="514350" indent="-514350">
              <a:buAutoNum type="alphaUcParenR"/>
            </a:pPr>
            <a:r>
              <a:rPr lang="en-US" dirty="0"/>
              <a:t>7</a:t>
            </a:r>
          </a:p>
          <a:p>
            <a:pPr marL="514350" indent="-514350">
              <a:buAutoNum type="alphaUcParenR"/>
            </a:pPr>
            <a:r>
              <a:rPr lang="en-US" dirty="0"/>
              <a:t>8</a:t>
            </a:r>
          </a:p>
          <a:p>
            <a:pPr marL="514350" indent="-514350">
              <a:buAutoNum type="alphaUcParenR"/>
            </a:pPr>
            <a:r>
              <a:rPr lang="en-US" dirty="0"/>
              <a:t>9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261" y="1500811"/>
            <a:ext cx="4242578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2228850" y="2590800"/>
            <a:ext cx="1143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600450" y="4267200"/>
            <a:ext cx="1143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71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Geodesic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How many people does an idea need to go through to get between people?</a:t>
            </a:r>
          </a:p>
        </p:txBody>
      </p:sp>
    </p:spTree>
    <p:extLst>
      <p:ext uri="{BB962C8B-B14F-4D97-AF65-F5344CB8AC3E}">
        <p14:creationId xmlns:p14="http://schemas.microsoft.com/office/powerpoint/2010/main" val="4040012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How many possible paths are there between node N and node M, that do not repeat a node?</a:t>
            </a:r>
          </a:p>
        </p:txBody>
      </p:sp>
    </p:spTree>
    <p:extLst>
      <p:ext uri="{BB962C8B-B14F-4D97-AF65-F5344CB8AC3E}">
        <p14:creationId xmlns:p14="http://schemas.microsoft.com/office/powerpoint/2010/main" val="477820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flow?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260" y="1524002"/>
            <a:ext cx="4242578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3257550" y="3429000"/>
            <a:ext cx="1143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800600" y="3276600"/>
            <a:ext cx="1143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1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260" y="1524002"/>
            <a:ext cx="4242578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3257550" y="3429000"/>
            <a:ext cx="1143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800600" y="3276600"/>
            <a:ext cx="1143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419061" y="3246783"/>
            <a:ext cx="1381539" cy="331304"/>
          </a:xfrm>
          <a:custGeom>
            <a:avLst/>
            <a:gdLst>
              <a:gd name="connsiteX0" fmla="*/ 0 w 1842052"/>
              <a:gd name="connsiteY0" fmla="*/ 278295 h 331304"/>
              <a:gd name="connsiteX1" fmla="*/ 145774 w 1842052"/>
              <a:gd name="connsiteY1" fmla="*/ 291547 h 331304"/>
              <a:gd name="connsiteX2" fmla="*/ 238539 w 1842052"/>
              <a:gd name="connsiteY2" fmla="*/ 318052 h 331304"/>
              <a:gd name="connsiteX3" fmla="*/ 291548 w 1842052"/>
              <a:gd name="connsiteY3" fmla="*/ 331304 h 331304"/>
              <a:gd name="connsiteX4" fmla="*/ 596348 w 1842052"/>
              <a:gd name="connsiteY4" fmla="*/ 318052 h 331304"/>
              <a:gd name="connsiteX5" fmla="*/ 742122 w 1842052"/>
              <a:gd name="connsiteY5" fmla="*/ 291547 h 331304"/>
              <a:gd name="connsiteX6" fmla="*/ 834887 w 1842052"/>
              <a:gd name="connsiteY6" fmla="*/ 278295 h 331304"/>
              <a:gd name="connsiteX7" fmla="*/ 874643 w 1842052"/>
              <a:gd name="connsiteY7" fmla="*/ 265043 h 331304"/>
              <a:gd name="connsiteX8" fmla="*/ 940904 w 1842052"/>
              <a:gd name="connsiteY8" fmla="*/ 225287 h 331304"/>
              <a:gd name="connsiteX9" fmla="*/ 980661 w 1842052"/>
              <a:gd name="connsiteY9" fmla="*/ 198782 h 331304"/>
              <a:gd name="connsiteX10" fmla="*/ 1086678 w 1842052"/>
              <a:gd name="connsiteY10" fmla="*/ 172278 h 331304"/>
              <a:gd name="connsiteX11" fmla="*/ 1126435 w 1842052"/>
              <a:gd name="connsiteY11" fmla="*/ 145774 h 331304"/>
              <a:gd name="connsiteX12" fmla="*/ 1192695 w 1842052"/>
              <a:gd name="connsiteY12" fmla="*/ 92765 h 331304"/>
              <a:gd name="connsiteX13" fmla="*/ 1219200 w 1842052"/>
              <a:gd name="connsiteY13" fmla="*/ 66260 h 331304"/>
              <a:gd name="connsiteX14" fmla="*/ 1258956 w 1842052"/>
              <a:gd name="connsiteY14" fmla="*/ 39756 h 331304"/>
              <a:gd name="connsiteX15" fmla="*/ 1285461 w 1842052"/>
              <a:gd name="connsiteY15" fmla="*/ 13252 h 331304"/>
              <a:gd name="connsiteX16" fmla="*/ 1325217 w 1842052"/>
              <a:gd name="connsiteY16" fmla="*/ 0 h 331304"/>
              <a:gd name="connsiteX17" fmla="*/ 1669774 w 1842052"/>
              <a:gd name="connsiteY17" fmla="*/ 26504 h 331304"/>
              <a:gd name="connsiteX18" fmla="*/ 1802295 w 1842052"/>
              <a:gd name="connsiteY18" fmla="*/ 66260 h 331304"/>
              <a:gd name="connsiteX19" fmla="*/ 1842052 w 1842052"/>
              <a:gd name="connsiteY19" fmla="*/ 79513 h 33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42052" h="331304">
                <a:moveTo>
                  <a:pt x="0" y="278295"/>
                </a:moveTo>
                <a:cubicBezTo>
                  <a:pt x="48591" y="282712"/>
                  <a:pt x="97410" y="285098"/>
                  <a:pt x="145774" y="291547"/>
                </a:cubicBezTo>
                <a:cubicBezTo>
                  <a:pt x="184603" y="296724"/>
                  <a:pt x="202772" y="307833"/>
                  <a:pt x="238539" y="318052"/>
                </a:cubicBezTo>
                <a:cubicBezTo>
                  <a:pt x="256052" y="323056"/>
                  <a:pt x="273878" y="326887"/>
                  <a:pt x="291548" y="331304"/>
                </a:cubicBezTo>
                <a:cubicBezTo>
                  <a:pt x="393148" y="326887"/>
                  <a:pt x="494877" y="324817"/>
                  <a:pt x="596348" y="318052"/>
                </a:cubicBezTo>
                <a:cubicBezTo>
                  <a:pt x="718446" y="309912"/>
                  <a:pt x="652220" y="307893"/>
                  <a:pt x="742122" y="291547"/>
                </a:cubicBezTo>
                <a:cubicBezTo>
                  <a:pt x="772854" y="285959"/>
                  <a:pt x="803965" y="282712"/>
                  <a:pt x="834887" y="278295"/>
                </a:cubicBezTo>
                <a:cubicBezTo>
                  <a:pt x="848139" y="273878"/>
                  <a:pt x="862665" y="272230"/>
                  <a:pt x="874643" y="265043"/>
                </a:cubicBezTo>
                <a:cubicBezTo>
                  <a:pt x="965598" y="210471"/>
                  <a:pt x="828283" y="262827"/>
                  <a:pt x="940904" y="225287"/>
                </a:cubicBezTo>
                <a:cubicBezTo>
                  <a:pt x="954156" y="216452"/>
                  <a:pt x="965748" y="204375"/>
                  <a:pt x="980661" y="198782"/>
                </a:cubicBezTo>
                <a:cubicBezTo>
                  <a:pt x="1041153" y="176097"/>
                  <a:pt x="1037626" y="196804"/>
                  <a:pt x="1086678" y="172278"/>
                </a:cubicBezTo>
                <a:cubicBezTo>
                  <a:pt x="1100924" y="165155"/>
                  <a:pt x="1113183" y="154609"/>
                  <a:pt x="1126435" y="145774"/>
                </a:cubicBezTo>
                <a:cubicBezTo>
                  <a:pt x="1179223" y="66590"/>
                  <a:pt x="1121573" y="135439"/>
                  <a:pt x="1192695" y="92765"/>
                </a:cubicBezTo>
                <a:cubicBezTo>
                  <a:pt x="1203409" y="86337"/>
                  <a:pt x="1209443" y="74065"/>
                  <a:pt x="1219200" y="66260"/>
                </a:cubicBezTo>
                <a:cubicBezTo>
                  <a:pt x="1231637" y="56311"/>
                  <a:pt x="1246519" y="49705"/>
                  <a:pt x="1258956" y="39756"/>
                </a:cubicBezTo>
                <a:cubicBezTo>
                  <a:pt x="1268712" y="31951"/>
                  <a:pt x="1274747" y="19680"/>
                  <a:pt x="1285461" y="13252"/>
                </a:cubicBezTo>
                <a:cubicBezTo>
                  <a:pt x="1297439" y="6065"/>
                  <a:pt x="1311965" y="4417"/>
                  <a:pt x="1325217" y="0"/>
                </a:cubicBezTo>
                <a:cubicBezTo>
                  <a:pt x="1444154" y="6608"/>
                  <a:pt x="1554126" y="7230"/>
                  <a:pt x="1669774" y="26504"/>
                </a:cubicBezTo>
                <a:cubicBezTo>
                  <a:pt x="1709827" y="33179"/>
                  <a:pt x="1766951" y="54479"/>
                  <a:pt x="1802295" y="66260"/>
                </a:cubicBezTo>
                <a:lnTo>
                  <a:pt x="1842052" y="79513"/>
                </a:lnTo>
              </a:path>
            </a:pathLst>
          </a:custGeom>
          <a:noFill/>
          <a:ln w="57150">
            <a:solidFill>
              <a:srgbClr val="34F8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380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260" y="1524002"/>
            <a:ext cx="4242578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3257550" y="3429000"/>
            <a:ext cx="1143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800600" y="3276600"/>
            <a:ext cx="1143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3379305" y="3146789"/>
            <a:ext cx="1391488" cy="616828"/>
          </a:xfrm>
          <a:custGeom>
            <a:avLst/>
            <a:gdLst>
              <a:gd name="connsiteX0" fmla="*/ 0 w 1855317"/>
              <a:gd name="connsiteY0" fmla="*/ 365037 h 616828"/>
              <a:gd name="connsiteX1" fmla="*/ 119270 w 1855317"/>
              <a:gd name="connsiteY1" fmla="*/ 418046 h 616828"/>
              <a:gd name="connsiteX2" fmla="*/ 198783 w 1855317"/>
              <a:gd name="connsiteY2" fmla="*/ 457802 h 616828"/>
              <a:gd name="connsiteX3" fmla="*/ 463826 w 1855317"/>
              <a:gd name="connsiteY3" fmla="*/ 444550 h 616828"/>
              <a:gd name="connsiteX4" fmla="*/ 596348 w 1855317"/>
              <a:gd name="connsiteY4" fmla="*/ 418046 h 616828"/>
              <a:gd name="connsiteX5" fmla="*/ 636104 w 1855317"/>
              <a:gd name="connsiteY5" fmla="*/ 404794 h 616828"/>
              <a:gd name="connsiteX6" fmla="*/ 768626 w 1855317"/>
              <a:gd name="connsiteY6" fmla="*/ 391541 h 616828"/>
              <a:gd name="connsiteX7" fmla="*/ 967409 w 1855317"/>
              <a:gd name="connsiteY7" fmla="*/ 391541 h 616828"/>
              <a:gd name="connsiteX8" fmla="*/ 980661 w 1855317"/>
              <a:gd name="connsiteY8" fmla="*/ 431298 h 616828"/>
              <a:gd name="connsiteX9" fmla="*/ 993913 w 1855317"/>
              <a:gd name="connsiteY9" fmla="*/ 563820 h 616828"/>
              <a:gd name="connsiteX10" fmla="*/ 1020418 w 1855317"/>
              <a:gd name="connsiteY10" fmla="*/ 590324 h 616828"/>
              <a:gd name="connsiteX11" fmla="*/ 1099931 w 1855317"/>
              <a:gd name="connsiteY11" fmla="*/ 616828 h 616828"/>
              <a:gd name="connsiteX12" fmla="*/ 1219200 w 1855317"/>
              <a:gd name="connsiteY12" fmla="*/ 590324 h 616828"/>
              <a:gd name="connsiteX13" fmla="*/ 1272209 w 1855317"/>
              <a:gd name="connsiteY13" fmla="*/ 563820 h 616828"/>
              <a:gd name="connsiteX14" fmla="*/ 1311965 w 1855317"/>
              <a:gd name="connsiteY14" fmla="*/ 537315 h 616828"/>
              <a:gd name="connsiteX15" fmla="*/ 1364974 w 1855317"/>
              <a:gd name="connsiteY15" fmla="*/ 524063 h 616828"/>
              <a:gd name="connsiteX16" fmla="*/ 1404731 w 1855317"/>
              <a:gd name="connsiteY16" fmla="*/ 510811 h 616828"/>
              <a:gd name="connsiteX17" fmla="*/ 1417983 w 1855317"/>
              <a:gd name="connsiteY17" fmla="*/ 272272 h 616828"/>
              <a:gd name="connsiteX18" fmla="*/ 1431235 w 1855317"/>
              <a:gd name="connsiteY18" fmla="*/ 99994 h 616828"/>
              <a:gd name="connsiteX19" fmla="*/ 1855304 w 1855317"/>
              <a:gd name="connsiteY19" fmla="*/ 139750 h 616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55317" h="616828">
                <a:moveTo>
                  <a:pt x="0" y="365037"/>
                </a:moveTo>
                <a:cubicBezTo>
                  <a:pt x="47337" y="383971"/>
                  <a:pt x="75933" y="393282"/>
                  <a:pt x="119270" y="418046"/>
                </a:cubicBezTo>
                <a:cubicBezTo>
                  <a:pt x="191199" y="459148"/>
                  <a:pt x="125893" y="433506"/>
                  <a:pt x="198783" y="457802"/>
                </a:cubicBezTo>
                <a:cubicBezTo>
                  <a:pt x="287131" y="453385"/>
                  <a:pt x="375629" y="451334"/>
                  <a:pt x="463826" y="444550"/>
                </a:cubicBezTo>
                <a:cubicBezTo>
                  <a:pt x="499450" y="441810"/>
                  <a:pt x="559199" y="428660"/>
                  <a:pt x="596348" y="418046"/>
                </a:cubicBezTo>
                <a:cubicBezTo>
                  <a:pt x="609779" y="414209"/>
                  <a:pt x="622298" y="406918"/>
                  <a:pt x="636104" y="404794"/>
                </a:cubicBezTo>
                <a:cubicBezTo>
                  <a:pt x="679982" y="398043"/>
                  <a:pt x="724452" y="395959"/>
                  <a:pt x="768626" y="391541"/>
                </a:cubicBezTo>
                <a:cubicBezTo>
                  <a:pt x="843541" y="372813"/>
                  <a:pt x="871617" y="359610"/>
                  <a:pt x="967409" y="391541"/>
                </a:cubicBezTo>
                <a:cubicBezTo>
                  <a:pt x="980661" y="395958"/>
                  <a:pt x="976244" y="418046"/>
                  <a:pt x="980661" y="431298"/>
                </a:cubicBezTo>
                <a:cubicBezTo>
                  <a:pt x="985078" y="475472"/>
                  <a:pt x="983146" y="520751"/>
                  <a:pt x="993913" y="563820"/>
                </a:cubicBezTo>
                <a:cubicBezTo>
                  <a:pt x="996943" y="575941"/>
                  <a:pt x="1009243" y="584736"/>
                  <a:pt x="1020418" y="590324"/>
                </a:cubicBezTo>
                <a:cubicBezTo>
                  <a:pt x="1045407" y="602818"/>
                  <a:pt x="1099931" y="616828"/>
                  <a:pt x="1099931" y="616828"/>
                </a:cubicBezTo>
                <a:cubicBezTo>
                  <a:pt x="1147586" y="608886"/>
                  <a:pt x="1177678" y="608119"/>
                  <a:pt x="1219200" y="590324"/>
                </a:cubicBezTo>
                <a:cubicBezTo>
                  <a:pt x="1237358" y="582542"/>
                  <a:pt x="1255057" y="573621"/>
                  <a:pt x="1272209" y="563820"/>
                </a:cubicBezTo>
                <a:cubicBezTo>
                  <a:pt x="1286038" y="555918"/>
                  <a:pt x="1297326" y="543589"/>
                  <a:pt x="1311965" y="537315"/>
                </a:cubicBezTo>
                <a:cubicBezTo>
                  <a:pt x="1328706" y="530140"/>
                  <a:pt x="1347461" y="529067"/>
                  <a:pt x="1364974" y="524063"/>
                </a:cubicBezTo>
                <a:cubicBezTo>
                  <a:pt x="1378406" y="520225"/>
                  <a:pt x="1391479" y="515228"/>
                  <a:pt x="1404731" y="510811"/>
                </a:cubicBezTo>
                <a:cubicBezTo>
                  <a:pt x="1448056" y="380835"/>
                  <a:pt x="1433555" y="459139"/>
                  <a:pt x="1417983" y="272272"/>
                </a:cubicBezTo>
                <a:cubicBezTo>
                  <a:pt x="1422400" y="214846"/>
                  <a:pt x="1377107" y="119677"/>
                  <a:pt x="1431235" y="99994"/>
                </a:cubicBezTo>
                <a:cubicBezTo>
                  <a:pt x="1864134" y="-57424"/>
                  <a:pt x="1855304" y="-17501"/>
                  <a:pt x="1855304" y="139750"/>
                </a:cubicBezTo>
              </a:path>
            </a:pathLst>
          </a:custGeom>
          <a:noFill/>
          <a:ln w="38100">
            <a:solidFill>
              <a:srgbClr val="34F8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434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260" y="1524002"/>
            <a:ext cx="4242578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3257550" y="3429000"/>
            <a:ext cx="1143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800600" y="3276600"/>
            <a:ext cx="1143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389244" y="3202555"/>
            <a:ext cx="1431235" cy="534558"/>
          </a:xfrm>
          <a:custGeom>
            <a:avLst/>
            <a:gdLst>
              <a:gd name="connsiteX0" fmla="*/ 0 w 1908313"/>
              <a:gd name="connsiteY0" fmla="*/ 335775 h 534558"/>
              <a:gd name="connsiteX1" fmla="*/ 66261 w 1908313"/>
              <a:gd name="connsiteY1" fmla="*/ 349028 h 534558"/>
              <a:gd name="connsiteX2" fmla="*/ 145774 w 1908313"/>
              <a:gd name="connsiteY2" fmla="*/ 375532 h 534558"/>
              <a:gd name="connsiteX3" fmla="*/ 477079 w 1908313"/>
              <a:gd name="connsiteY3" fmla="*/ 402036 h 534558"/>
              <a:gd name="connsiteX4" fmla="*/ 649357 w 1908313"/>
              <a:gd name="connsiteY4" fmla="*/ 388784 h 534558"/>
              <a:gd name="connsiteX5" fmla="*/ 728870 w 1908313"/>
              <a:gd name="connsiteY5" fmla="*/ 362280 h 534558"/>
              <a:gd name="connsiteX6" fmla="*/ 874644 w 1908313"/>
              <a:gd name="connsiteY6" fmla="*/ 349028 h 534558"/>
              <a:gd name="connsiteX7" fmla="*/ 954157 w 1908313"/>
              <a:gd name="connsiteY7" fmla="*/ 494802 h 534558"/>
              <a:gd name="connsiteX8" fmla="*/ 1033670 w 1908313"/>
              <a:gd name="connsiteY8" fmla="*/ 534558 h 534558"/>
              <a:gd name="connsiteX9" fmla="*/ 1099931 w 1908313"/>
              <a:gd name="connsiteY9" fmla="*/ 521306 h 534558"/>
              <a:gd name="connsiteX10" fmla="*/ 1166192 w 1908313"/>
              <a:gd name="connsiteY10" fmla="*/ 428541 h 534558"/>
              <a:gd name="connsiteX11" fmla="*/ 1192696 w 1908313"/>
              <a:gd name="connsiteY11" fmla="*/ 349028 h 534558"/>
              <a:gd name="connsiteX12" fmla="*/ 1205948 w 1908313"/>
              <a:gd name="connsiteY12" fmla="*/ 309271 h 534558"/>
              <a:gd name="connsiteX13" fmla="*/ 1258957 w 1908313"/>
              <a:gd name="connsiteY13" fmla="*/ 229758 h 534558"/>
              <a:gd name="connsiteX14" fmla="*/ 1325218 w 1908313"/>
              <a:gd name="connsiteY14" fmla="*/ 136993 h 534558"/>
              <a:gd name="connsiteX15" fmla="*/ 1417983 w 1908313"/>
              <a:gd name="connsiteY15" fmla="*/ 44228 h 534558"/>
              <a:gd name="connsiteX16" fmla="*/ 1669774 w 1908313"/>
              <a:gd name="connsiteY16" fmla="*/ 30975 h 534558"/>
              <a:gd name="connsiteX17" fmla="*/ 1775792 w 1908313"/>
              <a:gd name="connsiteY17" fmla="*/ 44228 h 534558"/>
              <a:gd name="connsiteX18" fmla="*/ 1855305 w 1908313"/>
              <a:gd name="connsiteY18" fmla="*/ 70732 h 534558"/>
              <a:gd name="connsiteX19" fmla="*/ 1908313 w 1908313"/>
              <a:gd name="connsiteY19" fmla="*/ 97236 h 534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08313" h="534558">
                <a:moveTo>
                  <a:pt x="0" y="335775"/>
                </a:moveTo>
                <a:cubicBezTo>
                  <a:pt x="22087" y="340193"/>
                  <a:pt x="44530" y="343101"/>
                  <a:pt x="66261" y="349028"/>
                </a:cubicBezTo>
                <a:cubicBezTo>
                  <a:pt x="93215" y="356379"/>
                  <a:pt x="118052" y="372067"/>
                  <a:pt x="145774" y="375532"/>
                </a:cubicBezTo>
                <a:cubicBezTo>
                  <a:pt x="326437" y="398114"/>
                  <a:pt x="216239" y="386693"/>
                  <a:pt x="477079" y="402036"/>
                </a:cubicBezTo>
                <a:cubicBezTo>
                  <a:pt x="534505" y="397619"/>
                  <a:pt x="592466" y="397767"/>
                  <a:pt x="649357" y="388784"/>
                </a:cubicBezTo>
                <a:cubicBezTo>
                  <a:pt x="676953" y="384427"/>
                  <a:pt x="701047" y="364809"/>
                  <a:pt x="728870" y="362280"/>
                </a:cubicBezTo>
                <a:lnTo>
                  <a:pt x="874644" y="349028"/>
                </a:lnTo>
                <a:cubicBezTo>
                  <a:pt x="1004089" y="374917"/>
                  <a:pt x="899931" y="332121"/>
                  <a:pt x="954157" y="494802"/>
                </a:cubicBezTo>
                <a:cubicBezTo>
                  <a:pt x="960579" y="514070"/>
                  <a:pt x="1018234" y="529413"/>
                  <a:pt x="1033670" y="534558"/>
                </a:cubicBezTo>
                <a:cubicBezTo>
                  <a:pt x="1055757" y="530141"/>
                  <a:pt x="1080830" y="533244"/>
                  <a:pt x="1099931" y="521306"/>
                </a:cubicBezTo>
                <a:cubicBezTo>
                  <a:pt x="1109320" y="515438"/>
                  <a:pt x="1156224" y="443492"/>
                  <a:pt x="1166192" y="428541"/>
                </a:cubicBezTo>
                <a:lnTo>
                  <a:pt x="1192696" y="349028"/>
                </a:lnTo>
                <a:cubicBezTo>
                  <a:pt x="1197113" y="335776"/>
                  <a:pt x="1198199" y="320894"/>
                  <a:pt x="1205948" y="309271"/>
                </a:cubicBezTo>
                <a:lnTo>
                  <a:pt x="1258957" y="229758"/>
                </a:lnTo>
                <a:cubicBezTo>
                  <a:pt x="1291830" y="131140"/>
                  <a:pt x="1241368" y="262769"/>
                  <a:pt x="1325218" y="136993"/>
                </a:cubicBezTo>
                <a:cubicBezTo>
                  <a:pt x="1385975" y="45857"/>
                  <a:pt x="1348006" y="67553"/>
                  <a:pt x="1417983" y="44228"/>
                </a:cubicBezTo>
                <a:cubicBezTo>
                  <a:pt x="1496904" y="-34696"/>
                  <a:pt x="1436677" y="12327"/>
                  <a:pt x="1669774" y="30975"/>
                </a:cubicBezTo>
                <a:cubicBezTo>
                  <a:pt x="1705275" y="33815"/>
                  <a:pt x="1740453" y="39810"/>
                  <a:pt x="1775792" y="44228"/>
                </a:cubicBezTo>
                <a:cubicBezTo>
                  <a:pt x="1802296" y="53063"/>
                  <a:pt x="1832059" y="55235"/>
                  <a:pt x="1855305" y="70732"/>
                </a:cubicBezTo>
                <a:cubicBezTo>
                  <a:pt x="1898736" y="99686"/>
                  <a:pt x="1879134" y="97236"/>
                  <a:pt x="1908313" y="97236"/>
                </a:cubicBezTo>
              </a:path>
            </a:pathLst>
          </a:custGeom>
          <a:noFill/>
          <a:ln w="38100">
            <a:solidFill>
              <a:srgbClr val="34F8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929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Could also be considered structure discovery</a:t>
            </a:r>
          </a:p>
          <a:p>
            <a:endParaRPr lang="en-US" dirty="0"/>
          </a:p>
          <a:p>
            <a:r>
              <a:rPr lang="en-US" dirty="0"/>
              <a:t>Placed here in the course because of how </a:t>
            </a:r>
            <a:r>
              <a:rPr lang="en-US"/>
              <a:t>it’s typically used </a:t>
            </a:r>
            <a:r>
              <a:rPr lang="en-US" dirty="0"/>
              <a:t>in practice</a:t>
            </a:r>
          </a:p>
        </p:txBody>
      </p:sp>
    </p:spTree>
    <p:extLst>
      <p:ext uri="{BB962C8B-B14F-4D97-AF65-F5344CB8AC3E}">
        <p14:creationId xmlns:p14="http://schemas.microsoft.com/office/powerpoint/2010/main" val="2896060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How many possible paths are there for an idea to go between people?</a:t>
            </a:r>
          </a:p>
        </p:txBody>
      </p:sp>
    </p:spTree>
    <p:extLst>
      <p:ext uri="{BB962C8B-B14F-4D97-AF65-F5344CB8AC3E}">
        <p14:creationId xmlns:p14="http://schemas.microsoft.com/office/powerpoint/2010/main" val="217319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How important is a node within the graph?</a:t>
            </a:r>
          </a:p>
          <a:p>
            <a:endParaRPr lang="en-US" dirty="0"/>
          </a:p>
          <a:p>
            <a:r>
              <a:rPr lang="en-US" dirty="0"/>
              <a:t>Which kids are the popular or influential kids?</a:t>
            </a:r>
          </a:p>
        </p:txBody>
      </p:sp>
    </p:spTree>
    <p:extLst>
      <p:ext uri="{BB962C8B-B14F-4D97-AF65-F5344CB8AC3E}">
        <p14:creationId xmlns:p14="http://schemas.microsoft.com/office/powerpoint/2010/main" val="351080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Four common measures</a:t>
            </a:r>
          </a:p>
          <a:p>
            <a:pPr lvl="1"/>
            <a:r>
              <a:rPr lang="en-US" dirty="0"/>
              <a:t>Degree centrality</a:t>
            </a:r>
          </a:p>
          <a:p>
            <a:pPr lvl="1"/>
            <a:r>
              <a:rPr lang="en-US" dirty="0"/>
              <a:t>Closeness centrality</a:t>
            </a:r>
          </a:p>
          <a:p>
            <a:pPr lvl="1"/>
            <a:r>
              <a:rPr lang="en-US" dirty="0" err="1"/>
              <a:t>Betweeness</a:t>
            </a:r>
            <a:r>
              <a:rPr lang="en-US" dirty="0"/>
              <a:t> centrality</a:t>
            </a:r>
          </a:p>
          <a:p>
            <a:pPr lvl="1"/>
            <a:r>
              <a:rPr lang="en-US" dirty="0"/>
              <a:t>Eigenvector centrality</a:t>
            </a:r>
          </a:p>
        </p:txBody>
      </p:sp>
    </p:spTree>
    <p:extLst>
      <p:ext uri="{BB962C8B-B14F-4D97-AF65-F5344CB8AC3E}">
        <p14:creationId xmlns:p14="http://schemas.microsoft.com/office/powerpoint/2010/main" val="1021337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Nodal Degree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Number of lines that connect to a node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801" y="3048000"/>
            <a:ext cx="6700838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8676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node with the highest nodal degree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260" y="1524002"/>
            <a:ext cx="4242578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4343400" y="3127513"/>
            <a:ext cx="1143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249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Nodal Degree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Indegree</a:t>
            </a:r>
            <a:r>
              <a:rPr lang="en-US" dirty="0"/>
              <a:t>: number of lines that come into a node</a:t>
            </a:r>
          </a:p>
          <a:p>
            <a:pPr lvl="1"/>
            <a:endParaRPr lang="en-US" dirty="0"/>
          </a:p>
          <a:p>
            <a:r>
              <a:rPr lang="en-US" dirty="0" err="1"/>
              <a:t>Outdegree</a:t>
            </a:r>
            <a:r>
              <a:rPr lang="en-US" dirty="0"/>
              <a:t>: number of lines that come out of a node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770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node N’s closeness is defined as the sum of its distance to other nodes</a:t>
            </a:r>
          </a:p>
          <a:p>
            <a:endParaRPr lang="en-US" dirty="0"/>
          </a:p>
          <a:p>
            <a:r>
              <a:rPr lang="en-US" dirty="0"/>
              <a:t>The most central node in terms of closeness is the node with the lowest value for this metric</a:t>
            </a:r>
          </a:p>
          <a:p>
            <a:endParaRPr lang="en-US" dirty="0"/>
          </a:p>
          <a:p>
            <a:r>
              <a:rPr lang="en-US" dirty="0"/>
              <a:t>Note that strengths can be used as a distance measure for calculating closeness</a:t>
            </a:r>
          </a:p>
          <a:p>
            <a:pPr lvl="1"/>
            <a:r>
              <a:rPr lang="en-US" dirty="0"/>
              <a:t>Higher strength = closer nodes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354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Betweenness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14450" y="1600202"/>
            <a:ext cx="6515100" cy="4525963"/>
          </a:xfrm>
        </p:spPr>
        <p:txBody>
          <a:bodyPr>
            <a:normAutofit/>
          </a:bodyPr>
          <a:lstStyle/>
          <a:p>
            <a:r>
              <a:rPr lang="en-US" dirty="0" err="1"/>
              <a:t>Betweeness</a:t>
            </a:r>
            <a:r>
              <a:rPr lang="en-US" dirty="0"/>
              <a:t> centrality for node N is computed as:</a:t>
            </a:r>
          </a:p>
          <a:p>
            <a:endParaRPr lang="en-US" dirty="0"/>
          </a:p>
          <a:p>
            <a:r>
              <a:rPr lang="en-US" dirty="0"/>
              <a:t>The percent of cases where</a:t>
            </a:r>
          </a:p>
          <a:p>
            <a:r>
              <a:rPr lang="en-US" dirty="0"/>
              <a:t>For each pair of nodes M and P (which are not N)</a:t>
            </a:r>
          </a:p>
          <a:p>
            <a:pPr lvl="1"/>
            <a:r>
              <a:rPr lang="en-US" dirty="0"/>
              <a:t>The shortest path from M to P passes through N</a:t>
            </a:r>
          </a:p>
        </p:txBody>
      </p:sp>
    </p:spTree>
    <p:extLst>
      <p:ext uri="{BB962C8B-B14F-4D97-AF65-F5344CB8AC3E}">
        <p14:creationId xmlns:p14="http://schemas.microsoft.com/office/powerpoint/2010/main" val="142050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this node’s </a:t>
            </a:r>
            <a:r>
              <a:rPr lang="en-US" dirty="0" err="1"/>
              <a:t>betweenness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260" y="1524002"/>
            <a:ext cx="4242578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4350124" y="3124200"/>
            <a:ext cx="1143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739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92162"/>
          </a:xfrm>
        </p:spPr>
        <p:txBody>
          <a:bodyPr>
            <a:noAutofit/>
          </a:bodyPr>
          <a:lstStyle/>
          <a:p>
            <a:r>
              <a:rPr lang="en-US" sz="2800" dirty="0" err="1"/>
              <a:t>Betweenness</a:t>
            </a:r>
            <a:r>
              <a:rPr lang="en-US" sz="2800" dirty="0"/>
              <a:t> is high; </a:t>
            </a:r>
            <a:br>
              <a:rPr lang="en-US" sz="2800" dirty="0"/>
            </a:br>
            <a:r>
              <a:rPr lang="en-US" sz="2800" dirty="0"/>
              <a:t>each group can only get to other groups through this point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260" y="1524000"/>
            <a:ext cx="4242578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4350124" y="3362325"/>
            <a:ext cx="1143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229100" y="1762127"/>
            <a:ext cx="1200150" cy="1438275"/>
          </a:xfrm>
          <a:prstGeom prst="ellipse">
            <a:avLst/>
          </a:prstGeom>
          <a:noFill/>
          <a:ln>
            <a:solidFill>
              <a:srgbClr val="34F8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29150" y="3124200"/>
            <a:ext cx="914400" cy="762001"/>
          </a:xfrm>
          <a:prstGeom prst="ellipse">
            <a:avLst/>
          </a:prstGeom>
          <a:noFill/>
          <a:ln>
            <a:solidFill>
              <a:srgbClr val="34F8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26859" y="2819402"/>
            <a:ext cx="223265" cy="304799"/>
          </a:xfrm>
          <a:prstGeom prst="ellipse">
            <a:avLst/>
          </a:prstGeom>
          <a:noFill/>
          <a:ln>
            <a:solidFill>
              <a:srgbClr val="34F8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657601" y="2696817"/>
            <a:ext cx="469258" cy="665508"/>
          </a:xfrm>
          <a:prstGeom prst="ellipse">
            <a:avLst/>
          </a:prstGeom>
          <a:noFill/>
          <a:ln>
            <a:solidFill>
              <a:srgbClr val="34F8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023834" y="3127515"/>
            <a:ext cx="2291524" cy="1810843"/>
          </a:xfrm>
          <a:custGeom>
            <a:avLst/>
            <a:gdLst>
              <a:gd name="connsiteX0" fmla="*/ 566727 w 3055365"/>
              <a:gd name="connsiteY0" fmla="*/ 0 h 1810843"/>
              <a:gd name="connsiteX1" fmla="*/ 619736 w 3055365"/>
              <a:gd name="connsiteY1" fmla="*/ 66261 h 1810843"/>
              <a:gd name="connsiteX2" fmla="*/ 699249 w 3055365"/>
              <a:gd name="connsiteY2" fmla="*/ 119270 h 1810843"/>
              <a:gd name="connsiteX3" fmla="*/ 739006 w 3055365"/>
              <a:gd name="connsiteY3" fmla="*/ 145774 h 1810843"/>
              <a:gd name="connsiteX4" fmla="*/ 778762 w 3055365"/>
              <a:gd name="connsiteY4" fmla="*/ 159026 h 1810843"/>
              <a:gd name="connsiteX5" fmla="*/ 858275 w 3055365"/>
              <a:gd name="connsiteY5" fmla="*/ 198783 h 1810843"/>
              <a:gd name="connsiteX6" fmla="*/ 924536 w 3055365"/>
              <a:gd name="connsiteY6" fmla="*/ 251791 h 1810843"/>
              <a:gd name="connsiteX7" fmla="*/ 951040 w 3055365"/>
              <a:gd name="connsiteY7" fmla="*/ 278296 h 1810843"/>
              <a:gd name="connsiteX8" fmla="*/ 1030553 w 3055365"/>
              <a:gd name="connsiteY8" fmla="*/ 304800 h 1810843"/>
              <a:gd name="connsiteX9" fmla="*/ 1136571 w 3055365"/>
              <a:gd name="connsiteY9" fmla="*/ 357809 h 1810843"/>
              <a:gd name="connsiteX10" fmla="*/ 1189580 w 3055365"/>
              <a:gd name="connsiteY10" fmla="*/ 371061 h 1810843"/>
              <a:gd name="connsiteX11" fmla="*/ 1229336 w 3055365"/>
              <a:gd name="connsiteY11" fmla="*/ 384313 h 1810843"/>
              <a:gd name="connsiteX12" fmla="*/ 1335353 w 3055365"/>
              <a:gd name="connsiteY12" fmla="*/ 410817 h 1810843"/>
              <a:gd name="connsiteX13" fmla="*/ 1573893 w 3055365"/>
              <a:gd name="connsiteY13" fmla="*/ 424070 h 1810843"/>
              <a:gd name="connsiteX14" fmla="*/ 1613649 w 3055365"/>
              <a:gd name="connsiteY14" fmla="*/ 450574 h 1810843"/>
              <a:gd name="connsiteX15" fmla="*/ 1931701 w 3055365"/>
              <a:gd name="connsiteY15" fmla="*/ 490330 h 1810843"/>
              <a:gd name="connsiteX16" fmla="*/ 2037719 w 3055365"/>
              <a:gd name="connsiteY16" fmla="*/ 516835 h 1810843"/>
              <a:gd name="connsiteX17" fmla="*/ 2103980 w 3055365"/>
              <a:gd name="connsiteY17" fmla="*/ 556591 h 1810843"/>
              <a:gd name="connsiteX18" fmla="*/ 2170240 w 3055365"/>
              <a:gd name="connsiteY18" fmla="*/ 583096 h 1810843"/>
              <a:gd name="connsiteX19" fmla="*/ 2209997 w 3055365"/>
              <a:gd name="connsiteY19" fmla="*/ 609600 h 1810843"/>
              <a:gd name="connsiteX20" fmla="*/ 2289510 w 3055365"/>
              <a:gd name="connsiteY20" fmla="*/ 636104 h 1810843"/>
              <a:gd name="connsiteX21" fmla="*/ 2408780 w 3055365"/>
              <a:gd name="connsiteY21" fmla="*/ 702365 h 1810843"/>
              <a:gd name="connsiteX22" fmla="*/ 2435284 w 3055365"/>
              <a:gd name="connsiteY22" fmla="*/ 728870 h 1810843"/>
              <a:gd name="connsiteX23" fmla="*/ 2567806 w 3055365"/>
              <a:gd name="connsiteY23" fmla="*/ 808383 h 1810843"/>
              <a:gd name="connsiteX24" fmla="*/ 2647319 w 3055365"/>
              <a:gd name="connsiteY24" fmla="*/ 861391 h 1810843"/>
              <a:gd name="connsiteX25" fmla="*/ 2687075 w 3055365"/>
              <a:gd name="connsiteY25" fmla="*/ 887896 h 1810843"/>
              <a:gd name="connsiteX26" fmla="*/ 2726832 w 3055365"/>
              <a:gd name="connsiteY26" fmla="*/ 927652 h 1810843"/>
              <a:gd name="connsiteX27" fmla="*/ 2779840 w 3055365"/>
              <a:gd name="connsiteY27" fmla="*/ 940904 h 1810843"/>
              <a:gd name="connsiteX28" fmla="*/ 2819597 w 3055365"/>
              <a:gd name="connsiteY28" fmla="*/ 954157 h 1810843"/>
              <a:gd name="connsiteX29" fmla="*/ 2885858 w 3055365"/>
              <a:gd name="connsiteY29" fmla="*/ 1073426 h 1810843"/>
              <a:gd name="connsiteX30" fmla="*/ 2938866 w 3055365"/>
              <a:gd name="connsiteY30" fmla="*/ 1152939 h 1810843"/>
              <a:gd name="connsiteX31" fmla="*/ 2965371 w 3055365"/>
              <a:gd name="connsiteY31" fmla="*/ 1179444 h 1810843"/>
              <a:gd name="connsiteX32" fmla="*/ 2991875 w 3055365"/>
              <a:gd name="connsiteY32" fmla="*/ 1232452 h 1810843"/>
              <a:gd name="connsiteX33" fmla="*/ 3005127 w 3055365"/>
              <a:gd name="connsiteY33" fmla="*/ 1272209 h 1810843"/>
              <a:gd name="connsiteX34" fmla="*/ 3031632 w 3055365"/>
              <a:gd name="connsiteY34" fmla="*/ 1298713 h 1810843"/>
              <a:gd name="connsiteX35" fmla="*/ 3031632 w 3055365"/>
              <a:gd name="connsiteY35" fmla="*/ 1603513 h 1810843"/>
              <a:gd name="connsiteX36" fmla="*/ 3018380 w 3055365"/>
              <a:gd name="connsiteY36" fmla="*/ 1643270 h 1810843"/>
              <a:gd name="connsiteX37" fmla="*/ 2978623 w 3055365"/>
              <a:gd name="connsiteY37" fmla="*/ 1669774 h 1810843"/>
              <a:gd name="connsiteX38" fmla="*/ 2952119 w 3055365"/>
              <a:gd name="connsiteY38" fmla="*/ 1709530 h 1810843"/>
              <a:gd name="connsiteX39" fmla="*/ 2912362 w 3055365"/>
              <a:gd name="connsiteY39" fmla="*/ 1736035 h 1810843"/>
              <a:gd name="connsiteX40" fmla="*/ 2806345 w 3055365"/>
              <a:gd name="connsiteY40" fmla="*/ 1762539 h 1810843"/>
              <a:gd name="connsiteX41" fmla="*/ 2766588 w 3055365"/>
              <a:gd name="connsiteY41" fmla="*/ 1775791 h 1810843"/>
              <a:gd name="connsiteX42" fmla="*/ 2567806 w 3055365"/>
              <a:gd name="connsiteY42" fmla="*/ 1789044 h 1810843"/>
              <a:gd name="connsiteX43" fmla="*/ 2514797 w 3055365"/>
              <a:gd name="connsiteY43" fmla="*/ 1802296 h 1810843"/>
              <a:gd name="connsiteX44" fmla="*/ 1891945 w 3055365"/>
              <a:gd name="connsiteY44" fmla="*/ 1775791 h 1810843"/>
              <a:gd name="connsiteX45" fmla="*/ 1852188 w 3055365"/>
              <a:gd name="connsiteY45" fmla="*/ 1749287 h 1810843"/>
              <a:gd name="connsiteX46" fmla="*/ 1799180 w 3055365"/>
              <a:gd name="connsiteY46" fmla="*/ 1736035 h 1810843"/>
              <a:gd name="connsiteX47" fmla="*/ 1587145 w 3055365"/>
              <a:gd name="connsiteY47" fmla="*/ 1709530 h 1810843"/>
              <a:gd name="connsiteX48" fmla="*/ 1335353 w 3055365"/>
              <a:gd name="connsiteY48" fmla="*/ 1603513 h 1810843"/>
              <a:gd name="connsiteX49" fmla="*/ 1189580 w 3055365"/>
              <a:gd name="connsiteY49" fmla="*/ 1550504 h 1810843"/>
              <a:gd name="connsiteX50" fmla="*/ 1057058 w 3055365"/>
              <a:gd name="connsiteY50" fmla="*/ 1484244 h 1810843"/>
              <a:gd name="connsiteX51" fmla="*/ 898032 w 3055365"/>
              <a:gd name="connsiteY51" fmla="*/ 1417983 h 1810843"/>
              <a:gd name="connsiteX52" fmla="*/ 765510 w 3055365"/>
              <a:gd name="connsiteY52" fmla="*/ 1338470 h 1810843"/>
              <a:gd name="connsiteX53" fmla="*/ 632988 w 3055365"/>
              <a:gd name="connsiteY53" fmla="*/ 1285461 h 1810843"/>
              <a:gd name="connsiteX54" fmla="*/ 447458 w 3055365"/>
              <a:gd name="connsiteY54" fmla="*/ 1192696 h 1810843"/>
              <a:gd name="connsiteX55" fmla="*/ 367945 w 3055365"/>
              <a:gd name="connsiteY55" fmla="*/ 1166191 h 1810843"/>
              <a:gd name="connsiteX56" fmla="*/ 275180 w 3055365"/>
              <a:gd name="connsiteY56" fmla="*/ 1139687 h 1810843"/>
              <a:gd name="connsiteX57" fmla="*/ 235423 w 3055365"/>
              <a:gd name="connsiteY57" fmla="*/ 1126435 h 1810843"/>
              <a:gd name="connsiteX58" fmla="*/ 169162 w 3055365"/>
              <a:gd name="connsiteY58" fmla="*/ 1086678 h 1810843"/>
              <a:gd name="connsiteX59" fmla="*/ 129406 w 3055365"/>
              <a:gd name="connsiteY59" fmla="*/ 1060174 h 1810843"/>
              <a:gd name="connsiteX60" fmla="*/ 89649 w 3055365"/>
              <a:gd name="connsiteY60" fmla="*/ 1046922 h 1810843"/>
              <a:gd name="connsiteX61" fmla="*/ 49893 w 3055365"/>
              <a:gd name="connsiteY61" fmla="*/ 1007165 h 1810843"/>
              <a:gd name="connsiteX62" fmla="*/ 36640 w 3055365"/>
              <a:gd name="connsiteY62" fmla="*/ 583096 h 1810843"/>
              <a:gd name="connsiteX63" fmla="*/ 76397 w 3055365"/>
              <a:gd name="connsiteY63" fmla="*/ 437322 h 1810843"/>
              <a:gd name="connsiteX64" fmla="*/ 129406 w 3055365"/>
              <a:gd name="connsiteY64" fmla="*/ 397565 h 1810843"/>
              <a:gd name="connsiteX65" fmla="*/ 169162 w 3055365"/>
              <a:gd name="connsiteY65" fmla="*/ 357809 h 1810843"/>
              <a:gd name="connsiteX66" fmla="*/ 195666 w 3055365"/>
              <a:gd name="connsiteY66" fmla="*/ 318052 h 1810843"/>
              <a:gd name="connsiteX67" fmla="*/ 328188 w 3055365"/>
              <a:gd name="connsiteY67" fmla="*/ 198783 h 1810843"/>
              <a:gd name="connsiteX68" fmla="*/ 407701 w 3055365"/>
              <a:gd name="connsiteY68" fmla="*/ 132522 h 1810843"/>
              <a:gd name="connsiteX69" fmla="*/ 500466 w 3055365"/>
              <a:gd name="connsiteY69" fmla="*/ 92765 h 1810843"/>
              <a:gd name="connsiteX70" fmla="*/ 526971 w 3055365"/>
              <a:gd name="connsiteY70" fmla="*/ 66261 h 1810843"/>
              <a:gd name="connsiteX71" fmla="*/ 566727 w 3055365"/>
              <a:gd name="connsiteY71" fmla="*/ 0 h 1810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3055365" h="1810843">
                <a:moveTo>
                  <a:pt x="566727" y="0"/>
                </a:moveTo>
                <a:cubicBezTo>
                  <a:pt x="582188" y="0"/>
                  <a:pt x="598712" y="47339"/>
                  <a:pt x="619736" y="66261"/>
                </a:cubicBezTo>
                <a:cubicBezTo>
                  <a:pt x="643413" y="87570"/>
                  <a:pt x="672745" y="101600"/>
                  <a:pt x="699249" y="119270"/>
                </a:cubicBezTo>
                <a:cubicBezTo>
                  <a:pt x="712501" y="128105"/>
                  <a:pt x="723896" y="140737"/>
                  <a:pt x="739006" y="145774"/>
                </a:cubicBezTo>
                <a:cubicBezTo>
                  <a:pt x="752258" y="150191"/>
                  <a:pt x="766268" y="152779"/>
                  <a:pt x="778762" y="159026"/>
                </a:cubicBezTo>
                <a:cubicBezTo>
                  <a:pt x="881528" y="210409"/>
                  <a:pt x="758341" y="165469"/>
                  <a:pt x="858275" y="198783"/>
                </a:cubicBezTo>
                <a:cubicBezTo>
                  <a:pt x="922281" y="262786"/>
                  <a:pt x="840937" y="184910"/>
                  <a:pt x="924536" y="251791"/>
                </a:cubicBezTo>
                <a:cubicBezTo>
                  <a:pt x="934292" y="259596"/>
                  <a:pt x="939865" y="272708"/>
                  <a:pt x="951040" y="278296"/>
                </a:cubicBezTo>
                <a:cubicBezTo>
                  <a:pt x="976028" y="290790"/>
                  <a:pt x="1005565" y="292306"/>
                  <a:pt x="1030553" y="304800"/>
                </a:cubicBezTo>
                <a:cubicBezTo>
                  <a:pt x="1065892" y="322470"/>
                  <a:pt x="1098240" y="348226"/>
                  <a:pt x="1136571" y="357809"/>
                </a:cubicBezTo>
                <a:cubicBezTo>
                  <a:pt x="1154241" y="362226"/>
                  <a:pt x="1172067" y="366057"/>
                  <a:pt x="1189580" y="371061"/>
                </a:cubicBezTo>
                <a:cubicBezTo>
                  <a:pt x="1203011" y="374898"/>
                  <a:pt x="1215859" y="380638"/>
                  <a:pt x="1229336" y="384313"/>
                </a:cubicBezTo>
                <a:cubicBezTo>
                  <a:pt x="1264479" y="393897"/>
                  <a:pt x="1298983" y="408796"/>
                  <a:pt x="1335353" y="410817"/>
                </a:cubicBezTo>
                <a:lnTo>
                  <a:pt x="1573893" y="424070"/>
                </a:lnTo>
                <a:cubicBezTo>
                  <a:pt x="1587145" y="432905"/>
                  <a:pt x="1599821" y="442672"/>
                  <a:pt x="1613649" y="450574"/>
                </a:cubicBezTo>
                <a:cubicBezTo>
                  <a:pt x="1727677" y="515732"/>
                  <a:pt x="1727978" y="480144"/>
                  <a:pt x="1931701" y="490330"/>
                </a:cubicBezTo>
                <a:cubicBezTo>
                  <a:pt x="1956900" y="495370"/>
                  <a:pt x="2010554" y="503253"/>
                  <a:pt x="2037719" y="516835"/>
                </a:cubicBezTo>
                <a:cubicBezTo>
                  <a:pt x="2060757" y="528354"/>
                  <a:pt x="2080942" y="545072"/>
                  <a:pt x="2103980" y="556591"/>
                </a:cubicBezTo>
                <a:cubicBezTo>
                  <a:pt x="2125257" y="567229"/>
                  <a:pt x="2148963" y="572458"/>
                  <a:pt x="2170240" y="583096"/>
                </a:cubicBezTo>
                <a:cubicBezTo>
                  <a:pt x="2184486" y="590219"/>
                  <a:pt x="2195443" y="603131"/>
                  <a:pt x="2209997" y="609600"/>
                </a:cubicBezTo>
                <a:cubicBezTo>
                  <a:pt x="2235527" y="620947"/>
                  <a:pt x="2263006" y="627269"/>
                  <a:pt x="2289510" y="636104"/>
                </a:cubicBezTo>
                <a:cubicBezTo>
                  <a:pt x="2339498" y="652767"/>
                  <a:pt x="2363221" y="656805"/>
                  <a:pt x="2408780" y="702365"/>
                </a:cubicBezTo>
                <a:cubicBezTo>
                  <a:pt x="2417615" y="711200"/>
                  <a:pt x="2424888" y="721939"/>
                  <a:pt x="2435284" y="728870"/>
                </a:cubicBezTo>
                <a:cubicBezTo>
                  <a:pt x="2478147" y="757446"/>
                  <a:pt x="2531379" y="771956"/>
                  <a:pt x="2567806" y="808383"/>
                </a:cubicBezTo>
                <a:cubicBezTo>
                  <a:pt x="2617440" y="858017"/>
                  <a:pt x="2589783" y="842213"/>
                  <a:pt x="2647319" y="861391"/>
                </a:cubicBezTo>
                <a:cubicBezTo>
                  <a:pt x="2660571" y="870226"/>
                  <a:pt x="2674839" y="877700"/>
                  <a:pt x="2687075" y="887896"/>
                </a:cubicBezTo>
                <a:cubicBezTo>
                  <a:pt x="2701473" y="899894"/>
                  <a:pt x="2710560" y="918354"/>
                  <a:pt x="2726832" y="927652"/>
                </a:cubicBezTo>
                <a:cubicBezTo>
                  <a:pt x="2742645" y="936688"/>
                  <a:pt x="2762328" y="935900"/>
                  <a:pt x="2779840" y="940904"/>
                </a:cubicBezTo>
                <a:cubicBezTo>
                  <a:pt x="2793272" y="944742"/>
                  <a:pt x="2806345" y="949739"/>
                  <a:pt x="2819597" y="954157"/>
                </a:cubicBezTo>
                <a:cubicBezTo>
                  <a:pt x="2842922" y="1024133"/>
                  <a:pt x="2825100" y="982288"/>
                  <a:pt x="2885858" y="1073426"/>
                </a:cubicBezTo>
                <a:lnTo>
                  <a:pt x="2938866" y="1152939"/>
                </a:lnTo>
                <a:cubicBezTo>
                  <a:pt x="2947701" y="1161774"/>
                  <a:pt x="2958440" y="1169048"/>
                  <a:pt x="2965371" y="1179444"/>
                </a:cubicBezTo>
                <a:cubicBezTo>
                  <a:pt x="2976329" y="1195881"/>
                  <a:pt x="2984093" y="1214294"/>
                  <a:pt x="2991875" y="1232452"/>
                </a:cubicBezTo>
                <a:cubicBezTo>
                  <a:pt x="2997378" y="1245292"/>
                  <a:pt x="2997940" y="1260231"/>
                  <a:pt x="3005127" y="1272209"/>
                </a:cubicBezTo>
                <a:cubicBezTo>
                  <a:pt x="3011555" y="1282923"/>
                  <a:pt x="3022797" y="1289878"/>
                  <a:pt x="3031632" y="1298713"/>
                </a:cubicBezTo>
                <a:cubicBezTo>
                  <a:pt x="3071565" y="1418515"/>
                  <a:pt x="3053759" y="1349051"/>
                  <a:pt x="3031632" y="1603513"/>
                </a:cubicBezTo>
                <a:cubicBezTo>
                  <a:pt x="3030422" y="1617430"/>
                  <a:pt x="3027106" y="1632362"/>
                  <a:pt x="3018380" y="1643270"/>
                </a:cubicBezTo>
                <a:cubicBezTo>
                  <a:pt x="3008430" y="1655707"/>
                  <a:pt x="2991875" y="1660939"/>
                  <a:pt x="2978623" y="1669774"/>
                </a:cubicBezTo>
                <a:cubicBezTo>
                  <a:pt x="2969788" y="1683026"/>
                  <a:pt x="2963381" y="1698268"/>
                  <a:pt x="2952119" y="1709530"/>
                </a:cubicBezTo>
                <a:cubicBezTo>
                  <a:pt x="2940857" y="1720792"/>
                  <a:pt x="2927330" y="1730592"/>
                  <a:pt x="2912362" y="1736035"/>
                </a:cubicBezTo>
                <a:cubicBezTo>
                  <a:pt x="2878129" y="1748484"/>
                  <a:pt x="2840902" y="1751020"/>
                  <a:pt x="2806345" y="1762539"/>
                </a:cubicBezTo>
                <a:cubicBezTo>
                  <a:pt x="2793093" y="1766956"/>
                  <a:pt x="2780472" y="1774248"/>
                  <a:pt x="2766588" y="1775791"/>
                </a:cubicBezTo>
                <a:cubicBezTo>
                  <a:pt x="2700586" y="1783125"/>
                  <a:pt x="2634067" y="1784626"/>
                  <a:pt x="2567806" y="1789044"/>
                </a:cubicBezTo>
                <a:cubicBezTo>
                  <a:pt x="2550136" y="1793461"/>
                  <a:pt x="2533010" y="1802296"/>
                  <a:pt x="2514797" y="1802296"/>
                </a:cubicBezTo>
                <a:cubicBezTo>
                  <a:pt x="1981442" y="1802296"/>
                  <a:pt x="2124035" y="1833818"/>
                  <a:pt x="1891945" y="1775791"/>
                </a:cubicBezTo>
                <a:cubicBezTo>
                  <a:pt x="1878693" y="1766956"/>
                  <a:pt x="1866827" y="1755561"/>
                  <a:pt x="1852188" y="1749287"/>
                </a:cubicBezTo>
                <a:cubicBezTo>
                  <a:pt x="1835447" y="1742113"/>
                  <a:pt x="1817192" y="1738737"/>
                  <a:pt x="1799180" y="1736035"/>
                </a:cubicBezTo>
                <a:cubicBezTo>
                  <a:pt x="1728740" y="1725469"/>
                  <a:pt x="1657823" y="1718365"/>
                  <a:pt x="1587145" y="1709530"/>
                </a:cubicBezTo>
                <a:cubicBezTo>
                  <a:pt x="1503214" y="1674191"/>
                  <a:pt x="1419907" y="1637334"/>
                  <a:pt x="1335353" y="1603513"/>
                </a:cubicBezTo>
                <a:cubicBezTo>
                  <a:pt x="1287347" y="1584311"/>
                  <a:pt x="1235826" y="1573626"/>
                  <a:pt x="1189580" y="1550504"/>
                </a:cubicBezTo>
                <a:cubicBezTo>
                  <a:pt x="1145406" y="1528417"/>
                  <a:pt x="1102019" y="1504681"/>
                  <a:pt x="1057058" y="1484244"/>
                </a:cubicBezTo>
                <a:cubicBezTo>
                  <a:pt x="1004779" y="1460481"/>
                  <a:pt x="949395" y="1443665"/>
                  <a:pt x="898032" y="1417983"/>
                </a:cubicBezTo>
                <a:cubicBezTo>
                  <a:pt x="851955" y="1394945"/>
                  <a:pt x="811587" y="1361508"/>
                  <a:pt x="765510" y="1338470"/>
                </a:cubicBezTo>
                <a:cubicBezTo>
                  <a:pt x="722956" y="1317193"/>
                  <a:pt x="676238" y="1305284"/>
                  <a:pt x="632988" y="1285461"/>
                </a:cubicBezTo>
                <a:cubicBezTo>
                  <a:pt x="570133" y="1256652"/>
                  <a:pt x="513053" y="1214561"/>
                  <a:pt x="447458" y="1192696"/>
                </a:cubicBezTo>
                <a:cubicBezTo>
                  <a:pt x="420954" y="1183861"/>
                  <a:pt x="394648" y="1174407"/>
                  <a:pt x="367945" y="1166191"/>
                </a:cubicBezTo>
                <a:cubicBezTo>
                  <a:pt x="337208" y="1156733"/>
                  <a:pt x="305983" y="1148928"/>
                  <a:pt x="275180" y="1139687"/>
                </a:cubicBezTo>
                <a:cubicBezTo>
                  <a:pt x="261800" y="1135673"/>
                  <a:pt x="247917" y="1132682"/>
                  <a:pt x="235423" y="1126435"/>
                </a:cubicBezTo>
                <a:cubicBezTo>
                  <a:pt x="212385" y="1114916"/>
                  <a:pt x="191004" y="1100330"/>
                  <a:pt x="169162" y="1086678"/>
                </a:cubicBezTo>
                <a:cubicBezTo>
                  <a:pt x="155656" y="1078237"/>
                  <a:pt x="143652" y="1067297"/>
                  <a:pt x="129406" y="1060174"/>
                </a:cubicBezTo>
                <a:cubicBezTo>
                  <a:pt x="116912" y="1053927"/>
                  <a:pt x="102901" y="1051339"/>
                  <a:pt x="89649" y="1046922"/>
                </a:cubicBezTo>
                <a:cubicBezTo>
                  <a:pt x="76397" y="1033670"/>
                  <a:pt x="61891" y="1021563"/>
                  <a:pt x="49893" y="1007165"/>
                </a:cubicBezTo>
                <a:cubicBezTo>
                  <a:pt x="-48227" y="889422"/>
                  <a:pt x="26952" y="752639"/>
                  <a:pt x="36640" y="583096"/>
                </a:cubicBezTo>
                <a:cubicBezTo>
                  <a:pt x="38620" y="548442"/>
                  <a:pt x="53356" y="468043"/>
                  <a:pt x="76397" y="437322"/>
                </a:cubicBezTo>
                <a:cubicBezTo>
                  <a:pt x="89649" y="419652"/>
                  <a:pt x="112636" y="411939"/>
                  <a:pt x="129406" y="397565"/>
                </a:cubicBezTo>
                <a:cubicBezTo>
                  <a:pt x="143635" y="385368"/>
                  <a:pt x="157164" y="372206"/>
                  <a:pt x="169162" y="357809"/>
                </a:cubicBezTo>
                <a:cubicBezTo>
                  <a:pt x="179358" y="345573"/>
                  <a:pt x="185085" y="329956"/>
                  <a:pt x="195666" y="318052"/>
                </a:cubicBezTo>
                <a:cubicBezTo>
                  <a:pt x="290267" y="211626"/>
                  <a:pt x="245506" y="267685"/>
                  <a:pt x="328188" y="198783"/>
                </a:cubicBezTo>
                <a:cubicBezTo>
                  <a:pt x="382624" y="153420"/>
                  <a:pt x="322931" y="185504"/>
                  <a:pt x="407701" y="132522"/>
                </a:cubicBezTo>
                <a:cubicBezTo>
                  <a:pt x="445133" y="109127"/>
                  <a:pt x="461817" y="105648"/>
                  <a:pt x="500466" y="92765"/>
                </a:cubicBezTo>
                <a:cubicBezTo>
                  <a:pt x="509301" y="83930"/>
                  <a:pt x="516257" y="72689"/>
                  <a:pt x="526971" y="66261"/>
                </a:cubicBezTo>
                <a:cubicBezTo>
                  <a:pt x="585456" y="31171"/>
                  <a:pt x="551266" y="0"/>
                  <a:pt x="566727" y="0"/>
                </a:cubicBezTo>
                <a:close/>
              </a:path>
            </a:pathLst>
          </a:custGeom>
          <a:noFill/>
          <a:ln>
            <a:solidFill>
              <a:srgbClr val="34F8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4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 Postulates of Network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There are things, referred to as nodes or vertices</a:t>
            </a:r>
          </a:p>
          <a:p>
            <a:r>
              <a:rPr lang="en-US" dirty="0"/>
              <a:t>Nodes have connections to other nodes, referred to as ties or links</a:t>
            </a:r>
          </a:p>
          <a:p>
            <a:r>
              <a:rPr lang="en-US" dirty="0"/>
              <a:t>Nodes can have different types or identities</a:t>
            </a:r>
          </a:p>
          <a:p>
            <a:r>
              <a:rPr lang="en-US" dirty="0"/>
              <a:t>Links can have different types or identities</a:t>
            </a:r>
          </a:p>
          <a:p>
            <a:r>
              <a:rPr lang="en-US" dirty="0"/>
              <a:t>Links can have different strengths</a:t>
            </a:r>
          </a:p>
        </p:txBody>
      </p:sp>
    </p:spTree>
    <p:extLst>
      <p:ext uri="{BB962C8B-B14F-4D97-AF65-F5344CB8AC3E}">
        <p14:creationId xmlns:p14="http://schemas.microsoft.com/office/powerpoint/2010/main" val="1952907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this node’s </a:t>
            </a:r>
            <a:r>
              <a:rPr lang="en-US" dirty="0" err="1"/>
              <a:t>betweenness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260" y="1524002"/>
            <a:ext cx="4242578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3257550" y="3437965"/>
            <a:ext cx="1143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987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/>
              <a:t>Low, only one point connects through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260" y="1524002"/>
            <a:ext cx="4242578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3257550" y="3437965"/>
            <a:ext cx="1143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54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this node’s </a:t>
            </a:r>
            <a:r>
              <a:rPr lang="en-US" dirty="0" err="1"/>
              <a:t>betweenness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260" y="1524002"/>
            <a:ext cx="4242578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3543300" y="3124200"/>
            <a:ext cx="1143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02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Betweenness</a:t>
            </a:r>
            <a:r>
              <a:rPr lang="en-US" dirty="0"/>
              <a:t> = 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260" y="1524002"/>
            <a:ext cx="4242578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3543300" y="3124200"/>
            <a:ext cx="1143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483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Reciprocity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percentage of ties are bi-directional?</a:t>
            </a:r>
          </a:p>
          <a:p>
            <a:pPr lvl="1"/>
            <a:r>
              <a:rPr lang="en-US" dirty="0"/>
              <a:t>Can be computed as number of bi-directional ties over total number of connected pairs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337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Eigenvector Centrality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Complex math, but assigns centrality to nodes through recursive process where</a:t>
            </a:r>
          </a:p>
          <a:p>
            <a:r>
              <a:rPr lang="en-US" dirty="0"/>
              <a:t>More and stronger connections are positive</a:t>
            </a:r>
          </a:p>
          <a:p>
            <a:r>
              <a:rPr lang="en-US" dirty="0"/>
              <a:t>Connections to nodes with higher eigenvector centrality contribute more than connections to nodes with lower eigenvector centrality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246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Eigenvector Centrality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key part of the original PageRank in Google</a:t>
            </a:r>
          </a:p>
        </p:txBody>
      </p:sp>
    </p:spTree>
    <p:extLst>
      <p:ext uri="{BB962C8B-B14F-4D97-AF65-F5344CB8AC3E}">
        <p14:creationId xmlns:p14="http://schemas.microsoft.com/office/powerpoint/2010/main" val="3861904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Lots of 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are lots of uses for network analysis</a:t>
            </a:r>
          </a:p>
          <a:p>
            <a:endParaRPr lang="en-US" dirty="0"/>
          </a:p>
          <a:p>
            <a:r>
              <a:rPr lang="en-US" dirty="0"/>
              <a:t>But particularly useful for studying collaboration</a:t>
            </a:r>
          </a:p>
          <a:p>
            <a:pPr lvl="1"/>
            <a:r>
              <a:rPr lang="en-US" dirty="0"/>
              <a:t>Group-based learning</a:t>
            </a:r>
          </a:p>
          <a:p>
            <a:pPr lvl="1"/>
            <a:r>
              <a:rPr lang="en-US" dirty="0"/>
              <a:t>Teacher collaboration</a:t>
            </a:r>
          </a:p>
          <a:p>
            <a:pPr lvl="1"/>
            <a:r>
              <a:rPr lang="en-US" dirty="0"/>
              <a:t>Networks of influence</a:t>
            </a:r>
          </a:p>
          <a:p>
            <a:pPr lvl="2"/>
            <a:r>
              <a:rPr lang="en-US" dirty="0"/>
              <a:t>Why do some educational interventions seem to be dominant in specific regions?</a:t>
            </a:r>
          </a:p>
        </p:txBody>
      </p:sp>
    </p:spTree>
    <p:extLst>
      <p:ext uri="{BB962C8B-B14F-4D97-AF65-F5344CB8AC3E}">
        <p14:creationId xmlns:p14="http://schemas.microsoft.com/office/powerpoint/2010/main" val="733502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lecture: Epistemic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513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7886700" cy="1143000"/>
          </a:xfrm>
        </p:spPr>
        <p:txBody>
          <a:bodyPr>
            <a:noAutofit/>
          </a:bodyPr>
          <a:lstStyle/>
          <a:p>
            <a:r>
              <a:rPr lang="en-US" sz="3200" dirty="0"/>
              <a:t>Example: (Student work groups – Kay et al., 2006)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581" y="1600200"/>
            <a:ext cx="6700838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3496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581" y="1600200"/>
            <a:ext cx="6700838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14650" y="5029200"/>
            <a:ext cx="1657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nodes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257550" y="4572000"/>
            <a:ext cx="17145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2400300" y="4572000"/>
            <a:ext cx="51435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429000" y="3276600"/>
            <a:ext cx="1828800" cy="190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78867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Example: (Student work groups – Kay et al., 2006)</a:t>
            </a:r>
          </a:p>
        </p:txBody>
      </p:sp>
    </p:spTree>
    <p:extLst>
      <p:ext uri="{BB962C8B-B14F-4D97-AF65-F5344CB8AC3E}">
        <p14:creationId xmlns:p14="http://schemas.microsoft.com/office/powerpoint/2010/main" val="522252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581" y="1600200"/>
            <a:ext cx="6700838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14650" y="5029200"/>
            <a:ext cx="1657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ties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086100" y="4229100"/>
            <a:ext cx="0" cy="876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2771775" y="4495800"/>
            <a:ext cx="257175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257550" y="3657600"/>
            <a:ext cx="2228850" cy="1556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7886700" cy="1143000"/>
          </a:xfrm>
        </p:spPr>
        <p:txBody>
          <a:bodyPr>
            <a:noAutofit/>
          </a:bodyPr>
          <a:lstStyle/>
          <a:p>
            <a:r>
              <a:rPr lang="en-US" sz="3200" dirty="0"/>
              <a:t>Example: (Student work groups – Kay et al., 2006)</a:t>
            </a:r>
          </a:p>
        </p:txBody>
      </p:sp>
    </p:spTree>
    <p:extLst>
      <p:ext uri="{BB962C8B-B14F-4D97-AF65-F5344CB8AC3E}">
        <p14:creationId xmlns:p14="http://schemas.microsoft.com/office/powerpoint/2010/main" val="3244380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581" y="1600200"/>
            <a:ext cx="6700838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86213" y="2069068"/>
            <a:ext cx="1657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Strong ties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899103" y="2025135"/>
            <a:ext cx="1087111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814887" y="2268073"/>
            <a:ext cx="1071563" cy="7799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41752" y="4724400"/>
            <a:ext cx="1657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Weak ties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600200" y="3657602"/>
            <a:ext cx="342900" cy="10757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1714501" y="3534337"/>
            <a:ext cx="355927" cy="12035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7886700" cy="1143000"/>
          </a:xfrm>
        </p:spPr>
        <p:txBody>
          <a:bodyPr>
            <a:noAutofit/>
          </a:bodyPr>
          <a:lstStyle/>
          <a:p>
            <a:r>
              <a:rPr lang="en-US" sz="3200" dirty="0"/>
              <a:t>Example: (Student work groups – Kay et al., 2006)</a:t>
            </a:r>
          </a:p>
        </p:txBody>
      </p:sp>
    </p:spTree>
    <p:extLst>
      <p:ext uri="{BB962C8B-B14F-4D97-AF65-F5344CB8AC3E}">
        <p14:creationId xmlns:p14="http://schemas.microsoft.com/office/powerpoint/2010/main" val="116085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</TotalTime>
  <Words>884</Words>
  <Application>Microsoft Office PowerPoint</Application>
  <PresentationFormat>On-screen Show (4:3)</PresentationFormat>
  <Paragraphs>162</Paragraphs>
  <Slides>58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2" baseType="lpstr">
      <vt:lpstr>Tw Cen MT</vt:lpstr>
      <vt:lpstr>Wingdings</vt:lpstr>
      <vt:lpstr>Wingdings 2</vt:lpstr>
      <vt:lpstr>Median</vt:lpstr>
      <vt:lpstr>Week 5 Video 5</vt:lpstr>
      <vt:lpstr>Today’s Class</vt:lpstr>
      <vt:lpstr>Network Analysis</vt:lpstr>
      <vt:lpstr>Network Analysis</vt:lpstr>
      <vt:lpstr>General Postulates of Network Analysis</vt:lpstr>
      <vt:lpstr>Example: (Student work groups – Kay et al., 2006)</vt:lpstr>
      <vt:lpstr>Example: (Student work groups – Kay et al., 2006)</vt:lpstr>
      <vt:lpstr>Example: (Student work groups – Kay et al., 2006)</vt:lpstr>
      <vt:lpstr>Example: (Student work groups – Kay et al., 2006)</vt:lpstr>
      <vt:lpstr>Which student group works together better?</vt:lpstr>
      <vt:lpstr>Which is the most collaborative pair?</vt:lpstr>
      <vt:lpstr>Which is the most collaborative pair?</vt:lpstr>
      <vt:lpstr>Who is the most collaborative student?</vt:lpstr>
      <vt:lpstr>Who is the most collaborative student?</vt:lpstr>
      <vt:lpstr>Types</vt:lpstr>
      <vt:lpstr>Types</vt:lpstr>
      <vt:lpstr>Strength</vt:lpstr>
      <vt:lpstr>Network Analysis</vt:lpstr>
      <vt:lpstr>Density</vt:lpstr>
      <vt:lpstr>Density</vt:lpstr>
      <vt:lpstr>Density</vt:lpstr>
      <vt:lpstr>Reachability</vt:lpstr>
      <vt:lpstr>Reachability</vt:lpstr>
      <vt:lpstr>Reachability</vt:lpstr>
      <vt:lpstr>Geodesic Distance</vt:lpstr>
      <vt:lpstr>Student social network: (Dawson, 2008)</vt:lpstr>
      <vt:lpstr>What is the geodesic distance?</vt:lpstr>
      <vt:lpstr>Geodesic distance = 3</vt:lpstr>
      <vt:lpstr>What is the geodesic distance?</vt:lpstr>
      <vt:lpstr>Geodesic Distance = 7</vt:lpstr>
      <vt:lpstr>What is the geodesic distance?</vt:lpstr>
      <vt:lpstr>Geodesic Distance = Infinite</vt:lpstr>
      <vt:lpstr>Quiz What is the geodesic distance?</vt:lpstr>
      <vt:lpstr>Geodesic Distance</vt:lpstr>
      <vt:lpstr>Flow</vt:lpstr>
      <vt:lpstr>What is the flow?</vt:lpstr>
      <vt:lpstr>1</vt:lpstr>
      <vt:lpstr>2</vt:lpstr>
      <vt:lpstr>3</vt:lpstr>
      <vt:lpstr>Flow</vt:lpstr>
      <vt:lpstr>Centrality</vt:lpstr>
      <vt:lpstr>Centrality</vt:lpstr>
      <vt:lpstr>Nodal Degree</vt:lpstr>
      <vt:lpstr>The node with the highest nodal degree</vt:lpstr>
      <vt:lpstr>Nodal Degree</vt:lpstr>
      <vt:lpstr>Closeness</vt:lpstr>
      <vt:lpstr>Betweenness</vt:lpstr>
      <vt:lpstr>What is this node’s betweenness</vt:lpstr>
      <vt:lpstr>Betweenness is high;  each group can only get to other groups through this point</vt:lpstr>
      <vt:lpstr>What is this node’s betweenness?</vt:lpstr>
      <vt:lpstr>Low, only one point connects through it</vt:lpstr>
      <vt:lpstr>What is this node’s betweenness?</vt:lpstr>
      <vt:lpstr>Betweenness = 0</vt:lpstr>
      <vt:lpstr>Reciprocity</vt:lpstr>
      <vt:lpstr>Eigenvector Centrality</vt:lpstr>
      <vt:lpstr>Eigenvector Centrality</vt:lpstr>
      <vt:lpstr>Lots of uses</vt:lpstr>
      <vt:lpstr>Next lecture: Epistemic Networks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3, video 1: Behavior detection   (v1, 6.13.13)</dc:title>
  <dc:creator>KG</dc:creator>
  <cp:lastModifiedBy>Ryan</cp:lastModifiedBy>
  <cp:revision>48</cp:revision>
  <dcterms:created xsi:type="dcterms:W3CDTF">2013-06-14T05:25:54Z</dcterms:created>
  <dcterms:modified xsi:type="dcterms:W3CDTF">2023-02-10T12:48:45Z</dcterms:modified>
</cp:coreProperties>
</file>