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iSZs8sLHouA3MgRZ5ZzPcoWT8S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5" name="Google Shape;18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7" name="Google Shape;19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3" name="Google Shape;20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9" name="Google Shape;20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6" name="Google Shape;21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2" name="Google Shape;22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8" name="Google Shape;228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Re-record this slide</a:t>
            </a:r>
            <a:endParaRPr/>
          </a:p>
        </p:txBody>
      </p:sp>
      <p:sp>
        <p:nvSpPr>
          <p:cNvPr id="235" name="Google Shape;235;p2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3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20" name="Google Shape;20;p23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3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3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3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2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2"/>
          <p:cNvSpPr txBox="1"/>
          <p:nvPr>
            <p:ph idx="1" type="body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88" name="Google Shape;88;p3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9" name="Google Shape;89;p32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3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3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94" name="Google Shape;94;p33"/>
          <p:cNvSpPr txBox="1"/>
          <p:nvPr>
            <p:ph idx="10" type="dt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5" name="Google Shape;95;p33"/>
          <p:cNvSpPr txBox="1"/>
          <p:nvPr>
            <p:ph idx="11" type="ftr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6" name="Google Shape;96;p33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3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3"/>
          <p:cNvSpPr txBox="1"/>
          <p:nvPr>
            <p:ph idx="12" type="sldNum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0" name="Google Shape;30;p2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24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6" name="Google Shape;36;p25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6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6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1pPr>
            <a:lvl2pPr lvl="1" marR="0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/>
            </a:lvl2pPr>
            <a:lvl3pPr lvl="2" marR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/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/>
            </a:lvl5pPr>
            <a:lvl6pPr lvl="5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/>
            </a:lvl6pPr>
            <a:lvl7pPr lvl="6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7pPr>
            <a:lvl8pPr lvl="7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/>
            </a:lvl8pPr>
            <a:lvl9pPr lvl="8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0" name="Google Shape;50;p27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2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2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1" name="Google Shape;61;p28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62" name="Google Shape;62;p28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5" name="Google Shape;65;p29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0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30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76" name="Google Shape;76;p31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1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1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1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1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1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2" name="Google Shape;82;p31"/>
          <p:cNvSpPr txBox="1"/>
          <p:nvPr>
            <p:ph idx="12" type="sldNum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31"/>
          <p:cNvSpPr txBox="1"/>
          <p:nvPr>
            <p:ph idx="11" type="ftr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4" name="Google Shape;84;p31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2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2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2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norsys.com/netica.html" TargetMode="External"/><Relationship Id="rId4" Type="http://schemas.openxmlformats.org/officeDocument/2006/relationships/hyperlink" Target="http://reasoning.cs.ucla.edu/samiam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idx="1" type="body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Other Structures</a:t>
            </a:r>
            <a:endParaRPr/>
          </a:p>
        </p:txBody>
      </p:sp>
      <p:sp>
        <p:nvSpPr>
          <p:cNvPr id="105" name="Google Shape;105;p1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400">
                <a:solidFill>
                  <a:srgbClr val="FFFFFF"/>
                </a:solidFill>
              </a:rPr>
              <a:t>6</a:t>
            </a:r>
            <a:r>
              <a:rPr b="0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Video 7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Partial Order Knowledge Spaces</a:t>
            </a:r>
            <a:endParaRPr/>
          </a:p>
        </p:txBody>
      </p:sp>
      <p:sp>
        <p:nvSpPr>
          <p:cNvPr id="166" name="Google Shape;166;p1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Desmarais, M.C., Maluf, A., Liu, J. (1996) User-expertise modeling with empirically derived probabilistic implication networks.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Modeling and User-Adapted Interaction,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5(3–4), 283–315.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Desmarais, M.C., Meshkinfam, P., Gagnon, M. (2006) Learned Student Models with Item to Item Knowledge Structures.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Modeling and User-Adapted Interaction, 16,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5, 403-434.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professeurs.polymtl.ca/michel.desmarais/desmarais-2005.jpg" id="167" name="Google Shape;16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5657" y="5715000"/>
            <a:ext cx="88834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Postulate relationships between items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Mastery of one item</a:t>
            </a:r>
            <a:b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prerequisite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b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mastery of another item</a:t>
            </a:r>
            <a:endParaRPr/>
          </a:p>
        </p:txBody>
      </p:sp>
      <p:sp>
        <p:nvSpPr>
          <p:cNvPr id="173" name="Google Shape;173;p1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 txBox="1"/>
          <p:nvPr/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Partial Order Knowledge Spaces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 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(Desmarais et al., 2006)</a:t>
            </a:r>
            <a:endParaRPr/>
          </a:p>
        </p:txBody>
      </p:sp>
      <p:pic>
        <p:nvPicPr>
          <p:cNvPr id="180" name="Google Shape;18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1524000"/>
            <a:ext cx="508593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2"/>
          <p:cNvSpPr txBox="1"/>
          <p:nvPr/>
        </p:nvSpPr>
        <p:spPr>
          <a:xfrm>
            <a:off x="5562598" y="4724400"/>
            <a:ext cx="2571332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student succeeds at C, they will succeed at D;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is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prerequisite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</a:t>
            </a:r>
            <a:endParaRPr/>
          </a:p>
        </p:txBody>
      </p:sp>
      <p:sp>
        <p:nvSpPr>
          <p:cNvPr id="182" name="Google Shape;182;p12"/>
          <p:cNvSpPr txBox="1"/>
          <p:nvPr/>
        </p:nvSpPr>
        <p:spPr>
          <a:xfrm>
            <a:off x="5847932" y="2666999"/>
            <a:ext cx="228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does not inform us about C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to skills</a:t>
            </a:r>
            <a:endParaRPr/>
          </a:p>
        </p:txBody>
      </p:sp>
      <p:sp>
        <p:nvSpPr>
          <p:cNvPr id="188" name="Google Shape;188;p13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POKS can be extended rather easily to use skills (interchangeable items) rather than items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Bayesian Networks</a:t>
            </a:r>
            <a:endParaRPr/>
          </a:p>
        </p:txBody>
      </p:sp>
      <p:sp>
        <p:nvSpPr>
          <p:cNvPr id="194" name="Google Shape;194;p14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41"/>
              <a:buFont typeface="Noto Sans Symbols"/>
              <a:buChar char="◻"/>
            </a:pPr>
            <a:r>
              <a:rPr b="0" i="0" lang="en-US" sz="24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restricted set of models that also infer relationships between skills and items, and between skills</a:t>
            </a:r>
            <a:endParaRPr/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49"/>
              <a:buFont typeface="Noto Sans Symbols"/>
              <a:buNone/>
            </a:pPr>
            <a:r>
              <a:t/>
            </a:r>
            <a:endParaRPr b="0" i="0" sz="24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41"/>
              <a:buFont typeface="Noto Sans Symbols"/>
              <a:buChar char="◻"/>
            </a:pPr>
            <a:r>
              <a:rPr b="0" i="0" lang="en-US" sz="24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infer more complicated relationships between material than the very restricted set of relationships modeled in POKS</a:t>
            </a:r>
            <a:endParaRPr/>
          </a:p>
          <a:p>
            <a:pPr indent="-342900" lvl="1" marL="69850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▪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infer {skill-skill, item-item, skill-item} relationships at the same time</a:t>
            </a:r>
            <a:endParaRPr/>
          </a:p>
          <a:p>
            <a:pPr indent="-342900" lvl="1" marL="69850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▪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model hierarchies of skills and meta-skills</a:t>
            </a:r>
            <a:endParaRPr/>
          </a:p>
          <a:p>
            <a:pPr indent="-342900" lvl="1" marL="69850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▪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integrate very diverse types of information</a:t>
            </a:r>
            <a:endParaRPr/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49"/>
              <a:buFont typeface="Noto Sans Symbols"/>
              <a:buNone/>
            </a:pPr>
            <a:r>
              <a:t/>
            </a:r>
            <a:endParaRPr b="0" i="0" sz="24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41"/>
              <a:buFont typeface="Noto Sans Symbols"/>
              <a:buChar char="◻"/>
            </a:pPr>
            <a:r>
              <a:rPr b="0" i="0" lang="en-US" sz="24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extra flexibility can lead to over-fitting (cf. Desmarais et al., 2006)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Martin &amp; VanLehn (1995)</a:t>
            </a:r>
            <a:endParaRPr/>
          </a:p>
        </p:txBody>
      </p:sp>
      <p:pic>
        <p:nvPicPr>
          <p:cNvPr id="200" name="Google Shape;2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1600200"/>
            <a:ext cx="5941527" cy="4893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Conati et al., 2009</a:t>
            </a:r>
            <a:endParaRPr/>
          </a:p>
        </p:txBody>
      </p:sp>
      <p:pic>
        <p:nvPicPr>
          <p:cNvPr id="206" name="Google Shape;20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508051"/>
            <a:ext cx="7343775" cy="531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Shute et al., 2009 </a:t>
            </a:r>
            <a:endParaRPr/>
          </a:p>
        </p:txBody>
      </p:sp>
      <p:sp>
        <p:nvSpPr>
          <p:cNvPr id="212" name="Google Shape;212;p1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787" y="1447800"/>
            <a:ext cx="7972424" cy="494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Propagation of Information</a:t>
            </a:r>
            <a:endParaRPr/>
          </a:p>
        </p:txBody>
      </p:sp>
      <p:sp>
        <p:nvSpPr>
          <p:cNvPr id="219" name="Google Shape;219;p1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◻"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Several algorithms are used for propagating information around a Bayes Net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09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◻"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we know that a student has skill A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09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◻"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this provides us with information about all of that skill’s prerequisite skills 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◻"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some information for skills for which skill A is a prerequisite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◻"/>
            </a:pP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some information about relevant meta-skills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 Net or Simpler Model?</a:t>
            </a:r>
            <a:endParaRPr/>
          </a:p>
        </p:txBody>
      </p:sp>
      <p:sp>
        <p:nvSpPr>
          <p:cNvPr id="225" name="Google Shape;225;p1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do the interconnections between your skills matter in the context of your learning system?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do you care about hierarchy in skills?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cost of a Bayes Net is complexity, over-fitting, and over-propagation of information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we get a skill-item mapping?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Hand-development and refinement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model discovery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Tools for creating Bayes Nets</a:t>
            </a:r>
            <a:endParaRPr/>
          </a:p>
        </p:txBody>
      </p:sp>
      <p:sp>
        <p:nvSpPr>
          <p:cNvPr id="231" name="Google Shape;231;p2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Netica</a:t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▪"/>
            </a:pPr>
            <a:r>
              <a:rPr b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http://www.norsys.com/netica.html</a:t>
            </a:r>
            <a:endParaRPr/>
          </a:p>
          <a:p>
            <a:pPr indent="-2844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SamIam</a:t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▪"/>
            </a:pPr>
            <a:r>
              <a:rPr b="0" i="0" lang="en-US" sz="2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http://reasoning.cs.ucla.edu/samiam/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  <a:endParaRPr/>
          </a:p>
        </p:txBody>
      </p:sp>
      <p:sp>
        <p:nvSpPr>
          <p:cNvPr id="238" name="Google Shape;238;p21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deep dive into learning curves</a:t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most popular hybrid approach is called Learning Factors Analysis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Cen, H., Koedinger, K., Junker, B. (2006) Learning Factors Analysis – A General Method for Cognitive Model Evaluation and Improvement. </a:t>
            </a:r>
            <a:r>
              <a:rPr b="0" i="1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Proceedings of the International Conference on Intelligent Tutoring Systems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164-175.</a:t>
            </a:r>
            <a:endParaRPr/>
          </a:p>
        </p:txBody>
      </p:sp>
      <p:pic>
        <p:nvPicPr>
          <p:cNvPr descr="http://pact.cs.cmu.edu/koedinger_files/image002.jpg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27529" y="5609844"/>
            <a:ext cx="876300" cy="13287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ml.cmu.edu/people/people-images/alumni/cen115.jpg" id="119" name="Google Shape;1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9800" y="5616471"/>
            <a:ext cx="1095375" cy="1295401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BQUEhQUFBUUFRcVFxQSFBcXFRYVFBcXFRUWFxYZHCYeFxwjGRYVHy8gIycpLCwsFR4xNTAqNSYrLCkBCQoKDgwOGg8PGiwdHCQqKSksLywsLCwqKSwsKSkpLCksLCksLCwsKSkpKSwpLCwpLCksLCwsLSkpKSwpLCkpLP/AABEIAIEAeAMBIgACEQEDEQH/xAAcAAAABwEBAAAAAAAAAAAAAAAAAQIDBAUHBgj/xAA8EAABAwIDBQUFBgQHAAAAAAABAAIRAyEEEjEFQVFhcQYigZGhBxMysfBCUmJywdEjM4LhFSQ0Q1Oy8f/EABkBAAIDAQAAAAAAAAAAAAAAAAACAQMEBf/EACMRAAICAgICAgMBAAAAAAAAAAABAhEDMRIhBEFRYSIyMxP/2gAMAwEAAhEDEQA/ANDhCEqEIQXiIQhLhFlQAmEaKtUDGlziGtaJLnGABxJ3Litue0drbYbK4f8AK7Qx9xkX6nyUN0Sk2dsfrgmDjqYMGrTB4GoyfKZWO7Q25VrkGrWqX3G4HIMbZUOLoGbFwPFzo/6qFIZxpHoZjwdCD0IPySwF5ww/aDFYd2aniKjS2Yhzj6OtHgtA7N+14FgGKgnQu7wO69mkGb2TFakmahCEKLsra1LEUxUovD2mNDcTuKmgIJEgJQCOEoBQAkI0eVBSA1CEJUIQoARCjbS2jTw9J1Wq4MYwSSfQAbydAFMhZD7SO0PvsQaTT/Cw5LQNzqxHedzi4HjxQBF2/wBrquOqQQadAGW0hOg+3VOhPLdKqsTEZtw0DtOVt6rsNVdmABiVaVnh0xeBA6DU+KrlsshogVsVAI1M3cbeHIKFVxWaMsT4qa/CEy20CTa6hMwgBv6aplRXLkQMWCJkyeiisJndaFY4vCqEJ0HyTopZb9mu01XA4gVaLhrD2GclRs/C4D0OoXonYe1mYqgytT+F4mDq1ws5p5gyF5gpsMnqtn9je1P4dXDkiZ960TewDKkeTD4lDHgaQGo8qUAjhQOIhEnIQQAzCACcyoZEAQ8fjBRpVKrtKTHPP9IkDzgeK85VK5Jg3JMuJ4m7iepW89vg7/DMTl1yDyztzeiwLFiAT4IFbE1K/ennKnYba8CMogkeQM+PBVlCiaha0CS4gAD5Lu9jezjMJrPi3wsjhvJHH5KuclHZbhhKXa0VDtpUjy48OcDrCfZhWGmK3wtcSxuYXcR8RbyFhPOF0+A9llPPmqVCWjRjRrGmZ2sch5q9xPYWi5occ1RzGkMpghtMQO60NizQeZneVVyvRrUa/ZmZYvZzXNlsExoP14BRR2eMTbn1vA87LQNl+zYhubEVDJ7xpsIjiGl0ecBObF7He4e59Qh0HuDcOLo+U8JRzaI/yjJ9me4jsxUptl7conf4nwVp2XxZw2OwrgbB7Wuje2rLHeHe9F1vazDh1E62kxxhcPsZnvMVQAvNRlvxZ2psc3LZXlxxho9DZUIThbc9UMq0GUbAQTmVBADeVFlTkI8qAKftRQDsDiQdPcVPRpI9QF562hs2pTAzixEgtMid4njyXpbG0g6m8ESCxwIO8QVkPafZzBTkCPeOdlDd4Ew48NPVUznxaNGLCskX8nN9icAHPNQ/YsOpmT5LRcLtNjcoLr6Rw+uC4fswH02y1pcHO7zGjvxMZmcSN7d8WvreVKBAJpUTUBNzUY5ne3iKmQ7xc2vvWbI7lZswxSgos7LD7Rpn/cYORcArEYhsa7tQVmlbY1WqCH4VjIFnCv3nXAgNYyJuT3o01VhsbPg6jadbNlf8MNe4zr8LQ4jmmug4qR3jsQ3j52VXisbS1D2dcw3+Kou0GPFQ+6pPIJBJzU6wcb6MlgBtcmYgLnaOzRRfkdh31XkSXvc3KBlzS0GWzyJlD/IKUS+2viWva5rTuI8xquX9lWyzV2jTO6k41XdGA5fNxb5q0ZQzn3tw1sud3SHtDdZaNRGsCY3FXXse2aA+tVgyc7QSDdmZoBE8w5Nh6KfJjbX0jTg1HlSw1DKtZgEQglwggBvKhlS4RgIAZqUpBHEEeYj9VnFZk02hzAQzK13SS0+IEmPwrTIXMbY7PVTWLqQaWPIc5ubKQREjmCRNuJWfNFtWjZ42RRbTM82dRAqlv3SYI62K6SlgySZ7zT8+MKiw7HtrPL25Xh3ebwJvHkQr/C4qBP15rJ77Oi3a6JH+HMYNRbcA6fkqt9ECu2oRBAgHfv1vbU+ak4jbD3h0OytDTfed8ga+Krtj7RpVHtAe0ugAhxgyeW7epl9ERTStkrED/MtfJDmsLQdCA/UFWJ2cLkiJG4m6r9svbTrSXBv9WsaK9ZtIfDpItz6FTH4YstJop6mGcxjwDZzC3oDE34mPnxVx2JaG1MjRDRSeZ4lz2un19VWbVxHdK6vsjsl1KjmqNLXugQdQ1uk8CTJ8k+JNy60UZ5JQd7ZdgI4SoRkLccsQAglAIIAbhHCVCEKCRMIiEuECEAZp2kpZNo1QdKmSoOhYG/NpTVLDl1J7BZwLhf8AVI9o1fJtBpOnuaY6GXXQwON1O8rnZOps62L+aZSYzAVad3DukfGzvRzIHeG691V1KRLg6m9mcGx01tfNFoXa5swM6FMPYWyGCZ1GVrvMoRoTtHLUnvz5qha9wJF3NIj8N1ZYPGVnkBmZ7ZtA7nWToRyVmMM10ZqTAeOS6mUa4ZHIWUSBukRdqUi5zaf2nFjbfee4NWsws/7JbIdXxPv3D+HSdIO59WIAHENuTzjw0EBavHjUbOV5U7lXwCEIRwjhaDKIQSoQQAiEISoQUAJhIrVA1pcdAJ/siq4gDn0ULGVnGxsIzEDkRvSuSQyVmc9paBrYqsXC5yRyGQEBVbcO5g6Lt+0WBArNeBZ7IPVlvkR5KjxWFXOnds6+KScEinw+1C0w+3A9NytcLjpEtgk8RryVVi9nmTHkoDsGWnRw6Epkxzo8fihY7xrfRVeD2mypiqbKmb3bngOLTBDevPlxVWcOd8n8xJTzaBp9+JIMkHgLn0Q2ieNo3TC0WtY1tMAMAAaG6AboTyq+zVbNh6c/dEHWRuP1xVquhF2rOHJU6BCEIQgnFCRo0EAMPxDRab8B9WTLqhP7fWqZawA2/wDSnFQ5NlqjQgtukV2ST+UjzTrRf6+t6B+LkRHjqP1SDEHG4T3tGB8QhzesaeIsuTrNkafuuxovyOLHHTQ8jxVRtzAZTnb8L9eTv7qmavs04Z0+JzjWJNbLFxp4qTkgn9Eh4EJFo1eylq0879LKZSwwJE6XUijQ37ypuEwZLmiNSB4Tf0lUu2WOVI63YtD3VCkxtsrAMp4ACRPXerahXDtNRqDqFBpDvn8IAHjclOPp3kWPELpQfFUcea5OyejhMUK82dY+h6fsn1cnZQ+goQRoKQK5uviUpBBZjQE390VTd1QQUARsX/Mb+U/MJvaH+nd9bwggk9MeO0cu/wCJM1kEFR6OgCkrfZf81vQ/JBBLDYuTTOhw/wAdTqPkpKCC2HOCCmBEgroFUw0EEFYIf//Z" id="120" name="Google Shape;120;p3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hQSEBQUEhQUFBUUFRcVFxQSFBcXFRYVFBcXFRUWFxYZHCYeFxwjGRYVHy8gIycpLCwsFR4xNTAqNSYrLCkBCQoKDgwOGg8PGiwdHCQqKSksLywsLCwqKSwsKSkpLCksLCksLCwsKSkpKSwpLCwpLCksLCwsLSkpKSwpLCkpLP/AABEIAIEAeAMBIgACEQEDEQH/xAAcAAAABwEBAAAAAAAAAAAAAAAAAQIDBAUHBgj/xAA8EAABAwIDBQUFBgQHAAAAAAABAAIRAyEEEjEFQVFhcQYigZGhBxMysfBCUmJywdEjM4LhFSQ0Q1Oy8f/EABkBAAIDAQAAAAAAAAAAAAAAAAACAQMEBf/EACMRAAICAgICAgMBAAAAAAAAAAABAhEDMRIhBEFRYSIyMxP/2gAMAwEAAhEDEQA/ANDhCEqEIQXiIQhLhFlQAmEaKtUDGlziGtaJLnGABxJ3Litue0drbYbK4f8AK7Qx9xkX6nyUN0Sk2dsfrgmDjqYMGrTB4GoyfKZWO7Q25VrkGrWqX3G4HIMbZUOLoGbFwPFzo/6qFIZxpHoZjwdCD0IPySwF5ww/aDFYd2aniKjS2Yhzj6OtHgtA7N+14FgGKgnQu7wO69mkGb2TFakmahCEKLsra1LEUxUovD2mNDcTuKmgIJEgJQCOEoBQAkI0eVBSA1CEJUIQoARCjbS2jTw9J1Wq4MYwSSfQAbydAFMhZD7SO0PvsQaTT/Cw5LQNzqxHedzi4HjxQBF2/wBrquOqQQadAGW0hOg+3VOhPLdKqsTEZtw0DtOVt6rsNVdmABiVaVnh0xeBA6DU+KrlsshogVsVAI1M3cbeHIKFVxWaMsT4qa/CEy20CTa6hMwgBv6aplRXLkQMWCJkyeiisJndaFY4vCqEJ0HyTopZb9mu01XA4gVaLhrD2GclRs/C4D0OoXonYe1mYqgytT+F4mDq1ws5p5gyF5gpsMnqtn9je1P4dXDkiZ960TewDKkeTD4lDHgaQGo8qUAjhQOIhEnIQQAzCACcyoZEAQ8fjBRpVKrtKTHPP9IkDzgeK85VK5Jg3JMuJ4m7iepW89vg7/DMTl1yDyztzeiwLFiAT4IFbE1K/ennKnYba8CMogkeQM+PBVlCiaha0CS4gAD5Lu9jezjMJrPi3wsjhvJHH5KuclHZbhhKXa0VDtpUjy48OcDrCfZhWGmK3wtcSxuYXcR8RbyFhPOF0+A9llPPmqVCWjRjRrGmZ2sch5q9xPYWi5occ1RzGkMpghtMQO60NizQeZneVVyvRrUa/ZmZYvZzXNlsExoP14BRR2eMTbn1vA87LQNl+zYhubEVDJ7xpsIjiGl0ecBObF7He4e59Qh0HuDcOLo+U8JRzaI/yjJ9me4jsxUptl7conf4nwVp2XxZw2OwrgbB7Wuje2rLHeHe9F1vazDh1E62kxxhcPsZnvMVQAvNRlvxZ2psc3LZXlxxho9DZUIThbc9UMq0GUbAQTmVBADeVFlTkI8qAKftRQDsDiQdPcVPRpI9QF562hs2pTAzixEgtMid4njyXpbG0g6m8ESCxwIO8QVkPafZzBTkCPeOdlDd4Ew48NPVUznxaNGLCskX8nN9icAHPNQ/YsOpmT5LRcLtNjcoLr6Rw+uC4fswH02y1pcHO7zGjvxMZmcSN7d8WvreVKBAJpUTUBNzUY5ne3iKmQ7xc2vvWbI7lZswxSgos7LD7Rpn/cYORcArEYhsa7tQVmlbY1WqCH4VjIFnCv3nXAgNYyJuT3o01VhsbPg6jadbNlf8MNe4zr8LQ4jmmug4qR3jsQ3j52VXisbS1D2dcw3+Kou0GPFQ+6pPIJBJzU6wcb6MlgBtcmYgLnaOzRRfkdh31XkSXvc3KBlzS0GWzyJlD/IKUS+2viWva5rTuI8xquX9lWyzV2jTO6k41XdGA5fNxb5q0ZQzn3tw1sud3SHtDdZaNRGsCY3FXXse2aA+tVgyc7QSDdmZoBE8w5Nh6KfJjbX0jTg1HlSw1DKtZgEQglwggBvKhlS4RgIAZqUpBHEEeYj9VnFZk02hzAQzK13SS0+IEmPwrTIXMbY7PVTWLqQaWPIc5ubKQREjmCRNuJWfNFtWjZ42RRbTM82dRAqlv3SYI62K6SlgySZ7zT8+MKiw7HtrPL25Xh3ebwJvHkQr/C4qBP15rJ77Oi3a6JH+HMYNRbcA6fkqt9ECu2oRBAgHfv1vbU+ak4jbD3h0OytDTfed8ga+Krtj7RpVHtAe0ugAhxgyeW7epl9ERTStkrED/MtfJDmsLQdCA/UFWJ2cLkiJG4m6r9svbTrSXBv9WsaK9ZtIfDpItz6FTH4YstJop6mGcxjwDZzC3oDE34mPnxVx2JaG1MjRDRSeZ4lz2un19VWbVxHdK6vsjsl1KjmqNLXugQdQ1uk8CTJ8k+JNy60UZ5JQd7ZdgI4SoRkLccsQAglAIIAbhHCVCEKCRMIiEuECEAZp2kpZNo1QdKmSoOhYG/NpTVLDl1J7BZwLhf8AVI9o1fJtBpOnuaY6GXXQwON1O8rnZOps62L+aZSYzAVad3DukfGzvRzIHeG691V1KRLg6m9mcGx01tfNFoXa5swM6FMPYWyGCZ1GVrvMoRoTtHLUnvz5qha9wJF3NIj8N1ZYPGVnkBmZ7ZtA7nWToRyVmMM10ZqTAeOS6mUa4ZHIWUSBukRdqUi5zaf2nFjbfee4NWsws/7JbIdXxPv3D+HSdIO59WIAHENuTzjw0EBavHjUbOV5U7lXwCEIRwjhaDKIQSoQQAiEISoQUAJhIrVA1pcdAJ/siq4gDn0ULGVnGxsIzEDkRvSuSQyVmc9paBrYqsXC5yRyGQEBVbcO5g6Lt+0WBArNeBZ7IPVlvkR5KjxWFXOnds6+KScEinw+1C0w+3A9NytcLjpEtgk8RryVVi9nmTHkoDsGWnRw6Epkxzo8fihY7xrfRVeD2mypiqbKmb3bngOLTBDevPlxVWcOd8n8xJTzaBp9+JIMkHgLn0Q2ieNo3TC0WtY1tMAMAAaG6AboTyq+zVbNh6c/dEHWRuP1xVquhF2rOHJU6BCEIQgnFCRo0EAMPxDRab8B9WTLqhP7fWqZawA2/wDSnFQ5NlqjQgtukV2ST+UjzTrRf6+t6B+LkRHjqP1SDEHG4T3tGB8QhzesaeIsuTrNkafuuxovyOLHHTQ8jxVRtzAZTnb8L9eTv7qmavs04Z0+JzjWJNbLFxp4qTkgn9Eh4EJFo1eylq0879LKZSwwJE6XUijQ37ypuEwZLmiNSB4Tf0lUu2WOVI63YtD3VCkxtsrAMp4ACRPXerahXDtNRqDqFBpDvn8IAHjclOPp3kWPELpQfFUcea5OyejhMUK82dY+h6fsn1cnZQ+goQRoKQK5uviUpBBZjQE390VTd1QQUARsX/Mb+U/MJvaH+nd9bwggk9MeO0cu/wCJM1kEFR6OgCkrfZf81vQ/JBBLDYuTTOhw/wAdTqPkpKCC2HOCCmBEgroFUw0EEFYIf//Z" id="121" name="Google Shape;121;p3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educationaldatamining.org/EDM2008/uploads/images/brianJunker.jpg" id="122" name="Google Shape;12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00999" y="5597355"/>
            <a:ext cx="1162119" cy="1255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Factors Analysis (LFA)</a:t>
            </a:r>
            <a:endParaRPr/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 mathematical model similar to Performance Factors Analysis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Adds a student parameter, has only one learning parameter per skill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hQSEBQUEhQUFBUUFRcVFxQSFBcXFRYVFBcXFRUWFxYZHCYeFxwjGRYVHy8gIycpLCwsFR4xNTAqNSYrLCkBCQoKDgwOGg8PGiwdHCQqKSksLywsLCwqKSwsKSkpLCksLCksLCwsKSkpKSwpLCwpLCksLCwsLSkpKSwpLCkpLP/AABEIAIEAeAMBIgACEQEDEQH/xAAcAAAABwEBAAAAAAAAAAAAAAAAAQIDBAUHBgj/xAA8EAABAwIDBQUFBgQHAAAAAAABAAIRAyEEEjEFQVFhcQYigZGhBxMysfBCUmJywdEjM4LhFSQ0Q1Oy8f/EABkBAAIDAQAAAAAAAAAAAAAAAAACAQMEBf/EACMRAAICAgICAgMBAAAAAAAAAAABAhEDMRIhBEFRYSIyMxP/2gAMAwEAAhEDEQA/ANDhCEqEIQXiIQhLhFlQAmEaKtUDGlziGtaJLnGABxJ3Litue0drbYbK4f8AK7Qx9xkX6nyUN0Sk2dsfrgmDjqYMGrTB4GoyfKZWO7Q25VrkGrWqX3G4HIMbZUOLoGbFwPFzo/6qFIZxpHoZjwdCD0IPySwF5ww/aDFYd2aniKjS2Yhzj6OtHgtA7N+14FgGKgnQu7wO69mkGb2TFakmahCEKLsra1LEUxUovD2mNDcTuKmgIJEgJQCOEoBQAkI0eVBSA1CEJUIQoARCjbS2jTw9J1Wq4MYwSSfQAbydAFMhZD7SO0PvsQaTT/Cw5LQNzqxHedzi4HjxQBF2/wBrquOqQQadAGW0hOg+3VOhPLdKqsTEZtw0DtOVt6rsNVdmABiVaVnh0xeBA6DU+KrlsshogVsVAI1M3cbeHIKFVxWaMsT4qa/CEy20CTa6hMwgBv6aplRXLkQMWCJkyeiisJndaFY4vCqEJ0HyTopZb9mu01XA4gVaLhrD2GclRs/C4D0OoXonYe1mYqgytT+F4mDq1ws5p5gyF5gpsMnqtn9je1P4dXDkiZ960TewDKkeTD4lDHgaQGo8qUAjhQOIhEnIQQAzCACcyoZEAQ8fjBRpVKrtKTHPP9IkDzgeK85VK5Jg3JMuJ4m7iepW89vg7/DMTl1yDyztzeiwLFiAT4IFbE1K/ennKnYba8CMogkeQM+PBVlCiaha0CS4gAD5Lu9jezjMJrPi3wsjhvJHH5KuclHZbhhKXa0VDtpUjy48OcDrCfZhWGmK3wtcSxuYXcR8RbyFhPOF0+A9llPPmqVCWjRjRrGmZ2sch5q9xPYWi5occ1RzGkMpghtMQO60NizQeZneVVyvRrUa/ZmZYvZzXNlsExoP14BRR2eMTbn1vA87LQNl+zYhubEVDJ7xpsIjiGl0ecBObF7He4e59Qh0HuDcOLo+U8JRzaI/yjJ9me4jsxUptl7conf4nwVp2XxZw2OwrgbB7Wuje2rLHeHe9F1vazDh1E62kxxhcPsZnvMVQAvNRlvxZ2psc3LZXlxxho9DZUIThbc9UMq0GUbAQTmVBADeVFlTkI8qAKftRQDsDiQdPcVPRpI9QF562hs2pTAzixEgtMid4njyXpbG0g6m8ESCxwIO8QVkPafZzBTkCPeOdlDd4Ew48NPVUznxaNGLCskX8nN9icAHPNQ/YsOpmT5LRcLtNjcoLr6Rw+uC4fswH02y1pcHO7zGjvxMZmcSN7d8WvreVKBAJpUTUBNzUY5ne3iKmQ7xc2vvWbI7lZswxSgos7LD7Rpn/cYORcArEYhsa7tQVmlbY1WqCH4VjIFnCv3nXAgNYyJuT3o01VhsbPg6jadbNlf8MNe4zr8LQ4jmmug4qR3jsQ3j52VXisbS1D2dcw3+Kou0GPFQ+6pPIJBJzU6wcb6MlgBtcmYgLnaOzRRfkdh31XkSXvc3KBlzS0GWzyJlD/IKUS+2viWva5rTuI8xquX9lWyzV2jTO6k41XdGA5fNxb5q0ZQzn3tw1sud3SHtDdZaNRGsCY3FXXse2aA+tVgyc7QSDdmZoBE8w5Nh6KfJjbX0jTg1HlSw1DKtZgEQglwggBvKhlS4RgIAZqUpBHEEeYj9VnFZk02hzAQzK13SS0+IEmPwrTIXMbY7PVTWLqQaWPIc5ubKQREjmCRNuJWfNFtWjZ42RRbTM82dRAqlv3SYI62K6SlgySZ7zT8+MKiw7HtrPL25Xh3ebwJvHkQr/C4qBP15rJ77Oi3a6JH+HMYNRbcA6fkqt9ECu2oRBAgHfv1vbU+ak4jbD3h0OytDTfed8ga+Krtj7RpVHtAe0ugAhxgyeW7epl9ERTStkrED/MtfJDmsLQdCA/UFWJ2cLkiJG4m6r9svbTrSXBv9WsaK9ZtIfDpItz6FTH4YstJop6mGcxjwDZzC3oDE34mPnxVx2JaG1MjRDRSeZ4lz2un19VWbVxHdK6vsjsl1KjmqNLXugQdQ1uk8CTJ8k+JNy60UZ5JQd7ZdgI4SoRkLccsQAglAIIAbhHCVCEKCRMIiEuECEAZp2kpZNo1QdKmSoOhYG/NpTVLDl1J7BZwLhf8AVI9o1fJtBpOnuaY6GXXQwON1O8rnZOps62L+aZSYzAVad3DukfGzvRzIHeG691V1KRLg6m9mcGx01tfNFoXa5swM6FMPYWyGCZ1GVrvMoRoTtHLUnvz5qha9wJF3NIj8N1ZYPGVnkBmZ7ZtA7nWToRyVmMM10ZqTAeOS6mUa4ZHIWUSBukRdqUi5zaf2nFjbfee4NWsws/7JbIdXxPv3D+HSdIO59WIAHENuTzjw0EBavHjUbOV5U7lXwCEIRwjhaDKIQSoQQAiEISoQUAJhIrVA1pcdAJ/siq4gDn0ULGVnGxsIzEDkRvSuSQyVmc9paBrYqsXC5yRyGQEBVbcO5g6Lt+0WBArNeBZ7IPVlvkR5KjxWFXOnds6+KScEinw+1C0w+3A9NytcLjpEtgk8RryVVi9nmTHkoDsGWnRw6Epkxzo8fihY7xrfRVeD2mypiqbKmb3bngOLTBDevPlxVWcOd8n8xJTzaBp9+JIMkHgLn0Q2ieNo3TC0WtY1tMAMAAaG6AboTyq+zVbNh6c/dEHWRuP1xVquhF2rOHJU6BCEIQgnFCRo0EAMPxDRab8B9WTLqhP7fWqZawA2/wDSnFQ5NlqjQgtukV2ST+UjzTrRf6+t6B+LkRHjqP1SDEHG4T3tGB8QhzesaeIsuTrNkafuuxovyOLHHTQ8jxVRtzAZTnb8L9eTv7qmavs04Z0+JzjWJNbLFxp4qTkgn9Eh4EJFo1eylq0879LKZSwwJE6XUijQ37ypuEwZLmiNSB4Tf0lUu2WOVI63YtD3VCkxtsrAMp4ACRPXerahXDtNRqDqFBpDvn8IAHjclOPp3kWPELpQfFUcea5OyejhMUK82dY+h6fsn1cnZQ+goQRoKQK5uviUpBBZjQE390VTd1QQUARsX/Mb+U/MJvaH+nd9bwggk9MeO0cu/wCJM1kEFR6OgCkrfZf81vQ/JBBLDYuTTOhw/wAdTqPkpKCC2HOCCmBEgroFUw0EEFYIf//Z" id="129" name="Google Shape;129;p4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hQSEBQUEhQUFBUUFRcVFxQSFBcXFRYVFBcXFRUWFxYZHCYeFxwjGRYVHy8gIycpLCwsFR4xNTAqNSYrLCkBCQoKDgwOGg8PGiwdHCQqKSksLywsLCwqKSwsKSkpLCksLCksLCwsKSkpKSwpLCwpLCksLCwsLSkpKSwpLCkpLP/AABEIAIEAeAMBIgACEQEDEQH/xAAcAAAABwEBAAAAAAAAAAAAAAAAAQIDBAUHBgj/xAA8EAABAwIDBQUFBgQHAAAAAAABAAIRAyEEEjEFQVFhcQYigZGhBxMysfBCUmJywdEjM4LhFSQ0Q1Oy8f/EABkBAAIDAQAAAAAAAAAAAAAAAAACAQMEBf/EACMRAAICAgICAgMBAAAAAAAAAAABAhEDMRIhBEFRYSIyMxP/2gAMAwEAAhEDEQA/ANDhCEqEIQXiIQhLhFlQAmEaKtUDGlziGtaJLnGABxJ3Litue0drbYbK4f8AK7Qx9xkX6nyUN0Sk2dsfrgmDjqYMGrTB4GoyfKZWO7Q25VrkGrWqX3G4HIMbZUOLoGbFwPFzo/6qFIZxpHoZjwdCD0IPySwF5ww/aDFYd2aniKjS2Yhzj6OtHgtA7N+14FgGKgnQu7wO69mkGb2TFakmahCEKLsra1LEUxUovD2mNDcTuKmgIJEgJQCOEoBQAkI0eVBSA1CEJUIQoARCjbS2jTw9J1Wq4MYwSSfQAbydAFMhZD7SO0PvsQaTT/Cw5LQNzqxHedzi4HjxQBF2/wBrquOqQQadAGW0hOg+3VOhPLdKqsTEZtw0DtOVt6rsNVdmABiVaVnh0xeBA6DU+KrlsshogVsVAI1M3cbeHIKFVxWaMsT4qa/CEy20CTa6hMwgBv6aplRXLkQMWCJkyeiisJndaFY4vCqEJ0HyTopZb9mu01XA4gVaLhrD2GclRs/C4D0OoXonYe1mYqgytT+F4mDq1ws5p5gyF5gpsMnqtn9je1P4dXDkiZ960TewDKkeTD4lDHgaQGo8qUAjhQOIhEnIQQAzCACcyoZEAQ8fjBRpVKrtKTHPP9IkDzgeK85VK5Jg3JMuJ4m7iepW89vg7/DMTl1yDyztzeiwLFiAT4IFbE1K/ennKnYba8CMogkeQM+PBVlCiaha0CS4gAD5Lu9jezjMJrPi3wsjhvJHH5KuclHZbhhKXa0VDtpUjy48OcDrCfZhWGmK3wtcSxuYXcR8RbyFhPOF0+A9llPPmqVCWjRjRrGmZ2sch5q9xPYWi5occ1RzGkMpghtMQO60NizQeZneVVyvRrUa/ZmZYvZzXNlsExoP14BRR2eMTbn1vA87LQNl+zYhubEVDJ7xpsIjiGl0ecBObF7He4e59Qh0HuDcOLo+U8JRzaI/yjJ9me4jsxUptl7conf4nwVp2XxZw2OwrgbB7Wuje2rLHeHe9F1vazDh1E62kxxhcPsZnvMVQAvNRlvxZ2psc3LZXlxxho9DZUIThbc9UMq0GUbAQTmVBADeVFlTkI8qAKftRQDsDiQdPcVPRpI9QF562hs2pTAzixEgtMid4njyXpbG0g6m8ESCxwIO8QVkPafZzBTkCPeOdlDd4Ew48NPVUznxaNGLCskX8nN9icAHPNQ/YsOpmT5LRcLtNjcoLr6Rw+uC4fswH02y1pcHO7zGjvxMZmcSN7d8WvreVKBAJpUTUBNzUY5ne3iKmQ7xc2vvWbI7lZswxSgos7LD7Rpn/cYORcArEYhsa7tQVmlbY1WqCH4VjIFnCv3nXAgNYyJuT3o01VhsbPg6jadbNlf8MNe4zr8LQ4jmmug4qR3jsQ3j52VXisbS1D2dcw3+Kou0GPFQ+6pPIJBJzU6wcb6MlgBtcmYgLnaOzRRfkdh31XkSXvc3KBlzS0GWzyJlD/IKUS+2viWva5rTuI8xquX9lWyzV2jTO6k41XdGA5fNxb5q0ZQzn3tw1sud3SHtDdZaNRGsCY3FXXse2aA+tVgyc7QSDdmZoBE8w5Nh6KfJjbX0jTg1HlSw1DKtZgEQglwggBvKhlS4RgIAZqUpBHEEeYj9VnFZk02hzAQzK13SS0+IEmPwrTIXMbY7PVTWLqQaWPIc5ubKQREjmCRNuJWfNFtWjZ42RRbTM82dRAqlv3SYI62K6SlgySZ7zT8+MKiw7HtrPL25Xh3ebwJvHkQr/C4qBP15rJ77Oi3a6JH+HMYNRbcA6fkqt9ECu2oRBAgHfv1vbU+ak4jbD3h0OytDTfed8ga+Krtj7RpVHtAe0ugAhxgyeW7epl9ERTStkrED/MtfJDmsLQdCA/UFWJ2cLkiJG4m6r9svbTrSXBv9WsaK9ZtIfDpItz6FTH4YstJop6mGcxjwDZzC3oDE34mPnxVx2JaG1MjRDRSeZ4lz2un19VWbVxHdK6vsjsl1KjmqNLXugQdQ1uk8CTJ8k+JNy60UZ5JQd7ZdgI4SoRkLccsQAglAIIAbhHCVCEKCRMIiEuECEAZp2kpZNo1QdKmSoOhYG/NpTVLDl1J7BZwLhf8AVI9o1fJtBpOnuaY6GXXQwON1O8rnZOps62L+aZSYzAVad3DukfGzvRzIHeG691V1KRLg6m9mcGx01tfNFoXa5swM6FMPYWyGCZ1GVrvMoRoTtHLUnvz5qha9wJF3NIj8N1ZYPGVnkBmZ7ZtA7nWToRyVmMM10ZqTAeOS6mUa4ZHIWUSBukRdqUi5zaf2nFjbfee4NWsws/7JbIdXxPv3D+HSdIO59WIAHENuTzjw0EBavHjUbOV5U7lXwCEIRwjhaDKIQSoQQAiEISoQUAJhIrVA1pcdAJ/siq4gDn0ULGVnGxsIzEDkRvSuSQyVmc9paBrYqsXC5yRyGQEBVbcO5g6Lt+0WBArNeBZ7IPVlvkR5KjxWFXOnds6+KScEinw+1C0w+3A9NytcLjpEtgk8RryVVi9nmTHkoDsGWnRw6Epkxzo8fihY7xrfRVeD2mypiqbKmb3bngOLTBDevPlxVWcOd8n8xJTzaBp9+JIMkHgLn0Q2ieNo3TC0WtY1tMAMAAaG6AboTyq+zVbNh6c/dEHWRuP1xVquhF2rOHJU6BCEIQgnFCRo0EAMPxDRab8B9WTLqhP7fWqZawA2/wDSnFQ5NlqjQgtukV2ST+UjzTrRf6+t6B+LkRHjqP1SDEHG4T3tGB8QhzesaeIsuTrNkafuuxovyOLHHTQ8jxVRtzAZTnb8L9eTv7qmavs04Z0+JzjWJNbLFxp4qTkgn9Eh4EJFo1eylq0879LKZSwwJE6XUijQ37ypuEwZLmiNSB4Tf0lUu2WOVI63YtD3VCkxtsrAMp4ACRPXerahXDtNRqDqFBpDvn8IAHjclOPp3kWPELpQfFUcea5OyejhMUK82dY+h6fsn1cnZQ+goQRoKQK5uviUpBBZjQE390VTd1QQUARsX/Mb+U/MJvaH+nd9bwggk9MeO0cu/wCJM1kEFR6OgCkrfZf81vQ/JBBLDYuTTOhw/wAdTqPkpKCC2HOCCmBEgroFUw0EEFYIf//Z" id="130" name="Google Shape;130;p4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Factors Analysis (LFA)</a:t>
            </a:r>
            <a:endParaRPr/>
          </a:p>
        </p:txBody>
      </p:sp>
      <p:sp>
        <p:nvSpPr>
          <p:cNvPr id="136" name="Google Shape;136;p5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an existing skill-item mapping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a set of potential candidate “learning factors”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Repeatedly tries to split skills based on learning factors</a:t>
            </a:r>
            <a:endParaRPr/>
          </a:p>
          <a:p>
            <a:pPr indent="-457200" lvl="1" marL="812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▪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A* space search algorithm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Skill A, Learning Factor B 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new skills (A and B), (A and not B)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25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Three Ways to Improve Skill-Item Mappings</a:t>
            </a:r>
            <a:endParaRPr/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Hand-development and refinement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model discovery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is this important? </a:t>
            </a:r>
            <a:endParaRPr/>
          </a:p>
        </p:txBody>
      </p:sp>
      <p:sp>
        <p:nvSpPr>
          <p:cNvPr id="148" name="Google Shape;148;p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good skill-item mapping is a prerequisite to using algorithms like BKT, PFA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consider irrelevant evidence (student performance at hockey when predicting math)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You’ll have ineffective prediction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limitation of Q-Matrices</a:t>
            </a:r>
            <a:endParaRPr/>
          </a:p>
        </p:txBody>
      </p:sp>
      <p:sp>
        <p:nvSpPr>
          <p:cNvPr id="154" name="Google Shape;154;p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Assumes no relationship between skills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Except that a specific item can involve multiple skills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definite limitation</a:t>
            </a:r>
            <a:endParaRPr/>
          </a:p>
        </p:txBody>
      </p:sp>
      <p:sp>
        <p:nvSpPr>
          <p:cNvPr id="160" name="Google Shape;160;p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Several ways that skills can interconnect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Chelsea ~</dc:creator>
</cp:coreProperties>
</file>