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543" r:id="rId4"/>
    <p:sldId id="519" r:id="rId5"/>
    <p:sldId id="522" r:id="rId6"/>
    <p:sldId id="520" r:id="rId7"/>
    <p:sldId id="524" r:id="rId8"/>
    <p:sldId id="525" r:id="rId9"/>
    <p:sldId id="523" r:id="rId10"/>
    <p:sldId id="548" r:id="rId11"/>
    <p:sldId id="559" r:id="rId12"/>
    <p:sldId id="526" r:id="rId13"/>
    <p:sldId id="554" r:id="rId14"/>
    <p:sldId id="527" r:id="rId15"/>
    <p:sldId id="528" r:id="rId16"/>
    <p:sldId id="530" r:id="rId17"/>
    <p:sldId id="532" r:id="rId18"/>
    <p:sldId id="533" r:id="rId19"/>
    <p:sldId id="531" r:id="rId20"/>
    <p:sldId id="534" r:id="rId21"/>
    <p:sldId id="535" r:id="rId22"/>
    <p:sldId id="549" r:id="rId23"/>
    <p:sldId id="536" r:id="rId24"/>
    <p:sldId id="537" r:id="rId25"/>
    <p:sldId id="539" r:id="rId26"/>
    <p:sldId id="538" r:id="rId27"/>
    <p:sldId id="540" r:id="rId28"/>
    <p:sldId id="541" r:id="rId29"/>
    <p:sldId id="542" r:id="rId30"/>
    <p:sldId id="545" r:id="rId31"/>
    <p:sldId id="546" r:id="rId32"/>
    <p:sldId id="562" r:id="rId33"/>
    <p:sldId id="550" r:id="rId34"/>
    <p:sldId id="551" r:id="rId35"/>
    <p:sldId id="563" r:id="rId36"/>
    <p:sldId id="552" r:id="rId37"/>
    <p:sldId id="553" r:id="rId38"/>
    <p:sldId id="555" r:id="rId39"/>
    <p:sldId id="556" r:id="rId40"/>
    <p:sldId id="557" r:id="rId41"/>
    <p:sldId id="558" r:id="rId42"/>
    <p:sldId id="560" r:id="rId43"/>
    <p:sldId id="565" r:id="rId44"/>
    <p:sldId id="517" r:id="rId45"/>
    <p:sldId id="564" r:id="rId46"/>
    <p:sldId id="561" r:id="rId47"/>
    <p:sldId id="485" r:id="rId48"/>
    <p:sldId id="518" r:id="rId49"/>
    <p:sldId id="412" r:id="rId50"/>
    <p:sldId id="30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kesh.agrawal-family.com/papers/edbt96seq_rj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March 16,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If-conditions can be more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person X buys diapers, and person X is male, and it is after 7pm, then person Y buys beer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8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Then-conditions can also be more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person X buys diapers, and person X is male, and it is after 7pm, then person Y buys beer and Cornish pasties</a:t>
            </a:r>
          </a:p>
          <a:p>
            <a:endParaRPr lang="en-US" dirty="0"/>
          </a:p>
          <a:p>
            <a:r>
              <a:rPr lang="en-US" dirty="0" smtClean="0"/>
              <a:t>Can be harder to use, sometimes eliminated from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74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rules</a:t>
            </a:r>
          </a:p>
          <a:p>
            <a:r>
              <a:rPr lang="en-US" dirty="0" smtClean="0"/>
              <a:t>Evaluate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4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rules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Evaluate rules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6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make a rule “good”?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7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Support/Coverage</a:t>
            </a:r>
          </a:p>
          <a:p>
            <a:r>
              <a:rPr lang="en-US" dirty="0" smtClean="0"/>
              <a:t>Confidence</a:t>
            </a:r>
          </a:p>
          <a:p>
            <a:r>
              <a:rPr lang="en-US" dirty="0" smtClean="0"/>
              <a:t>“Interestingness”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18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Support/Coverage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data points that fit the rule, divided by the </a:t>
            </a:r>
            <a:r>
              <a:rPr lang="en-US" dirty="0" smtClean="0"/>
              <a:t>total number </a:t>
            </a:r>
            <a:r>
              <a:rPr lang="en-US" dirty="0"/>
              <a:t>of data </a:t>
            </a:r>
            <a:r>
              <a:rPr lang="en-US" dirty="0" smtClean="0"/>
              <a:t>points</a:t>
            </a:r>
          </a:p>
          <a:p>
            <a:endParaRPr lang="en-US" dirty="0"/>
          </a:p>
          <a:p>
            <a:r>
              <a:rPr lang="en-US" dirty="0" smtClean="0"/>
              <a:t>(Variant: just the number of data points that fit the rule)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99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554089"/>
              </p:ext>
            </p:extLst>
          </p:nvPr>
        </p:nvGraphicFramePr>
        <p:xfrm>
          <a:off x="4800600" y="1600200"/>
          <a:ext cx="3886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PSY503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baseline="0" dirty="0" smtClean="0"/>
                        <a:t>PSY505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Rule:</a:t>
            </a:r>
            <a:br>
              <a:rPr lang="en-US" dirty="0" smtClean="0"/>
            </a:br>
            <a:r>
              <a:rPr lang="en-US" dirty="0" smtClean="0"/>
              <a:t>If a student took PSY503, the student took PSY505</a:t>
            </a:r>
          </a:p>
          <a:p>
            <a:endParaRPr lang="en-US" dirty="0"/>
          </a:p>
          <a:p>
            <a:r>
              <a:rPr lang="en-US" dirty="0" smtClean="0"/>
              <a:t>Support/coverage?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01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080400"/>
              </p:ext>
            </p:extLst>
          </p:nvPr>
        </p:nvGraphicFramePr>
        <p:xfrm>
          <a:off x="4800600" y="1600200"/>
          <a:ext cx="3886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PSY503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baseline="0" dirty="0" smtClean="0"/>
                        <a:t>PSY505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Rule:</a:t>
            </a:r>
            <a:br>
              <a:rPr lang="en-US" dirty="0" smtClean="0"/>
            </a:br>
            <a:r>
              <a:rPr lang="en-US" dirty="0" smtClean="0"/>
              <a:t>If a student took PSY503, the student took PSY505</a:t>
            </a:r>
          </a:p>
          <a:p>
            <a:endParaRPr lang="en-US" dirty="0"/>
          </a:p>
          <a:p>
            <a:r>
              <a:rPr lang="en-US" dirty="0" smtClean="0"/>
              <a:t>Support/coverage?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2/11 = 0.22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26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Number of data points that fit the rule, divided by the number of data points that fit the rule’s IF condition</a:t>
            </a:r>
          </a:p>
          <a:p>
            <a:endParaRPr lang="en-US" dirty="0"/>
          </a:p>
          <a:p>
            <a:r>
              <a:rPr lang="en-US" dirty="0" smtClean="0"/>
              <a:t>Equivalent to precision in </a:t>
            </a:r>
            <a:r>
              <a:rPr lang="en-US" dirty="0"/>
              <a:t>classification</a:t>
            </a:r>
            <a:endParaRPr lang="en-US" dirty="0" smtClean="0"/>
          </a:p>
          <a:p>
            <a:endParaRPr lang="en-US" b="1" dirty="0"/>
          </a:p>
          <a:p>
            <a:r>
              <a:rPr lang="en-US" dirty="0" smtClean="0"/>
              <a:t>Also referred to as accuracy, just to make things confusing</a:t>
            </a:r>
          </a:p>
          <a:p>
            <a:r>
              <a:rPr lang="en-US" b="1" dirty="0"/>
              <a:t>NOT</a:t>
            </a:r>
            <a:r>
              <a:rPr lang="en-US" dirty="0"/>
              <a:t> equivalent to accuracy in classification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9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Association Rule Mining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586915"/>
              </p:ext>
            </p:extLst>
          </p:nvPr>
        </p:nvGraphicFramePr>
        <p:xfrm>
          <a:off x="4800600" y="1600200"/>
          <a:ext cx="3886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PSY503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baseline="0" dirty="0" smtClean="0"/>
                        <a:t>PSY505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Rule:</a:t>
            </a:r>
            <a:br>
              <a:rPr lang="en-US" dirty="0" smtClean="0"/>
            </a:br>
            <a:r>
              <a:rPr lang="en-US" dirty="0" smtClean="0"/>
              <a:t>If a student took PSY503, the student took PSY505</a:t>
            </a:r>
          </a:p>
          <a:p>
            <a:endParaRPr lang="en-US" dirty="0"/>
          </a:p>
          <a:p>
            <a:r>
              <a:rPr lang="en-US" dirty="0" smtClean="0"/>
              <a:t>Confidence?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15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991026"/>
              </p:ext>
            </p:extLst>
          </p:nvPr>
        </p:nvGraphicFramePr>
        <p:xfrm>
          <a:off x="4800600" y="1600200"/>
          <a:ext cx="3886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PSY503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</a:t>
                      </a:r>
                      <a:r>
                        <a:rPr lang="en-US" baseline="0" dirty="0" smtClean="0"/>
                        <a:t>PSY505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Rule:</a:t>
            </a:r>
            <a:br>
              <a:rPr lang="en-US" dirty="0" smtClean="0"/>
            </a:br>
            <a:r>
              <a:rPr lang="en-US" dirty="0" smtClean="0"/>
              <a:t>If a student took PSY503, the student took PSY505</a:t>
            </a:r>
          </a:p>
          <a:p>
            <a:endParaRPr lang="en-US" dirty="0"/>
          </a:p>
          <a:p>
            <a:r>
              <a:rPr lang="en-US" dirty="0" smtClean="0"/>
              <a:t>Confidence?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2/6 = 0.33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Shockingly…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association rule mining community differs from most other methodological communities by acknowledging that cut-offs for support and confidence are arbitrary</a:t>
            </a:r>
          </a:p>
          <a:p>
            <a:endParaRPr lang="en-US" dirty="0"/>
          </a:p>
          <a:p>
            <a:r>
              <a:rPr lang="en-US" dirty="0" smtClean="0"/>
              <a:t>Researchers typically adjust them to find a desirable number of rules to investigate, ordering from best-to-worst…</a:t>
            </a:r>
          </a:p>
          <a:p>
            <a:r>
              <a:rPr lang="en-US" dirty="0" smtClean="0"/>
              <a:t>Rather than arbitrarily saying that all rules over a certain cut-off are “good”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27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aren’t support and confidence enough?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31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aren’t support and </a:t>
            </a:r>
            <a:r>
              <a:rPr lang="en-US" dirty="0"/>
              <a:t>confidence </a:t>
            </a:r>
            <a:r>
              <a:rPr lang="en-US" dirty="0" smtClean="0"/>
              <a:t>enough?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(</a:t>
            </a:r>
            <a:r>
              <a:rPr lang="en-US" dirty="0" err="1" smtClean="0"/>
              <a:t>Vialardi</a:t>
            </a:r>
            <a:r>
              <a:rPr lang="en-US" dirty="0" smtClean="0"/>
              <a:t> et al., 2009)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78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aren’t support and </a:t>
            </a:r>
            <a:r>
              <a:rPr lang="en-US" dirty="0"/>
              <a:t>confidence </a:t>
            </a:r>
            <a:r>
              <a:rPr lang="en-US" dirty="0" smtClean="0"/>
              <a:t>enough?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/>
              <a:t>Students who do poorly on the exams fail the course (El-</a:t>
            </a:r>
            <a:r>
              <a:rPr lang="en-US" dirty="0" err="1"/>
              <a:t>Halees</a:t>
            </a:r>
            <a:r>
              <a:rPr lang="en-US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1629184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aren’t support and </a:t>
            </a:r>
            <a:r>
              <a:rPr lang="en-US" dirty="0"/>
              <a:t>confidence </a:t>
            </a:r>
            <a:r>
              <a:rPr lang="en-US" dirty="0" smtClean="0"/>
              <a:t>enough?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 smtClean="0"/>
              <a:t>Students who do poorly on the exams fail the course (El-</a:t>
            </a:r>
            <a:r>
              <a:rPr lang="en-US" dirty="0" err="1" smtClean="0"/>
              <a:t>Halees</a:t>
            </a:r>
            <a:r>
              <a:rPr lang="en-US" dirty="0" smtClean="0"/>
              <a:t>, 2009) </a:t>
            </a:r>
          </a:p>
          <a:p>
            <a:pPr lvl="1"/>
            <a:r>
              <a:rPr lang="en-US" dirty="0" smtClean="0"/>
              <a:t>Students who game the system don’t learn as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26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aren’t support and </a:t>
            </a:r>
            <a:r>
              <a:rPr lang="en-US" dirty="0"/>
              <a:t>confidence </a:t>
            </a:r>
            <a:r>
              <a:rPr lang="en-US" dirty="0" smtClean="0"/>
              <a:t>enough?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 smtClean="0"/>
              <a:t>Students who do poorly on the exams fail the course (El-</a:t>
            </a:r>
            <a:r>
              <a:rPr lang="en-US" dirty="0" err="1" smtClean="0"/>
              <a:t>Halees</a:t>
            </a:r>
            <a:r>
              <a:rPr lang="en-US" dirty="0" smtClean="0"/>
              <a:t>, 2009) </a:t>
            </a:r>
          </a:p>
          <a:p>
            <a:pPr lvl="1"/>
            <a:r>
              <a:rPr lang="en-US" dirty="0" smtClean="0"/>
              <a:t>Students who game the system don’t learn as much (umpteen papers by some bozo named Baker)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17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aren’t support and </a:t>
            </a:r>
            <a:r>
              <a:rPr lang="en-US" dirty="0"/>
              <a:t>confidence </a:t>
            </a:r>
            <a:r>
              <a:rPr lang="en-US" dirty="0" smtClean="0"/>
              <a:t>enough?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 smtClean="0"/>
              <a:t>Students who do poorly on the exams fail the course (El-</a:t>
            </a:r>
            <a:r>
              <a:rPr lang="en-US" dirty="0" err="1" smtClean="0"/>
              <a:t>Halees</a:t>
            </a:r>
            <a:r>
              <a:rPr lang="en-US" dirty="0" smtClean="0"/>
              <a:t>, 2009) </a:t>
            </a:r>
          </a:p>
          <a:p>
            <a:pPr lvl="1"/>
            <a:r>
              <a:rPr lang="en-US" dirty="0" smtClean="0"/>
              <a:t>Students who game the system don’t learn as much (umpteen papers by some bozo named Baker)</a:t>
            </a:r>
            <a:endParaRPr lang="en-US" dirty="0"/>
          </a:p>
        </p:txBody>
      </p:sp>
      <p:pic>
        <p:nvPicPr>
          <p:cNvPr id="1026" name="Picture 2" descr="http://sphotos.xx.fbcdn.net/hphotos-ash2/166342_169091889803899_100001092669070_376987_214771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77732"/>
            <a:ext cx="2518055" cy="338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327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quite what it sounds like</a:t>
            </a:r>
          </a:p>
          <a:p>
            <a:endParaRPr lang="en-US" dirty="0"/>
          </a:p>
          <a:p>
            <a:r>
              <a:rPr lang="en-US" dirty="0" smtClean="0"/>
              <a:t>Typically defined as the other measures of the degree of statistical support in other fashions</a:t>
            </a:r>
          </a:p>
          <a:p>
            <a:endParaRPr lang="en-US" dirty="0"/>
          </a:p>
          <a:p>
            <a:r>
              <a:rPr lang="en-US" dirty="0" smtClean="0"/>
              <a:t>Rather than an actual measure of the novelty or usefulness of the discovery</a:t>
            </a:r>
          </a:p>
          <a:p>
            <a:pPr lvl="1"/>
            <a:r>
              <a:rPr lang="en-US" dirty="0" smtClean="0"/>
              <a:t>Would be great if researchers would pay more attention to this</a:t>
            </a:r>
          </a:p>
          <a:p>
            <a:pPr lvl="1"/>
            <a:r>
              <a:rPr lang="en-US" dirty="0" smtClean="0"/>
              <a:t>A hard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2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Land of Inconsistent Terminology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precisionnutrition.com/wordpress/wp-content/uploads/2010/06/homersimpson-in-chocolate-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333"/>
            <a:ext cx="4610100" cy="46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969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Interestingness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Cosine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P(A^B)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sqrt</a:t>
            </a:r>
            <a:r>
              <a:rPr lang="en-US" dirty="0" smtClean="0"/>
              <a:t>(P(A)*P(B))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Measures co-occurrence</a:t>
            </a:r>
          </a:p>
          <a:p>
            <a:endParaRPr lang="en-US" dirty="0"/>
          </a:p>
          <a:p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approved for being easy to interpret (numbers closer to 1 than 0 are better; over 0.65 is desirable)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3200400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43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Interestingness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Lift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Confidence(A-&gt;B)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P(B)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Measures whether data points that have both A and B are more common than data points only containing B</a:t>
            </a:r>
          </a:p>
          <a:p>
            <a:endParaRPr lang="en-US" dirty="0"/>
          </a:p>
          <a:p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approved for being easy to interpret (lift over 1 indicates stronger association)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2971800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153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with high cosine </a:t>
            </a:r>
            <a:r>
              <a:rPr lang="en-US" i="1" dirty="0" smtClean="0"/>
              <a:t>or </a:t>
            </a:r>
            <a:r>
              <a:rPr lang="en-US" dirty="0" smtClean="0"/>
              <a:t>high lift are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93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Interestingness </a:t>
            </a:r>
            <a:r>
              <a:rPr lang="en-US" dirty="0" err="1" smtClean="0"/>
              <a:t>Meaures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(Tan, Kumar, &amp; </a:t>
            </a:r>
            <a:r>
              <a:rPr lang="en-US" dirty="0" err="1" smtClean="0"/>
              <a:t>Srivastava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79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52413"/>
            <a:ext cx="7134225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3810000"/>
            <a:ext cx="403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8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 for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rules based both on interestingness and based on being different from other rules already selected (e.g. involve different operators)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757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debate in the field…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40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could we get at </a:t>
            </a:r>
            <a:br>
              <a:rPr lang="en-US" dirty="0" smtClean="0"/>
            </a:br>
            <a:r>
              <a:rPr lang="en-US" dirty="0" smtClean="0"/>
              <a:t>“Real Interestingness”?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2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Find rules</a:t>
            </a:r>
          </a:p>
          <a:p>
            <a:r>
              <a:rPr lang="en-US" dirty="0" smtClean="0"/>
              <a:t>Evaluate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53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Agrawal</a:t>
            </a:r>
            <a:r>
              <a:rPr lang="en-US" dirty="0" smtClean="0"/>
              <a:t> et al., 1996)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frequent </a:t>
            </a:r>
            <a:r>
              <a:rPr lang="en-US" dirty="0" err="1" smtClean="0"/>
              <a:t>itemset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rules from frequent </a:t>
            </a:r>
            <a:r>
              <a:rPr lang="en-US" dirty="0" err="1" smtClean="0"/>
              <a:t>itemset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1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to automatically find simple if-then rules within the data set</a:t>
            </a:r>
          </a:p>
          <a:p>
            <a:endParaRPr lang="en-US" dirty="0" smtClean="0"/>
          </a:p>
          <a:p>
            <a:r>
              <a:rPr lang="en-US" dirty="0" smtClean="0"/>
              <a:t>Another method that can be applied when you don’t know what structure there is in your data</a:t>
            </a:r>
          </a:p>
          <a:p>
            <a:endParaRPr lang="en-US" dirty="0"/>
          </a:p>
          <a:p>
            <a:r>
              <a:rPr lang="en-US" dirty="0" smtClean="0"/>
              <a:t>Unlike clustering, association rules are often obviously actionable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3011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Generate all single items, take those with support over threshold – {i1}</a:t>
            </a:r>
          </a:p>
          <a:p>
            <a:r>
              <a:rPr lang="en-US" dirty="0" smtClean="0"/>
              <a:t>Generate all pairs of items from items in {i1}, </a:t>
            </a:r>
            <a:r>
              <a:rPr lang="en-US" dirty="0"/>
              <a:t>take those </a:t>
            </a:r>
            <a:r>
              <a:rPr lang="en-US" dirty="0" smtClean="0"/>
              <a:t>with support over threshold – {i2}</a:t>
            </a:r>
          </a:p>
          <a:p>
            <a:r>
              <a:rPr lang="en-US" dirty="0" smtClean="0"/>
              <a:t>Generate all triplets of items from items in {i2}, </a:t>
            </a:r>
            <a:r>
              <a:rPr lang="en-US" dirty="0"/>
              <a:t>take those with</a:t>
            </a:r>
            <a:r>
              <a:rPr lang="en-US" dirty="0" smtClean="0"/>
              <a:t> </a:t>
            </a:r>
            <a:r>
              <a:rPr lang="en-US" dirty="0"/>
              <a:t>support over threshold – {</a:t>
            </a:r>
            <a:r>
              <a:rPr lang="en-US" dirty="0" smtClean="0"/>
              <a:t>i3}</a:t>
            </a:r>
            <a:endParaRPr lang="en-US" dirty="0"/>
          </a:p>
          <a:p>
            <a:r>
              <a:rPr lang="en-US" dirty="0" smtClean="0"/>
              <a:t>And so on… </a:t>
            </a:r>
          </a:p>
          <a:p>
            <a:r>
              <a:rPr lang="en-US" dirty="0" smtClean="0"/>
              <a:t>Then form joint </a:t>
            </a:r>
            <a:r>
              <a:rPr lang="en-US" dirty="0" err="1" smtClean="0"/>
              <a:t>itemset</a:t>
            </a:r>
            <a:r>
              <a:rPr lang="en-US" dirty="0" smtClean="0"/>
              <a:t> of all </a:t>
            </a:r>
            <a:r>
              <a:rPr lang="en-US" dirty="0" err="1" smtClean="0"/>
              <a:t>itemsets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973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Rules From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frequent </a:t>
            </a:r>
            <a:r>
              <a:rPr lang="en-US" dirty="0" err="1" smtClean="0"/>
              <a:t>itemset</a:t>
            </a:r>
            <a:r>
              <a:rPr lang="en-US" dirty="0" smtClean="0"/>
              <a:t>, take all items with at least two components</a:t>
            </a:r>
          </a:p>
          <a:p>
            <a:r>
              <a:rPr lang="en-US" dirty="0" smtClean="0"/>
              <a:t>Generate rules from these items</a:t>
            </a:r>
          </a:p>
          <a:p>
            <a:pPr lvl="1"/>
            <a:r>
              <a:rPr lang="en-US" dirty="0" smtClean="0"/>
              <a:t>E.g. {A,B,C,D} leads to {A,B,C}-&gt;D, {A,B,D}-&gt;C, {A,B}-&gt;{C,D}, etc. etc.</a:t>
            </a:r>
          </a:p>
          <a:p>
            <a:r>
              <a:rPr lang="en-US" dirty="0" smtClean="0"/>
              <a:t>Eliminate rules with confidence below threshold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013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 the resulting rules using your interest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422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differ primarily in terms of style of search for rules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126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653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on association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Negative association rules (</a:t>
            </a:r>
            <a:r>
              <a:rPr lang="en-US" dirty="0" err="1" smtClean="0"/>
              <a:t>Brin</a:t>
            </a:r>
            <a:r>
              <a:rPr lang="en-US" dirty="0" smtClean="0"/>
              <a:t> et al., 1997)</a:t>
            </a:r>
          </a:p>
          <a:p>
            <a:pPr lvl="1"/>
            <a:r>
              <a:rPr lang="en-US" dirty="0" smtClean="0"/>
              <a:t>What </a:t>
            </a:r>
            <a:r>
              <a:rPr lang="en-US" b="1" i="1" dirty="0" smtClean="0"/>
              <a:t>doesn’t</a:t>
            </a:r>
            <a:r>
              <a:rPr lang="en-US" dirty="0" smtClean="0"/>
              <a:t> go together?</a:t>
            </a:r>
            <a:br>
              <a:rPr lang="en-US" dirty="0" smtClean="0"/>
            </a:br>
            <a:r>
              <a:rPr lang="en-US" dirty="0" smtClean="0"/>
              <a:t>(especially if probability suggests that two things should go together)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People who buy diapers don’t buy car wax, even though 30-year old males buy both?</a:t>
            </a:r>
          </a:p>
          <a:p>
            <a:pPr lvl="1"/>
            <a:r>
              <a:rPr lang="en-US" dirty="0" smtClean="0"/>
              <a:t>People who take PSY505 don’t take PSY503? </a:t>
            </a:r>
          </a:p>
          <a:p>
            <a:pPr lvl="1"/>
            <a:r>
              <a:rPr lang="en-US" dirty="0" smtClean="0"/>
              <a:t>Students who don’t game </a:t>
            </a:r>
            <a:r>
              <a:rPr lang="en-US" smtClean="0"/>
              <a:t>the system don’t go off-task?</a:t>
            </a:r>
          </a:p>
        </p:txBody>
      </p:sp>
    </p:spTree>
    <p:extLst>
      <p:ext uri="{BB962C8B-B14F-4D97-AF65-F5344CB8AC3E}">
        <p14:creationId xmlns:p14="http://schemas.microsoft.com/office/powerpoint/2010/main" val="36696488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reasonable applications for Association Rule Mining in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093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Wednesday’s class cancelled</a:t>
            </a:r>
          </a:p>
          <a:p>
            <a:endParaRPr lang="en-US" dirty="0"/>
          </a:p>
          <a:p>
            <a:r>
              <a:rPr lang="en-US" dirty="0" smtClean="0"/>
              <a:t>I will be at an NSF meeting</a:t>
            </a:r>
          </a:p>
          <a:p>
            <a:pPr lvl="1"/>
            <a:r>
              <a:rPr lang="en-US" dirty="0" smtClean="0"/>
              <a:t>In fact, I’m leaving for the airport…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290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Monday, March </a:t>
            </a:r>
            <a:r>
              <a:rPr lang="en-US" dirty="0" smtClean="0"/>
              <a:t>26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Sequential Pattern Mining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/>
              <a:t>Srikant</a:t>
            </a:r>
            <a:r>
              <a:rPr lang="en-US" dirty="0"/>
              <a:t>, R., </a:t>
            </a:r>
            <a:r>
              <a:rPr lang="en-US" dirty="0" err="1"/>
              <a:t>Agrawal</a:t>
            </a:r>
            <a:r>
              <a:rPr lang="en-US" dirty="0"/>
              <a:t>, R. (1996) Mining Sequential Patterns: Generalizations and Performance Improvements. Research Report: IBM Research Division. San Jose, CA: IBM. </a:t>
            </a:r>
            <a:r>
              <a:rPr lang="en-US" dirty="0">
                <a:hlinkClick r:id="rId2"/>
              </a:rPr>
              <a:t>[</a:t>
            </a:r>
            <a:r>
              <a:rPr lang="en-US" dirty="0" err="1">
                <a:hlinkClick r:id="rId2"/>
              </a:rPr>
              <a:t>pdf</a:t>
            </a:r>
            <a:r>
              <a:rPr lang="en-US" dirty="0">
                <a:hlinkClick r:id="rId2"/>
              </a:rPr>
              <a:t>]</a:t>
            </a:r>
            <a:endParaRPr lang="en-US" dirty="0"/>
          </a:p>
          <a:p>
            <a:r>
              <a:rPr lang="en-US" dirty="0" err="1"/>
              <a:t>Perera</a:t>
            </a:r>
            <a:r>
              <a:rPr lang="en-US" dirty="0"/>
              <a:t>, D., Kay, J., </a:t>
            </a:r>
            <a:r>
              <a:rPr lang="en-US" dirty="0" err="1"/>
              <a:t>Koprinska</a:t>
            </a:r>
            <a:r>
              <a:rPr lang="en-US" dirty="0"/>
              <a:t>, I., </a:t>
            </a:r>
            <a:r>
              <a:rPr lang="en-US" dirty="0" err="1"/>
              <a:t>Yacef</a:t>
            </a:r>
            <a:r>
              <a:rPr lang="en-US" dirty="0"/>
              <a:t>, K., </a:t>
            </a:r>
            <a:r>
              <a:rPr lang="en-US" dirty="0" err="1"/>
              <a:t>Zaiane</a:t>
            </a:r>
            <a:r>
              <a:rPr lang="en-US" dirty="0"/>
              <a:t>, O. (2009) Clustering and Sequential Pattern Mining of Online Collaborative Learning Data. </a:t>
            </a:r>
            <a:r>
              <a:rPr lang="en-US" i="1" dirty="0"/>
              <a:t>IEEE Transactions on Knowledge and Data Engineering</a:t>
            </a:r>
            <a:r>
              <a:rPr lang="en-US" dirty="0"/>
              <a:t>, 21, 759-772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8. SEQUENTIAL PATTERN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(and fake) 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People who buy more diapers buy more </a:t>
            </a:r>
            <a:r>
              <a:rPr lang="en-US" dirty="0" smtClean="0"/>
              <a:t>beer</a:t>
            </a:r>
          </a:p>
          <a:p>
            <a:pPr lvl="1"/>
            <a:endParaRPr lang="en-US" dirty="0"/>
          </a:p>
          <a:p>
            <a:r>
              <a:rPr lang="en-US" dirty="0" smtClean="0"/>
              <a:t>If person X buys diapers,</a:t>
            </a:r>
          </a:p>
          <a:p>
            <a:r>
              <a:rPr lang="en-US" dirty="0" smtClean="0"/>
              <a:t>Person X buys beer</a:t>
            </a:r>
          </a:p>
          <a:p>
            <a:endParaRPr lang="en-US" dirty="0"/>
          </a:p>
          <a:p>
            <a:r>
              <a:rPr lang="en-US" dirty="0" smtClean="0"/>
              <a:t>Conclusion: put expensive beer next to the diapers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12943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Guys are sent to the grocery store to buy diapers, they want to have a drink down at the pub, but they buy beer to get drunk at home instead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524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just no </a:t>
            </a:r>
            <a:r>
              <a:rPr lang="en-US" b="1" i="1" dirty="0" smtClean="0"/>
              <a:t>time</a:t>
            </a:r>
            <a:r>
              <a:rPr lang="en-US" dirty="0" smtClean="0"/>
              <a:t> to go to the bathroom during a major drinking bout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0745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rules imply causality by their if-then nature</a:t>
            </a:r>
          </a:p>
          <a:p>
            <a:endParaRPr lang="en-US" dirty="0"/>
          </a:p>
          <a:p>
            <a:r>
              <a:rPr lang="en-US" dirty="0" smtClean="0"/>
              <a:t>But causality can go either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3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expensive beer next to the diapers in your store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9126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8449</TotalTime>
  <Words>1271</Words>
  <Application>Microsoft Office PowerPoint</Application>
  <PresentationFormat>On-screen Show (4:3)</PresentationFormat>
  <Paragraphs>305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Advanced Methods and Analysis for the Learning and Social Sciences</vt:lpstr>
      <vt:lpstr>Today’s Class</vt:lpstr>
      <vt:lpstr>Today’s Class</vt:lpstr>
      <vt:lpstr>Association Rule Mining</vt:lpstr>
      <vt:lpstr>Example</vt:lpstr>
      <vt:lpstr>Interpretation #1</vt:lpstr>
      <vt:lpstr>Interpretation #2</vt:lpstr>
      <vt:lpstr>Serious Issue</vt:lpstr>
      <vt:lpstr>Intervention</vt:lpstr>
      <vt:lpstr>If-conditions can be more complex</vt:lpstr>
      <vt:lpstr>Then-conditions can also be more complex</vt:lpstr>
      <vt:lpstr>Association Rule Mining</vt:lpstr>
      <vt:lpstr>Association Rule Mining</vt:lpstr>
      <vt:lpstr>Rule Evaluation</vt:lpstr>
      <vt:lpstr>Rule Evaluation</vt:lpstr>
      <vt:lpstr>Support/Coverage</vt:lpstr>
      <vt:lpstr>Example</vt:lpstr>
      <vt:lpstr>Example</vt:lpstr>
      <vt:lpstr>Confidence</vt:lpstr>
      <vt:lpstr>Example</vt:lpstr>
      <vt:lpstr>Example</vt:lpstr>
      <vt:lpstr>Shockingly…</vt:lpstr>
      <vt:lpstr>Why?</vt:lpstr>
      <vt:lpstr>Why?</vt:lpstr>
      <vt:lpstr>Why?</vt:lpstr>
      <vt:lpstr>Why?</vt:lpstr>
      <vt:lpstr>Why?</vt:lpstr>
      <vt:lpstr>Why?</vt:lpstr>
      <vt:lpstr>Interestingness</vt:lpstr>
      <vt:lpstr>Potential Interestingness Measures</vt:lpstr>
      <vt:lpstr>Potential Interestingness Measures</vt:lpstr>
      <vt:lpstr>Merceron &amp; Yacef recommendation</vt:lpstr>
      <vt:lpstr>Other Interestingness Meaures  (Tan, Kumar, &amp; Srivastava, 2002)</vt:lpstr>
      <vt:lpstr>PowerPoint Presentation</vt:lpstr>
      <vt:lpstr>Other idea for selection</vt:lpstr>
      <vt:lpstr>Open debate in the field…</vt:lpstr>
      <vt:lpstr>How could we get at  “Real Interestingness”?</vt:lpstr>
      <vt:lpstr>Association Rule Mining</vt:lpstr>
      <vt:lpstr>The Apriori algorithm (Agrawal et al., 1996)</vt:lpstr>
      <vt:lpstr>Generate Frequent Itemset</vt:lpstr>
      <vt:lpstr>Generate Rules From Frequent Itemset</vt:lpstr>
      <vt:lpstr>Finally</vt:lpstr>
      <vt:lpstr>Other Algorithms</vt:lpstr>
      <vt:lpstr>Questions? Comments?</vt:lpstr>
      <vt:lpstr>Variant on association rules</vt:lpstr>
      <vt:lpstr>Rules in Education</vt:lpstr>
      <vt:lpstr>Asgn. 8</vt:lpstr>
      <vt:lpstr>Reminder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842</cp:revision>
  <dcterms:created xsi:type="dcterms:W3CDTF">2010-01-07T20:34:12Z</dcterms:created>
  <dcterms:modified xsi:type="dcterms:W3CDTF">2012-03-15T19:08:45Z</dcterms:modified>
</cp:coreProperties>
</file>