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487" r:id="rId4"/>
    <p:sldId id="486" r:id="rId5"/>
    <p:sldId id="488" r:id="rId6"/>
    <p:sldId id="489" r:id="rId7"/>
    <p:sldId id="552" r:id="rId8"/>
    <p:sldId id="494" r:id="rId9"/>
    <p:sldId id="495" r:id="rId10"/>
    <p:sldId id="496" r:id="rId11"/>
    <p:sldId id="500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515" r:id="rId27"/>
    <p:sldId id="516" r:id="rId28"/>
    <p:sldId id="517" r:id="rId29"/>
    <p:sldId id="518" r:id="rId30"/>
    <p:sldId id="519" r:id="rId31"/>
    <p:sldId id="520" r:id="rId32"/>
    <p:sldId id="521" r:id="rId33"/>
    <p:sldId id="522" r:id="rId34"/>
    <p:sldId id="523" r:id="rId35"/>
    <p:sldId id="524" r:id="rId36"/>
    <p:sldId id="525" r:id="rId37"/>
    <p:sldId id="526" r:id="rId38"/>
    <p:sldId id="527" r:id="rId39"/>
    <p:sldId id="497" r:id="rId40"/>
    <p:sldId id="528" r:id="rId41"/>
    <p:sldId id="490" r:id="rId42"/>
    <p:sldId id="491" r:id="rId43"/>
    <p:sldId id="492" r:id="rId44"/>
    <p:sldId id="493" r:id="rId45"/>
    <p:sldId id="529" r:id="rId46"/>
    <p:sldId id="530" r:id="rId47"/>
    <p:sldId id="534" r:id="rId48"/>
    <p:sldId id="535" r:id="rId49"/>
    <p:sldId id="540" r:id="rId50"/>
    <p:sldId id="536" r:id="rId51"/>
    <p:sldId id="537" r:id="rId52"/>
    <p:sldId id="538" r:id="rId53"/>
    <p:sldId id="539" r:id="rId54"/>
    <p:sldId id="541" r:id="rId55"/>
    <p:sldId id="531" r:id="rId56"/>
    <p:sldId id="542" r:id="rId57"/>
    <p:sldId id="546" r:id="rId58"/>
    <p:sldId id="547" r:id="rId59"/>
    <p:sldId id="549" r:id="rId60"/>
    <p:sldId id="548" r:id="rId61"/>
    <p:sldId id="543" r:id="rId62"/>
    <p:sldId id="544" r:id="rId63"/>
    <p:sldId id="545" r:id="rId64"/>
    <p:sldId id="550" r:id="rId65"/>
    <p:sldId id="551" r:id="rId66"/>
    <p:sldId id="485" r:id="rId67"/>
    <p:sldId id="412" r:id="rId68"/>
    <p:sldId id="301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4,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Cognitive Tutor Geometry during school year 2005-2006</a:t>
            </a:r>
          </a:p>
          <a:p>
            <a:r>
              <a:rPr lang="en-US" dirty="0" smtClean="0"/>
              <a:t>Approximately 2 days a week</a:t>
            </a:r>
          </a:p>
          <a:p>
            <a:r>
              <a:rPr lang="en-US" dirty="0" smtClean="0"/>
              <a:t>Tutor chosen by teachers</a:t>
            </a:r>
          </a:p>
          <a:p>
            <a:pPr lvl="1"/>
            <a:r>
              <a:rPr lang="en-US" dirty="0" smtClean="0"/>
              <a:t>e.g. not all classrooms used software </a:t>
            </a:r>
          </a:p>
          <a:p>
            <a:r>
              <a:rPr lang="en-US" dirty="0" smtClean="0"/>
              <a:t>However, software used by representative population in each school</a:t>
            </a:r>
          </a:p>
          <a:p>
            <a:pPr lvl="1"/>
            <a:r>
              <a:rPr lang="en-US" dirty="0" smtClean="0"/>
              <a:t>e.g. not just gifted or special-needs students</a:t>
            </a:r>
          </a:p>
          <a:p>
            <a:endParaRPr lang="en-US" dirty="0" smtClean="0"/>
          </a:p>
          <a:p>
            <a:r>
              <a:rPr lang="en-US" dirty="0" smtClean="0"/>
              <a:t>3 schools in Southwestern Pennsylvania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0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534400" cy="5532120"/>
        </p:xfrm>
        <a:graphic>
          <a:graphicData uri="http://schemas.openxmlformats.org/drawingml/2006/table">
            <a:tbl>
              <a:tblPr/>
              <a:tblGrid>
                <a:gridCol w="3325091"/>
                <a:gridCol w="1662545"/>
                <a:gridCol w="1884219"/>
                <a:gridCol w="1662545"/>
              </a:tblGrid>
              <a:tr h="650488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% African-American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100%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&lt;1%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2%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% White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0%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98%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97%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% Hispanic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0%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&lt;1%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&lt;1%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Free or Reduced-Price Lunch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99%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4%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Not Reported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% Proficient on state math exam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20%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77%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Not Reported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72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"/>
                          <a:ea typeface="Calibri"/>
                          <a:cs typeface="Times New Roman"/>
                        </a:rPr>
                        <a:t>Median household income in community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"/>
                          <a:ea typeface="Calibri"/>
                          <a:cs typeface="Times New Roman"/>
                        </a:rPr>
                        <a:t>$26,621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$60,307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$32,206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% Children under poverty line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30.8%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"/>
                          <a:ea typeface="Calibri"/>
                          <a:cs typeface="Times New Roman"/>
                        </a:rPr>
                        <a:t>2.5%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"/>
                          <a:ea typeface="Calibri"/>
                          <a:cs typeface="Times New Roman"/>
                        </a:rPr>
                        <a:t>18.4%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1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534400" cy="3200400"/>
        </p:xfrm>
        <a:graphic>
          <a:graphicData uri="http://schemas.openxmlformats.org/drawingml/2006/table">
            <a:tbl>
              <a:tblPr/>
              <a:tblGrid>
                <a:gridCol w="3325091"/>
                <a:gridCol w="1662545"/>
                <a:gridCol w="1884219"/>
                <a:gridCol w="1662545"/>
              </a:tblGrid>
              <a:tr h="650488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28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Number of students using</a:t>
                      </a:r>
                      <a:r>
                        <a:rPr lang="en-US" sz="2400" baseline="0" dirty="0" smtClean="0">
                          <a:latin typeface="Times"/>
                          <a:ea typeface="Calibri"/>
                          <a:cs typeface="Times New Roman"/>
                        </a:rPr>
                        <a:t> software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34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88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435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Average tim</a:t>
                      </a:r>
                      <a:r>
                        <a:rPr lang="en-US" sz="2400" baseline="0" dirty="0" smtClean="0">
                          <a:latin typeface="Times"/>
                          <a:ea typeface="Calibri"/>
                          <a:cs typeface="Times New Roman"/>
                        </a:rPr>
                        <a:t>e using software</a:t>
                      </a:r>
                      <a:endParaRPr lang="en-US" sz="2400" dirty="0" smtClean="0"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en-US" sz="24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hrs.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35 hrs.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Calibri"/>
                          <a:cs typeface="Times New Roman"/>
                        </a:rPr>
                        <a:t>9 hrs.</a:t>
                      </a:r>
                      <a:endParaRPr lang="en-US" sz="2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 number of actions within software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Times New Roman"/>
                          <a:cs typeface="Times New Roman"/>
                        </a:rPr>
                        <a:t>245, 092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Times New Roman"/>
                          <a:cs typeface="Times New Roman"/>
                        </a:rPr>
                        <a:t>244, 396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"/>
                          <a:ea typeface="Times New Roman"/>
                          <a:cs typeface="Times New Roman"/>
                        </a:rPr>
                        <a:t>484,875</a:t>
                      </a:r>
                      <a:endParaRPr lang="en-US" sz="2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consistent between schools</a:t>
            </a:r>
          </a:p>
          <a:p>
            <a:r>
              <a:rPr lang="en-US" dirty="0" smtClean="0"/>
              <a:t>Clear potential confound</a:t>
            </a:r>
          </a:p>
          <a:p>
            <a:r>
              <a:rPr lang="en-US" dirty="0" smtClean="0"/>
              <a:t>Hard to resolve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Leaving confound in place is a natural bias (matches how software genuinely used in each setting)</a:t>
            </a:r>
          </a:p>
          <a:p>
            <a:r>
              <a:rPr lang="en-US" dirty="0" smtClean="0"/>
              <a:t>Setting arbitrary cut-offs on minimum time used and eliminating students, or only looking at the first N minutes of tutor usage, just changes what the selection bias 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8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address these confounds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Data was analyzed </a:t>
            </a:r>
            <a:r>
              <a:rPr lang="en-US" dirty="0" smtClean="0"/>
              <a:t>in </a:t>
            </a:r>
            <a:r>
              <a:rPr lang="en-US" dirty="0" smtClean="0"/>
              <a:t>two ways</a:t>
            </a:r>
          </a:p>
          <a:p>
            <a:pPr lvl="1"/>
            <a:r>
              <a:rPr lang="en-US" dirty="0" smtClean="0"/>
              <a:t>Using all data (more ecologically valid)</a:t>
            </a:r>
          </a:p>
          <a:p>
            <a:pPr lvl="1"/>
            <a:r>
              <a:rPr lang="en-US" dirty="0" smtClean="0"/>
              <a:t>Using a time-slice consisting of the 3</a:t>
            </a:r>
            <a:r>
              <a:rPr lang="en-US" baseline="30000" dirty="0" smtClean="0"/>
              <a:t>rd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hours (minutes 120-480) of each student’s usage of the software  (more controlled)</a:t>
            </a:r>
          </a:p>
          <a:p>
            <a:pPr lvl="2"/>
            <a:r>
              <a:rPr lang="en-US" dirty="0" smtClean="0"/>
              <a:t>This time-slice will not be as representative of the usage in each school, but avoids the confound of total usage time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hours were selected, because the initial 2 hours likely represent interface learning, which are not representative of overall tutor use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7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Off-task behavior assessed </a:t>
            </a:r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Baker’s (2007) Latent Response Model machine-learned detector of off-task behavior</a:t>
            </a:r>
          </a:p>
          <a:p>
            <a:pPr lvl="1"/>
            <a:r>
              <a:rPr lang="en-US" dirty="0" smtClean="0"/>
              <a:t>Trained using data from students using a Cognitive Tutor for Middle School </a:t>
            </a:r>
            <a:r>
              <a:rPr lang="en-US" dirty="0" smtClean="0"/>
              <a:t>Mathematics in several suburban schools</a:t>
            </a:r>
            <a:endParaRPr lang="en-US" dirty="0" smtClean="0"/>
          </a:p>
          <a:p>
            <a:pPr lvl="2"/>
            <a:r>
              <a:rPr lang="en-US" dirty="0" smtClean="0"/>
              <a:t>Age range was moderately older in this study than in original training data</a:t>
            </a:r>
          </a:p>
          <a:p>
            <a:pPr lvl="2"/>
            <a:r>
              <a:rPr lang="en-US" dirty="0" smtClean="0"/>
              <a:t>But off-task behavior is similar in nature within the two populations: ceasing to use the software for a significant period of time without seeking help from teacher or software</a:t>
            </a:r>
          </a:p>
          <a:p>
            <a:pPr lvl="1"/>
            <a:r>
              <a:rPr lang="en-US" dirty="0" smtClean="0"/>
              <a:t>Validated to generalize to new students and across Cognitive Tutor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4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assessed </a:t>
            </a:r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Baker &amp; de </a:t>
            </a:r>
            <a:r>
              <a:rPr lang="en-US" dirty="0" err="1" smtClean="0"/>
              <a:t>Carvalho’s</a:t>
            </a:r>
            <a:r>
              <a:rPr lang="en-US" dirty="0" smtClean="0"/>
              <a:t> (2008) Latent Response Model machine-learned detector of gaming the system</a:t>
            </a:r>
          </a:p>
          <a:p>
            <a:pPr lvl="1"/>
            <a:r>
              <a:rPr lang="en-US" dirty="0" smtClean="0"/>
              <a:t>Trained using data from age-similar population of students using Algebra Cognitive </a:t>
            </a:r>
            <a:r>
              <a:rPr lang="en-US" dirty="0" smtClean="0"/>
              <a:t>Tutor in suburban schools</a:t>
            </a:r>
            <a:endParaRPr lang="en-US" dirty="0" smtClean="0"/>
          </a:p>
          <a:p>
            <a:pPr lvl="1"/>
            <a:r>
              <a:rPr lang="en-US" dirty="0" smtClean="0"/>
              <a:t>Approach validated to generalize between students and between Cognitive Tutor lessons (Baker, Corbett, Roll, &amp; </a:t>
            </a:r>
            <a:r>
              <a:rPr lang="en-US" dirty="0" err="1" smtClean="0"/>
              <a:t>Koedinger</a:t>
            </a:r>
            <a:r>
              <a:rPr lang="en-US" dirty="0" smtClean="0"/>
              <a:t>, 2008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Predicts robust learning in college Genetics (Baker, Gowda, &amp; Corbett, 2011)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12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Carelessness assessed </a:t>
            </a:r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Baker, </a:t>
            </a:r>
            <a:r>
              <a:rPr lang="en-US" dirty="0" err="1" smtClean="0"/>
              <a:t>Cobett</a:t>
            </a:r>
            <a:r>
              <a:rPr lang="en-US" dirty="0" smtClean="0"/>
              <a:t>, &amp; </a:t>
            </a:r>
            <a:r>
              <a:rPr lang="en-US" dirty="0" err="1" smtClean="0"/>
              <a:t>Aleven’s</a:t>
            </a:r>
            <a:r>
              <a:rPr lang="en-US" dirty="0" smtClean="0"/>
              <a:t> (2008) machine-learned detector of contextual slip</a:t>
            </a:r>
          </a:p>
          <a:p>
            <a:pPr lvl="1"/>
            <a:r>
              <a:rPr lang="en-US" dirty="0" smtClean="0"/>
              <a:t>Trained and cross-validated using data from year-long use of same Geometry Cognitive </a:t>
            </a:r>
            <a:r>
              <a:rPr lang="en-US" dirty="0" smtClean="0"/>
              <a:t>Tutor in suburban schools</a:t>
            </a:r>
          </a:p>
          <a:p>
            <a:pPr lvl="1"/>
            <a:r>
              <a:rPr lang="en-US" dirty="0" smtClean="0"/>
              <a:t>Detectors transfer from USA to Philippines and vice-versa (San Pedro et al., 2011)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209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model was applied to the full data set and time-slice data set from each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1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Off-Task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34.1% (18.0%)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15.4% (20.7%)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20.4% (13.3%)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25.7% (22.8%)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16.5%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(27.5%)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21.0% (16.5%)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7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Discovery with Models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Off-Task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34.1% (18.0%)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15.4% (20.7%)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70C0"/>
                          </a:solidFill>
                          <a:latin typeface="Times"/>
                          <a:ea typeface="Calibri"/>
                          <a:cs typeface="Times New Roman"/>
                        </a:rPr>
                        <a:t>20.4% (13.3%)</a:t>
                      </a:r>
                      <a:endParaRPr lang="en-US" sz="3600" dirty="0">
                        <a:solidFill>
                          <a:srgbClr val="0070C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25.7% (22.8%)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16.5%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(27.5%)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21.0% (16.5%)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120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Off-Task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34.1% (18.0%)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15.4% (20.7%)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20.4% (13.3%)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25.7% (22.8%)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16.5%</a:t>
                      </a:r>
                      <a:r>
                        <a:rPr lang="en-US" sz="3600" baseline="0" dirty="0" smtClean="0">
                          <a:solidFill>
                            <a:srgbClr val="00B05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(27.5%)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21.0% (16.5%)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2989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Off-Task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34.1% (18.0%)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15.4% (20.7%)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20.4% (13.3%)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25.7% (22.8%)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16.5%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(27.5%)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21.0% (16.5%)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purple columns statistically significantly different at p&lt;0.05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440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data set: School explains 6.4% of variance in time off-task</a:t>
            </a:r>
          </a:p>
          <a:p>
            <a:r>
              <a:rPr lang="en-US" dirty="0" smtClean="0"/>
              <a:t>Hours 3-8: School explains 1.2% of variance in time off-task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1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Gaming the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7.4% (2.2%)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6.9% (3.1%)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6.6% (1.7%)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4.7% (1.9%)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5.9% (7.3%)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6.4% (2.2%)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099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Gaming the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7.4% (2.2%)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6.9% (3.1%)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6.6% (1.7%)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4.7% (1.9%)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5.9% (7.3%)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6.4% (2.2%)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172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Gaming the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7.4% (2.2%)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6.9% (3.1%)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6.6% (1.7%)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4.7% (1.9%)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5.9% (7.3%)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6.4% (2.2%)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Note that the relationship in gaming flips between data sets (but the change is all in the urban school)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72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Gaming the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7.4% (2.2%)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6.9% (3.1%)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6.6% (1.7%)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4.7% (1.9%)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5.9% (7.3%)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6.4% (2.2%)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purple columns statistically significantly different at p&lt;0.05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098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Full data set: School explains 1.1% of variance in gaming</a:t>
            </a:r>
          </a:p>
          <a:p>
            <a:r>
              <a:rPr lang="en-US" dirty="0" smtClean="0"/>
              <a:t>Hours 3-8: School explains 1.7% of variance in gaming</a:t>
            </a:r>
          </a:p>
          <a:p>
            <a:endParaRPr lang="en-US" dirty="0" smtClean="0"/>
          </a:p>
          <a:p>
            <a:r>
              <a:rPr lang="en-US" dirty="0" smtClean="0"/>
              <a:t>Student, tutor lesson, and problem all found to predict significantly larger proportion of variance</a:t>
            </a:r>
            <a:br>
              <a:rPr lang="en-US" dirty="0" smtClean="0"/>
            </a:br>
            <a:r>
              <a:rPr lang="en-US" dirty="0" smtClean="0"/>
              <a:t>(Baker, 2007; Baker et al, 2009; </a:t>
            </a:r>
            <a:r>
              <a:rPr lang="en-US" dirty="0" err="1" smtClean="0"/>
              <a:t>Muldner</a:t>
            </a:r>
            <a:r>
              <a:rPr lang="en-US" dirty="0" smtClean="0"/>
              <a:t> et al,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36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Slip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0.50 </a:t>
                      </a: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0.07)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0.32 </a:t>
                      </a:r>
                      <a:b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(0.11)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0.27 </a:t>
                      </a:r>
                      <a:r>
                        <a:rPr lang="en-US" sz="3600" dirty="0"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0.13)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0.53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(0.08)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0.44 (0.17)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0.33 (0.18)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4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henextbarstool.com/wp-content/uploads/2010/12/hand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03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Slip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0.50 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Calibri"/>
                          <a:cs typeface="Times New Roman"/>
                        </a:rPr>
                        <a:t>0.07)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  <a:t>0.32 </a:t>
                      </a:r>
                      <a:b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Calibri"/>
                          <a:cs typeface="Times New Roman"/>
                        </a:rPr>
                        <a:t>(0.11)</a:t>
                      </a:r>
                      <a:endParaRPr lang="en-US" sz="3600" dirty="0">
                        <a:solidFill>
                          <a:srgbClr val="00B0F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0.27 </a:t>
                      </a:r>
                      <a:r>
                        <a:rPr lang="en-US" sz="3600" dirty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Calibri"/>
                          <a:cs typeface="Times New Roman"/>
                        </a:rPr>
                        <a:t>0.13)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0.53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(0.08)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0.44 (0.17)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0.33 (0.18)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206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Slip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0.50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0.07)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0.32 </a:t>
                      </a:r>
                      <a:b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(0.11)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0.27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0.13)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0.53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(0.08)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F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0.44 (0.17)</a:t>
                      </a:r>
                      <a:endParaRPr lang="en-US" sz="3600" dirty="0">
                        <a:solidFill>
                          <a:srgbClr val="00B0F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B05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0.33 (0.18)</a:t>
                      </a:r>
                      <a:endParaRPr lang="en-US" sz="3600" dirty="0">
                        <a:solidFill>
                          <a:srgbClr val="00B05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791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differences in color statistically significant at p&lt;0.05, using </a:t>
            </a:r>
            <a:r>
              <a:rPr lang="en-US" sz="2800" dirty="0" err="1" smtClean="0"/>
              <a:t>Tukey’s</a:t>
            </a:r>
            <a:r>
              <a:rPr lang="en-US" sz="2800" dirty="0" smtClean="0"/>
              <a:t> HSD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7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Slip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399" cy="3224290"/>
        </p:xfrm>
        <a:graphic>
          <a:graphicData uri="http://schemas.openxmlformats.org/drawingml/2006/table">
            <a:tbl>
              <a:tblPr/>
              <a:tblGrid>
                <a:gridCol w="3473533"/>
                <a:gridCol w="1736766"/>
                <a:gridCol w="1968334"/>
                <a:gridCol w="1736766"/>
              </a:tblGrid>
              <a:tr h="1029730">
                <a:tc>
                  <a:txBody>
                    <a:bodyPr/>
                    <a:lstStyle/>
                    <a:p>
                      <a:pPr marL="0" marR="0" indent="1441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Suburban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"/>
                          <a:ea typeface="Calibri"/>
                          <a:cs typeface="Times New Roman"/>
                        </a:rPr>
                        <a:t>Rural school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3600" baseline="0" dirty="0" smtClean="0">
                          <a:latin typeface="Times"/>
                          <a:ea typeface="Times New Roman"/>
                          <a:cs typeface="Times New Roman"/>
                        </a:rPr>
                        <a:t> Data Set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0.50 </a:t>
                      </a:r>
                      <a:r>
                        <a:rPr lang="en-US" sz="3600" dirty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0.07)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0.32 </a:t>
                      </a:r>
                      <a:b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(0.11)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0.27 </a:t>
                      </a:r>
                      <a:r>
                        <a:rPr lang="en-US" sz="3600" dirty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Calibri"/>
                          <a:cs typeface="Times New Roman"/>
                        </a:rPr>
                        <a:t>0.13)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"/>
                          <a:ea typeface="Calibri"/>
                          <a:cs typeface="Times New Roman"/>
                        </a:rPr>
                        <a:t>Hours</a:t>
                      </a:r>
                      <a:r>
                        <a:rPr lang="en-US" sz="3600" baseline="0" dirty="0" smtClean="0">
                          <a:latin typeface="Times"/>
                          <a:ea typeface="Calibri"/>
                          <a:cs typeface="Times New Roman"/>
                        </a:rPr>
                        <a:t> 3-8</a:t>
                      </a:r>
                      <a:endParaRPr lang="en-US" sz="3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0.53</a:t>
                      </a:r>
                      <a:r>
                        <a:rPr lang="en-US" sz="3600" baseline="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(0.08)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0.44 (0.17)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0.33 (0.18)</a:t>
                      </a:r>
                      <a:endParaRPr lang="en-US" sz="3600" dirty="0">
                        <a:solidFill>
                          <a:srgbClr val="7030A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1816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All purple columns statistically significantly different at p&lt;0.05; slip probabilities systematically higher in hours 3-8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9818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data set: School explains 16.5% of variance in slip probability</a:t>
            </a:r>
          </a:p>
          <a:p>
            <a:r>
              <a:rPr lang="en-US" dirty="0" smtClean="0"/>
              <a:t>Hours 3-8: School explains 11.1% of variance in slip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139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Time-slices agreed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off-task behavior and carelessness in the urban school than in the other two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08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poverty in both urban and rural schools</a:t>
            </a:r>
          </a:p>
          <a:p>
            <a:endParaRPr lang="en-US" dirty="0" smtClean="0"/>
          </a:p>
          <a:p>
            <a:r>
              <a:rPr lang="en-US" dirty="0" smtClean="0"/>
              <a:t>Some factor other than simply socio-economic status explains higher frequency of off-task behavior and carelessness in urban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03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teacher expertise (urban teachers in USA have higher turnover and are usually less experienced)</a:t>
            </a:r>
          </a:p>
          <a:p>
            <a:r>
              <a:rPr lang="en-US" dirty="0" smtClean="0"/>
              <a:t>Differences in schools’ facilities, equipment (e.g. computers), and physical environment</a:t>
            </a:r>
          </a:p>
          <a:p>
            <a:r>
              <a:rPr lang="en-US" dirty="0" smtClean="0"/>
              <a:t>Differences in students’ cultural backgrounds</a:t>
            </a:r>
          </a:p>
          <a:p>
            <a:endParaRPr lang="en-US" dirty="0" smtClean="0"/>
          </a:p>
          <a:p>
            <a:r>
              <a:rPr lang="en-US" dirty="0" smtClean="0"/>
              <a:t>Your hypothesis 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78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Time-slices disagreed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how much gaming the system occurred in the urban school</a:t>
            </a:r>
          </a:p>
          <a:p>
            <a:endParaRPr lang="en-US" dirty="0" smtClean="0"/>
          </a:p>
          <a:p>
            <a:r>
              <a:rPr lang="en-US" dirty="0" smtClean="0"/>
              <a:t>Less gaming earlier in the year,</a:t>
            </a:r>
            <a:br>
              <a:rPr lang="en-US" dirty="0" smtClean="0"/>
            </a:br>
            <a:r>
              <a:rPr lang="en-US" dirty="0" smtClean="0"/>
              <a:t>more gaming later in the year</a:t>
            </a:r>
          </a:p>
          <a:p>
            <a:endParaRPr lang="en-US" dirty="0" smtClean="0"/>
          </a:p>
          <a:p>
            <a:r>
              <a:rPr lang="en-US" dirty="0" smtClean="0"/>
              <a:t>Greater novelty effect in urban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98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interesting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Carelessness dropped significantly more over the course of the school year in the suburban and rural schools than in the urban school</a:t>
            </a:r>
          </a:p>
          <a:p>
            <a:endParaRPr lang="en-US" dirty="0" smtClean="0"/>
          </a:p>
          <a:p>
            <a:r>
              <a:rPr lang="en-US" dirty="0" smtClean="0"/>
              <a:t>Some factor caused the suburban and rural students to become more diligent during the school year</a:t>
            </a:r>
          </a:p>
          <a:p>
            <a:pPr lvl="1"/>
            <a:r>
              <a:rPr lang="en-US" dirty="0" smtClean="0"/>
              <a:t>This didn’t happen in the urban school</a:t>
            </a:r>
          </a:p>
          <a:p>
            <a:pPr lvl="1"/>
            <a:r>
              <a:rPr lang="en-US" dirty="0" smtClean="0"/>
              <a:t>Not clear why not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458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limitations and flaws?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application of discovery with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9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with Models: </a:t>
            </a:r>
            <a:br>
              <a:rPr lang="en-US" dirty="0" smtClean="0"/>
            </a:br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dirty="0"/>
              <a:t>of a phenomenon is developed </a:t>
            </a:r>
          </a:p>
          <a:p>
            <a:r>
              <a:rPr lang="en-US" dirty="0" smtClean="0"/>
              <a:t>Via </a:t>
            </a:r>
          </a:p>
          <a:p>
            <a:pPr lvl="1"/>
            <a:r>
              <a:rPr lang="en-US" dirty="0" smtClean="0"/>
              <a:t>Prediction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Knowledge Engineering </a:t>
            </a:r>
          </a:p>
          <a:p>
            <a:pPr lvl="1"/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model is then used as a component </a:t>
            </a:r>
            <a:r>
              <a:rPr lang="en-US" dirty="0" smtClean="0"/>
              <a:t>in </a:t>
            </a:r>
            <a:r>
              <a:rPr lang="en-US" dirty="0"/>
              <a:t>another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73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Obvious limitations and flaws:</a:t>
            </a:r>
            <a:br>
              <a:rPr lang="en-US" dirty="0" smtClean="0"/>
            </a:br>
            <a:r>
              <a:rPr lang="en-US" dirty="0" smtClean="0"/>
              <a:t>How fatal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school per category</a:t>
            </a:r>
          </a:p>
          <a:p>
            <a:r>
              <a:rPr lang="en-US" dirty="0" smtClean="0"/>
              <a:t>Different usage pattern in different schools</a:t>
            </a:r>
          </a:p>
          <a:p>
            <a:r>
              <a:rPr lang="en-US" dirty="0" smtClean="0"/>
              <a:t>Detectors only formally validated for suburban students</a:t>
            </a:r>
          </a:p>
          <a:p>
            <a:r>
              <a:rPr lang="en-US" dirty="0" smtClean="0"/>
              <a:t>Your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055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with Models:</a:t>
            </a:r>
            <a:br>
              <a:rPr lang="en-US" dirty="0" smtClean="0"/>
            </a:br>
            <a:r>
              <a:rPr lang="en-US" dirty="0" smtClean="0"/>
              <a:t>Here There Be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38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There Be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715000" y="3429000"/>
            <a:ext cx="1524000" cy="1295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68297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Rar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33840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</a:t>
            </a:r>
            <a:r>
              <a:rPr lang="en-US" dirty="0"/>
              <a:t>There Be Monsters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really easy to do something badly wrong, for some types of “Discovery with Models” analyses</a:t>
            </a:r>
          </a:p>
          <a:p>
            <a:endParaRPr lang="en-US" dirty="0"/>
          </a:p>
          <a:p>
            <a:r>
              <a:rPr lang="en-US" dirty="0" smtClean="0"/>
              <a:t>No warnings when you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035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Validity is always important for model creation</a:t>
            </a:r>
          </a:p>
          <a:p>
            <a:endParaRPr lang="en-US" dirty="0"/>
          </a:p>
          <a:p>
            <a:r>
              <a:rPr lang="en-US" dirty="0" smtClean="0"/>
              <a:t>Doubly-important for discovery with models</a:t>
            </a:r>
          </a:p>
          <a:p>
            <a:pPr lvl="1"/>
            <a:r>
              <a:rPr lang="en-US" dirty="0" smtClean="0"/>
              <a:t>Discovery with Models almost always involves applying model to new data</a:t>
            </a:r>
          </a:p>
          <a:p>
            <a:pPr lvl="1"/>
            <a:r>
              <a:rPr lang="en-US" dirty="0" smtClean="0"/>
              <a:t>How confident are you that your model will apply to the new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61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Valid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challenges to valid application of a model within a discovery with models analysis?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269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Valid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model valid for population?</a:t>
            </a:r>
          </a:p>
          <a:p>
            <a:r>
              <a:rPr lang="en-US" dirty="0" smtClean="0"/>
              <a:t>Is model valid for all tutor lessons? (or other differences)</a:t>
            </a:r>
          </a:p>
          <a:p>
            <a:r>
              <a:rPr lang="en-US" dirty="0" smtClean="0"/>
              <a:t>Is model valid for setting of use? (classroom versus homework?)</a:t>
            </a:r>
          </a:p>
          <a:p>
            <a:r>
              <a:rPr lang="en-US" dirty="0" smtClean="0"/>
              <a:t>Is the model valid in the first place? (especially important for knowledge engineered models)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15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 of the point of discovery with models is to conduct analyses that would simply be impossible without the model</a:t>
            </a:r>
          </a:p>
          <a:p>
            <a:endParaRPr lang="en-US" dirty="0"/>
          </a:p>
          <a:p>
            <a:r>
              <a:rPr lang="en-US" dirty="0" smtClean="0"/>
              <a:t>Many types of measures are used outside the context where they were tested</a:t>
            </a:r>
          </a:p>
          <a:p>
            <a:pPr lvl="1"/>
            <a:r>
              <a:rPr lang="en-US" dirty="0" smtClean="0"/>
              <a:t>Questionnaires in particular</a:t>
            </a:r>
          </a:p>
          <a:p>
            <a:pPr lvl="1"/>
            <a:endParaRPr lang="en-US" dirty="0"/>
          </a:p>
          <a:p>
            <a:r>
              <a:rPr lang="en-US" dirty="0" smtClean="0"/>
              <a:t>The key is to find a balance between paralysis and validity</a:t>
            </a:r>
          </a:p>
          <a:p>
            <a:pPr lvl="1"/>
            <a:r>
              <a:rPr lang="en-US" dirty="0" smtClean="0"/>
              <a:t>And be honest about what you did so that others can replicate and disagree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713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types of validity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2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WPI-ASU </a:t>
            </a:r>
            <a:r>
              <a:rPr lang="en-US" dirty="0" smtClean="0"/>
              <a:t>squabble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http://users.wpi.edu/~rsbaker/Ryan%20B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48608"/>
            <a:ext cx="2095500" cy="290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ublic.asu.edu/~kmuldner/Home_files/Kasia_B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48607"/>
            <a:ext cx="4251298" cy="290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19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used in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created model’s predictions are used as predictor variables in </a:t>
            </a:r>
            <a:r>
              <a:rPr lang="en-US" dirty="0" smtClean="0"/>
              <a:t>predicting </a:t>
            </a:r>
            <a:r>
              <a:rPr lang="en-US" dirty="0"/>
              <a:t>a new </a:t>
            </a:r>
            <a:r>
              <a:rPr lang="en-US" dirty="0" smtClean="0"/>
              <a:t>variable</a:t>
            </a:r>
          </a:p>
          <a:p>
            <a:endParaRPr lang="en-US" dirty="0"/>
          </a:p>
          <a:p>
            <a:r>
              <a:rPr lang="en-US" dirty="0" smtClean="0"/>
              <a:t>E.g. Classification,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82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WPI-ASU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Baker (2007) used a machine-learned detector of gaming the system to determine whether gaming the system is better predicted by student or tutor lesson</a:t>
            </a:r>
          </a:p>
          <a:p>
            <a:endParaRPr lang="en-US" dirty="0"/>
          </a:p>
          <a:p>
            <a:r>
              <a:rPr lang="en-US" dirty="0" smtClean="0"/>
              <a:t>The detector was validated for a different population than the research population (middle school versus high schools)</a:t>
            </a:r>
          </a:p>
          <a:p>
            <a:endParaRPr lang="en-US" dirty="0" smtClean="0"/>
          </a:p>
          <a:p>
            <a:r>
              <a:rPr lang="en-US" dirty="0" smtClean="0"/>
              <a:t>The detector was validated for new lessons in 4 cases, but not for full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6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WPI-ASU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Muldner</a:t>
            </a:r>
            <a:r>
              <a:rPr lang="en-US" dirty="0" smtClean="0"/>
              <a:t> et al. (2011) used a knowledge-engineered detector of gaming the system to determine whether gaming the system is better predicted by student or tutor lesson</a:t>
            </a:r>
          </a:p>
          <a:p>
            <a:endParaRPr lang="en-US" dirty="0"/>
          </a:p>
          <a:p>
            <a:r>
              <a:rPr lang="en-US" dirty="0" smtClean="0"/>
              <a:t>The detector was not validated, but trusted because of face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27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WPI-ASU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 (2007) found that gaming better predicted by lesson</a:t>
            </a:r>
          </a:p>
          <a:p>
            <a:endParaRPr lang="en-US" dirty="0"/>
          </a:p>
          <a:p>
            <a:r>
              <a:rPr lang="en-US" dirty="0" err="1" smtClean="0"/>
              <a:t>Muldner</a:t>
            </a:r>
            <a:r>
              <a:rPr lang="en-US" dirty="0" smtClean="0"/>
              <a:t> et al. (2011) found that gaming better predicted by student</a:t>
            </a:r>
          </a:p>
          <a:p>
            <a:endParaRPr lang="en-US" dirty="0"/>
          </a:p>
          <a:p>
            <a:r>
              <a:rPr lang="en-US" dirty="0" smtClean="0"/>
              <a:t>Which one should we trust?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213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WPI-ASU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unpublished research by the two groups working together</a:t>
            </a:r>
          </a:p>
          <a:p>
            <a:endParaRPr lang="en-US" dirty="0"/>
          </a:p>
          <a:p>
            <a:r>
              <a:rPr lang="en-US" dirty="0" smtClean="0"/>
              <a:t>Found that a human coder’s labeling of clips where the two detectors disagree…</a:t>
            </a:r>
          </a:p>
          <a:p>
            <a:endParaRPr lang="en-US" dirty="0"/>
          </a:p>
          <a:p>
            <a:r>
              <a:rPr lang="en-US" dirty="0" smtClean="0"/>
              <a:t>Achieved K=0.17 with the ML detector</a:t>
            </a:r>
          </a:p>
          <a:p>
            <a:r>
              <a:rPr lang="en-US" dirty="0" smtClean="0"/>
              <a:t>And K= -0.17 with the KE detector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94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WPI-ASU squabble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one should we trust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(Neither?)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654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and KE don’t always 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Baker et al. (2008)</a:t>
            </a:r>
          </a:p>
          <a:p>
            <a:endParaRPr lang="en-US" dirty="0"/>
          </a:p>
          <a:p>
            <a:r>
              <a:rPr lang="en-US" dirty="0" smtClean="0"/>
              <a:t>Baker and colleagues conducted two studies correlating ML detectors of gaming to learner characteristics questionnaires</a:t>
            </a:r>
          </a:p>
          <a:p>
            <a:endParaRPr lang="en-US" dirty="0"/>
          </a:p>
          <a:p>
            <a:r>
              <a:rPr lang="en-US" dirty="0" err="1" smtClean="0"/>
              <a:t>Walonoski</a:t>
            </a:r>
            <a:r>
              <a:rPr lang="en-US" dirty="0" smtClean="0"/>
              <a:t> and Heffernan conducted one study correlating KE detector of gaming </a:t>
            </a:r>
            <a:r>
              <a:rPr lang="en-US" dirty="0"/>
              <a:t>to learner characteristics questionnaires</a:t>
            </a:r>
          </a:p>
          <a:p>
            <a:endParaRPr lang="en-US" dirty="0" smtClean="0"/>
          </a:p>
          <a:p>
            <a:r>
              <a:rPr lang="en-US" dirty="0" smtClean="0"/>
              <a:t>Very similar overall results!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05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Converging evidence increases our trust in the methods!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082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483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Another area of Discovery with Models is composing models out of other models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Models of Gaming the System and Help-Seeking use Bayesian Knowledge-Tracing models as components (Baker et al., 2004, 2008a, 2008b; </a:t>
            </a:r>
            <a:r>
              <a:rPr lang="en-US" dirty="0" err="1" smtClean="0"/>
              <a:t>Aleven</a:t>
            </a:r>
            <a:r>
              <a:rPr lang="en-US" dirty="0" smtClean="0"/>
              <a:t> et al., 2004, 2006)</a:t>
            </a:r>
          </a:p>
          <a:p>
            <a:pPr lvl="1"/>
            <a:r>
              <a:rPr lang="en-US" dirty="0" smtClean="0"/>
              <a:t>Models of Preparation for Future Learning use models of Gaming the System as components (Baker et al., 2011)</a:t>
            </a:r>
          </a:p>
          <a:p>
            <a:pPr lvl="1"/>
            <a:r>
              <a:rPr lang="en-US" dirty="0" smtClean="0"/>
              <a:t>Models of Affect use models of Off-Task Behavior as components (Baker et al., in press)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79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 talk about this, people often worry about building a model on top of imperfect models</a:t>
            </a:r>
          </a:p>
          <a:p>
            <a:endParaRPr lang="en-US" dirty="0"/>
          </a:p>
          <a:p>
            <a:r>
              <a:rPr lang="en-US" dirty="0" smtClean="0"/>
              <a:t>Will the error “pile up”?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3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used in 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relationships between the created model’s predictions and </a:t>
            </a:r>
            <a:r>
              <a:rPr lang="en-US" dirty="0" smtClean="0"/>
              <a:t>additional </a:t>
            </a:r>
            <a:r>
              <a:rPr lang="en-US" dirty="0"/>
              <a:t>variables are </a:t>
            </a:r>
            <a:r>
              <a:rPr lang="en-US" dirty="0" smtClean="0"/>
              <a:t>studied</a:t>
            </a:r>
          </a:p>
          <a:p>
            <a:r>
              <a:rPr lang="en-US" dirty="0" smtClean="0"/>
              <a:t>This </a:t>
            </a:r>
            <a:r>
              <a:rPr lang="en-US" dirty="0"/>
              <a:t>can enable a researcher to study the relationship between a </a:t>
            </a:r>
            <a:r>
              <a:rPr lang="en-US" dirty="0" smtClean="0"/>
              <a:t>complex </a:t>
            </a:r>
            <a:r>
              <a:rPr lang="en-US" dirty="0"/>
              <a:t>latent construct and a wide variety of observable </a:t>
            </a:r>
            <a:r>
              <a:rPr lang="en-US" dirty="0" smtClean="0"/>
              <a:t>constructs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E.g. Correlation mining, Association Rule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601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on top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is this really a risk?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the final model successfully predicts the final construct, do we care if the model it uses internally is imperfect?</a:t>
            </a:r>
          </a:p>
          <a:p>
            <a:endParaRPr lang="en-US" dirty="0" smtClean="0"/>
          </a:p>
          <a:p>
            <a:r>
              <a:rPr lang="en-US" dirty="0" smtClean="0"/>
              <a:t>What would be the costs?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352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examples of discovery with models analyses?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392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Sweet, can you tell us about</a:t>
            </a:r>
          </a:p>
          <a:p>
            <a:pPr marL="0" indent="0">
              <a:buNone/>
            </a:pPr>
            <a:r>
              <a:rPr lang="en-US" dirty="0"/>
              <a:t>San Pedro, M.O.C., Baker, </a:t>
            </a:r>
            <a:r>
              <a:rPr lang="en-US" dirty="0" err="1"/>
              <a:t>R.S.J.d</a:t>
            </a:r>
            <a:r>
              <a:rPr lang="en-US" dirty="0"/>
              <a:t>., Rodrigo, M.M. (2011) The Relationship between Carelessness and Affect in a Cognitive Tutor. </a:t>
            </a:r>
            <a:r>
              <a:rPr lang="en-US" i="1" dirty="0"/>
              <a:t>Proceedings of the 4th bi-annual International Conference on Affective Computing and Intelligent Interaction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179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Wixon</a:t>
            </a:r>
            <a:r>
              <a:rPr lang="en-US" dirty="0" smtClean="0"/>
              <a:t>, can you tell us about</a:t>
            </a:r>
          </a:p>
          <a:p>
            <a:pPr marL="0" indent="0">
              <a:buNone/>
            </a:pPr>
            <a:r>
              <a:rPr lang="en-US" dirty="0"/>
              <a:t>Hershkovitz, A., </a:t>
            </a:r>
            <a:r>
              <a:rPr lang="en-US" dirty="0" err="1"/>
              <a:t>Wixon</a:t>
            </a:r>
            <a:r>
              <a:rPr lang="en-US" dirty="0"/>
              <a:t>, M.,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Sao Pedro, M. (2011) Carelessness and Goal Orientation in a Science Microworld. Poster paper. Proceedings of the 15th International Conference on Artificial Intelligence in Education, 462-465.</a:t>
            </a:r>
          </a:p>
        </p:txBody>
      </p:sp>
    </p:spTree>
    <p:extLst>
      <p:ext uri="{BB962C8B-B14F-4D97-AF65-F5344CB8AC3E}">
        <p14:creationId xmlns:p14="http://schemas.microsoft.com/office/powerpoint/2010/main" val="5503393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Sao Pedro, can you tell us about</a:t>
            </a:r>
          </a:p>
          <a:p>
            <a:pPr marL="0" indent="0">
              <a:buNone/>
            </a:pPr>
            <a:r>
              <a:rPr lang="en-US" dirty="0"/>
              <a:t>Sao Pedro, M.A., </a:t>
            </a:r>
            <a:r>
              <a:rPr lang="en-US" dirty="0" err="1"/>
              <a:t>Gobert</a:t>
            </a:r>
            <a:r>
              <a:rPr lang="en-US" dirty="0"/>
              <a:t>, J., Baker, </a:t>
            </a:r>
            <a:r>
              <a:rPr lang="en-US" dirty="0" err="1"/>
              <a:t>R.S.J.d</a:t>
            </a:r>
            <a:r>
              <a:rPr lang="en-US" dirty="0"/>
              <a:t>. (in press) The Development and Transfer of Data Collection Inquiry Skills across Physical Science Microworlds. To be presented at the </a:t>
            </a:r>
            <a:r>
              <a:rPr lang="en-US" i="1" dirty="0"/>
              <a:t>American Educational Research Association Conference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556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9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Wednesday, April </a:t>
            </a:r>
            <a:r>
              <a:rPr lang="en-US" dirty="0" smtClean="0"/>
              <a:t>9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Missing Data and Imputation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Schafer, J.L., Graham, J.W. (2002) Missing Data: Our View of the State of the Art. </a:t>
            </a:r>
            <a:r>
              <a:rPr lang="en-US" i="1" dirty="0"/>
              <a:t>Psychological Methods</a:t>
            </a:r>
            <a:r>
              <a:rPr lang="en-US" dirty="0"/>
              <a:t>, 7 (2), </a:t>
            </a:r>
            <a:r>
              <a:rPr lang="en-US" dirty="0" smtClean="0"/>
              <a:t>147-177.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9. IMPUTATION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“Increasingly Important…”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 &amp; </a:t>
            </a:r>
            <a:r>
              <a:rPr lang="en-US" dirty="0" err="1" smtClean="0"/>
              <a:t>Yacef</a:t>
            </a:r>
            <a:r>
              <a:rPr lang="en-US" dirty="0" smtClean="0"/>
              <a:t> (2009) argued that Discovery with Models is a key emerging area of EDM</a:t>
            </a:r>
          </a:p>
          <a:p>
            <a:endParaRPr lang="en-US" dirty="0"/>
          </a:p>
          <a:p>
            <a:r>
              <a:rPr lang="en-US" dirty="0" smtClean="0"/>
              <a:t>I think that’s true, although it has been a bit slower to emerge than I might have 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0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6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Baker &amp; Gowda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of gaming the system, off-task behavior, and carelessness developed</a:t>
            </a:r>
          </a:p>
          <a:p>
            <a:endParaRPr lang="en-US" dirty="0"/>
          </a:p>
          <a:p>
            <a:r>
              <a:rPr lang="en-US" dirty="0" smtClean="0"/>
              <a:t>Applied to entire year of data from urban, rural, and suburban schools</a:t>
            </a:r>
          </a:p>
          <a:p>
            <a:endParaRPr lang="en-US" dirty="0"/>
          </a:p>
          <a:p>
            <a:r>
              <a:rPr lang="en-US" dirty="0" smtClean="0"/>
              <a:t>Differences in behaviors between different schools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5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9538</TotalTime>
  <Words>2487</Words>
  <Application>Microsoft Office PowerPoint</Application>
  <PresentationFormat>On-screen Show (4:3)</PresentationFormat>
  <Paragraphs>434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Advanced Methods and Analysis for the Learning and Social Sciences</vt:lpstr>
      <vt:lpstr>Today’s Class</vt:lpstr>
      <vt:lpstr>Discovery with Models</vt:lpstr>
      <vt:lpstr>Discovery with Models:  The Big Idea</vt:lpstr>
      <vt:lpstr>Can be used in Prediction</vt:lpstr>
      <vt:lpstr>Can be used in Relationship Mining</vt:lpstr>
      <vt:lpstr>“Increasingly Important…”</vt:lpstr>
      <vt:lpstr>Example</vt:lpstr>
      <vt:lpstr>Baker &amp; Gowda (2010)</vt:lpstr>
      <vt:lpstr>Students</vt:lpstr>
      <vt:lpstr>PowerPoint Presentation</vt:lpstr>
      <vt:lpstr>PowerPoint Presentation</vt:lpstr>
      <vt:lpstr>Amount of usage</vt:lpstr>
      <vt:lpstr>To address these confounds</vt:lpstr>
      <vt:lpstr>Off-task behavior assessed using</vt:lpstr>
      <vt:lpstr>Gaming assessed using</vt:lpstr>
      <vt:lpstr>Carelessness assessed using</vt:lpstr>
      <vt:lpstr>Application of Models</vt:lpstr>
      <vt:lpstr>% Off-Task</vt:lpstr>
      <vt:lpstr>% Off-Task</vt:lpstr>
      <vt:lpstr>% Off-Task</vt:lpstr>
      <vt:lpstr>% Off-Task</vt:lpstr>
      <vt:lpstr>Overall Model Goodness</vt:lpstr>
      <vt:lpstr>% Gaming the System</vt:lpstr>
      <vt:lpstr>% Gaming the System</vt:lpstr>
      <vt:lpstr>% Gaming the System</vt:lpstr>
      <vt:lpstr>% Gaming the System</vt:lpstr>
      <vt:lpstr>Overall Model Goodness</vt:lpstr>
      <vt:lpstr>Slip Probability</vt:lpstr>
      <vt:lpstr>Slip Probability</vt:lpstr>
      <vt:lpstr>Slip Probability</vt:lpstr>
      <vt:lpstr>Slip Probability</vt:lpstr>
      <vt:lpstr>Overall Model Goodness</vt:lpstr>
      <vt:lpstr>Time-slices agreed</vt:lpstr>
      <vt:lpstr>Comments</vt:lpstr>
      <vt:lpstr>Potential hypotheses</vt:lpstr>
      <vt:lpstr>Time-slices disagreed</vt:lpstr>
      <vt:lpstr>Another interesting finding</vt:lpstr>
      <vt:lpstr>Obvious limitations and flaws?</vt:lpstr>
      <vt:lpstr>Obvious limitations and flaws: How fatal are they?</vt:lpstr>
      <vt:lpstr>Discovery with Models: Here There Be Monsters</vt:lpstr>
      <vt:lpstr>Discovery with Models:  Here There Be Monsters</vt:lpstr>
      <vt:lpstr>Discovery with Models:  Here There Be Monsters</vt:lpstr>
      <vt:lpstr>Think Validity</vt:lpstr>
      <vt:lpstr>Challenges to Valid Application</vt:lpstr>
      <vt:lpstr>Challenges to Valid Application</vt:lpstr>
      <vt:lpstr>That said</vt:lpstr>
      <vt:lpstr>Example</vt:lpstr>
      <vt:lpstr>The WPI-ASU squabble</vt:lpstr>
      <vt:lpstr>The WPI-ASU squabble</vt:lpstr>
      <vt:lpstr>The WPI-ASU squabble</vt:lpstr>
      <vt:lpstr>The WPI-ASU squabble</vt:lpstr>
      <vt:lpstr>The WPI-ASU squabble</vt:lpstr>
      <vt:lpstr>The WPI-ASU squabble</vt:lpstr>
      <vt:lpstr>ML and KE don’t always disagree</vt:lpstr>
      <vt:lpstr>Converging evidence increases our trust in the methods!</vt:lpstr>
      <vt:lpstr>Models on top of Models</vt:lpstr>
      <vt:lpstr>Models on top of Models</vt:lpstr>
      <vt:lpstr>Models on top of Models</vt:lpstr>
      <vt:lpstr>Models on top of Models</vt:lpstr>
      <vt:lpstr>What are some</vt:lpstr>
      <vt:lpstr>Examples</vt:lpstr>
      <vt:lpstr>Examples</vt:lpstr>
      <vt:lpstr>Examples</vt:lpstr>
      <vt:lpstr>Comments? Questions?</vt:lpstr>
      <vt:lpstr>Asgn. 9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946</cp:revision>
  <dcterms:created xsi:type="dcterms:W3CDTF">2010-01-07T20:34:12Z</dcterms:created>
  <dcterms:modified xsi:type="dcterms:W3CDTF">2012-04-03T22:07:37Z</dcterms:modified>
</cp:coreProperties>
</file>