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530" r:id="rId4"/>
    <p:sldId id="531" r:id="rId5"/>
    <p:sldId id="533" r:id="rId6"/>
    <p:sldId id="532" r:id="rId7"/>
    <p:sldId id="534" r:id="rId8"/>
    <p:sldId id="535" r:id="rId9"/>
    <p:sldId id="537" r:id="rId10"/>
    <p:sldId id="582" r:id="rId11"/>
    <p:sldId id="538" r:id="rId12"/>
    <p:sldId id="539" r:id="rId13"/>
    <p:sldId id="540" r:id="rId14"/>
    <p:sldId id="541" r:id="rId15"/>
    <p:sldId id="553" r:id="rId16"/>
    <p:sldId id="556" r:id="rId17"/>
    <p:sldId id="555" r:id="rId18"/>
    <p:sldId id="557" r:id="rId19"/>
    <p:sldId id="542" r:id="rId20"/>
    <p:sldId id="543" r:id="rId21"/>
    <p:sldId id="544" r:id="rId22"/>
    <p:sldId id="546" r:id="rId23"/>
    <p:sldId id="547" r:id="rId24"/>
    <p:sldId id="548" r:id="rId25"/>
    <p:sldId id="549" r:id="rId26"/>
    <p:sldId id="550" r:id="rId27"/>
    <p:sldId id="551" r:id="rId28"/>
    <p:sldId id="552" r:id="rId29"/>
    <p:sldId id="554" r:id="rId30"/>
    <p:sldId id="559" r:id="rId31"/>
    <p:sldId id="560" r:id="rId32"/>
    <p:sldId id="561" r:id="rId33"/>
    <p:sldId id="562" r:id="rId34"/>
    <p:sldId id="558" r:id="rId35"/>
    <p:sldId id="581" r:id="rId36"/>
    <p:sldId id="563" r:id="rId37"/>
    <p:sldId id="564" r:id="rId38"/>
    <p:sldId id="583" r:id="rId39"/>
    <p:sldId id="565" r:id="rId40"/>
    <p:sldId id="566" r:id="rId41"/>
    <p:sldId id="567" r:id="rId42"/>
    <p:sldId id="568" r:id="rId43"/>
    <p:sldId id="569" r:id="rId44"/>
    <p:sldId id="570" r:id="rId45"/>
    <p:sldId id="571" r:id="rId46"/>
    <p:sldId id="572" r:id="rId47"/>
    <p:sldId id="573" r:id="rId48"/>
    <p:sldId id="574" r:id="rId49"/>
    <p:sldId id="575" r:id="rId50"/>
    <p:sldId id="576" r:id="rId51"/>
    <p:sldId id="577" r:id="rId52"/>
    <p:sldId id="578" r:id="rId53"/>
    <p:sldId id="579" r:id="rId54"/>
    <p:sldId id="580" r:id="rId55"/>
    <p:sldId id="485" r:id="rId56"/>
    <p:sldId id="529" r:id="rId57"/>
    <p:sldId id="584" r:id="rId58"/>
    <p:sldId id="528" r:id="rId59"/>
    <p:sldId id="30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0072" autoAdjust="0"/>
  </p:normalViewPr>
  <p:slideViewPr>
    <p:cSldViewPr>
      <p:cViewPr>
        <p:scale>
          <a:sx n="71" d="100"/>
          <a:sy n="71" d="100"/>
        </p:scale>
        <p:origin x="-6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index/c5047h0084528056.pdf" TargetMode="External"/><Relationship Id="rId2" Type="http://schemas.openxmlformats.org/officeDocument/2006/relationships/hyperlink" Target="http://www.jstor.org/stable/10.2307/3548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mj-ebmh.highwire.org/content/10/2/34.extract" TargetMode="External"/><Relationship Id="rId4" Type="http://schemas.openxmlformats.org/officeDocument/2006/relationships/hyperlink" Target="http://www.bmj.com/content/316/7139/1236.shor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18,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Ironically, derived by Miller rather than </a:t>
            </a:r>
            <a:r>
              <a:rPr lang="en-US" dirty="0" err="1" smtClean="0"/>
              <a:t>Bonferroni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ironically, there appear to be no pictures of Miller on the internet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52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classic example of Stigler’s Law of </a:t>
            </a:r>
            <a:r>
              <a:rPr lang="en-US" dirty="0" err="1" smtClean="0"/>
              <a:t>Eponomy</a:t>
            </a:r>
            <a:endParaRPr lang="en-US" dirty="0" smtClean="0"/>
          </a:p>
          <a:p>
            <a:pPr lvl="1"/>
            <a:r>
              <a:rPr lang="en-US" dirty="0" smtClean="0"/>
              <a:t>“No </a:t>
            </a:r>
            <a:r>
              <a:rPr lang="en-US" dirty="0"/>
              <a:t>scientific discovery is named after its original </a:t>
            </a:r>
            <a:r>
              <a:rPr lang="en-US" dirty="0" smtClean="0"/>
              <a:t>discoverer”</a:t>
            </a:r>
            <a:endParaRPr lang="en-US" dirty="0"/>
          </a:p>
        </p:txBody>
      </p:sp>
      <p:pic>
        <p:nvPicPr>
          <p:cNvPr id="4" name="Picture 2" descr="Stephen M. Stig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14849"/>
            <a:ext cx="18288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805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classic example of Stigler’s Law of </a:t>
            </a:r>
            <a:r>
              <a:rPr lang="en-US" dirty="0" err="1" smtClean="0"/>
              <a:t>Eponomy</a:t>
            </a:r>
            <a:endParaRPr lang="en-US" dirty="0" smtClean="0"/>
          </a:p>
          <a:p>
            <a:pPr lvl="1"/>
            <a:r>
              <a:rPr lang="en-US" dirty="0" smtClean="0"/>
              <a:t>“No </a:t>
            </a:r>
            <a:r>
              <a:rPr lang="en-US" dirty="0"/>
              <a:t>scientific discovery is named after its original </a:t>
            </a:r>
            <a:r>
              <a:rPr lang="en-US" dirty="0" smtClean="0"/>
              <a:t>discoverer”</a:t>
            </a:r>
          </a:p>
          <a:p>
            <a:pPr lvl="1"/>
            <a:r>
              <a:rPr lang="en-US" dirty="0"/>
              <a:t>Stigler’s Law of </a:t>
            </a:r>
            <a:r>
              <a:rPr lang="en-US" dirty="0" err="1" smtClean="0"/>
              <a:t>Eponomy</a:t>
            </a:r>
            <a:r>
              <a:rPr lang="en-US" dirty="0" smtClean="0"/>
              <a:t> proposed by </a:t>
            </a:r>
            <a:br>
              <a:rPr lang="en-US" dirty="0" smtClean="0"/>
            </a:br>
            <a:r>
              <a:rPr lang="en-US" dirty="0" smtClean="0"/>
              <a:t>Robert Merton</a:t>
            </a:r>
            <a:endParaRPr lang="en-US" dirty="0"/>
          </a:p>
        </p:txBody>
      </p:sp>
      <p:pic>
        <p:nvPicPr>
          <p:cNvPr id="2050" name="Picture 2" descr="http://upload.wikimedia.org/wikipedia/en/thumb/0/08/Robert_K_Merton.jpg/220px-Robert_K_Mer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96395"/>
            <a:ext cx="1752600" cy="246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01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are conducting </a:t>
            </a:r>
            <a:r>
              <a:rPr lang="en-US" i="1" dirty="0" smtClean="0"/>
              <a:t>n </a:t>
            </a:r>
            <a:r>
              <a:rPr lang="en-US" dirty="0" smtClean="0"/>
              <a:t>different statistical tests on the same data set</a:t>
            </a:r>
          </a:p>
          <a:p>
            <a:endParaRPr lang="en-US" dirty="0"/>
          </a:p>
          <a:p>
            <a:r>
              <a:rPr lang="en-US" dirty="0" smtClean="0"/>
              <a:t>Adjust your significance criterion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to be</a:t>
            </a:r>
          </a:p>
          <a:p>
            <a:pPr lvl="1"/>
            <a:r>
              <a:rPr lang="en-US" dirty="0">
                <a:latin typeface="Symbol" pitchFamily="18" charset="2"/>
              </a:rPr>
              <a:t>a</a:t>
            </a:r>
            <a:r>
              <a:rPr lang="en-US" dirty="0" smtClean="0"/>
              <a:t> / n</a:t>
            </a:r>
          </a:p>
          <a:p>
            <a:pPr lvl="1"/>
            <a:endParaRPr lang="en-US" dirty="0"/>
          </a:p>
          <a:p>
            <a:r>
              <a:rPr lang="en-US" dirty="0" smtClean="0"/>
              <a:t>E.g. For 4 statistical tests, use statistical significance criterion of 0.0125 rather than 0.05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Sometimes instead expressed by multiplying p * n, and keeping statistical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 smtClean="0"/>
              <a:t> = 0.05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Mathematically equivalent…</a:t>
            </a:r>
          </a:p>
          <a:p>
            <a:pPr marL="742950" lvl="2" indent="-342900"/>
            <a:r>
              <a:rPr lang="en-US" dirty="0" smtClean="0"/>
              <a:t>As long as you don’t try to treat p like a probability afterwards… or meta-analyze it… etc., etc.</a:t>
            </a:r>
          </a:p>
          <a:p>
            <a:pPr marL="742950" lvl="2" indent="-342900"/>
            <a:r>
              <a:rPr lang="en-US" dirty="0" smtClean="0"/>
              <a:t>For one thing, can produce p values over 1, which doesn’t really make sense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9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None significant anymore</a:t>
            </a:r>
          </a:p>
          <a:p>
            <a:pPr lvl="1"/>
            <a:r>
              <a:rPr lang="en-US" dirty="0" smtClean="0"/>
              <a:t>p=0.04 seen as being due to chance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238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None significant anymore</a:t>
            </a:r>
          </a:p>
          <a:p>
            <a:pPr lvl="1"/>
            <a:r>
              <a:rPr lang="en-US" dirty="0" smtClean="0"/>
              <a:t>p=0.04 seen as being due to chance</a:t>
            </a:r>
          </a:p>
          <a:p>
            <a:pPr lvl="1"/>
            <a:r>
              <a:rPr lang="en-US" dirty="0" smtClean="0"/>
              <a:t>Does this seem right?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824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Only p=0.001 still significant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322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Only p=0.001 still significant</a:t>
            </a:r>
          </a:p>
          <a:p>
            <a:pPr lvl="1"/>
            <a:r>
              <a:rPr lang="en-US" dirty="0" smtClean="0"/>
              <a:t>Does this seem right?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581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Advantages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Disadvantages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4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Post-hoc Adjustments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Advantages</a:t>
            </a:r>
          </a:p>
          <a:p>
            <a:pPr marL="742950" lvl="2" indent="-342900"/>
            <a:r>
              <a:rPr lang="en-US" sz="3200" dirty="0" smtClean="0"/>
              <a:t>You can be “certain” that an effect is real if it makes it through this correction</a:t>
            </a:r>
          </a:p>
          <a:p>
            <a:pPr marL="742950" lvl="2" indent="-342900"/>
            <a:r>
              <a:rPr lang="en-US" sz="3200" dirty="0" smtClean="0"/>
              <a:t>Does not assume tests are independent (in the same data set, they probably aren’t!)</a:t>
            </a:r>
          </a:p>
          <a:p>
            <a:pPr marL="742950" lvl="2" indent="-342900"/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Disadvantages</a:t>
            </a:r>
          </a:p>
          <a:p>
            <a:pPr marL="742950" lvl="2" indent="-342900"/>
            <a:r>
              <a:rPr lang="en-US" sz="3200" dirty="0" smtClean="0"/>
              <a:t>Massively over-conservative</a:t>
            </a:r>
          </a:p>
          <a:p>
            <a:pPr marL="742950" lvl="2" indent="-342900"/>
            <a:r>
              <a:rPr lang="en-US" sz="3200" dirty="0" smtClean="0"/>
              <a:t>Essentially throws out every effect if you run a lot of tests</a:t>
            </a:r>
            <a:endParaRPr lang="en-US" sz="3200" dirty="0"/>
          </a:p>
          <a:p>
            <a:pPr marL="74295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21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Often attacked these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Arguments for rejecting the sequential </a:t>
            </a:r>
            <a:r>
              <a:rPr lang="en-US" b="1" dirty="0" err="1">
                <a:hlinkClick r:id="rId2"/>
              </a:rPr>
              <a:t>Bonferroni</a:t>
            </a:r>
            <a:r>
              <a:rPr lang="en-US" b="1" dirty="0">
                <a:hlinkClick r:id="rId2"/>
              </a:rPr>
              <a:t> </a:t>
            </a:r>
            <a:r>
              <a:rPr lang="en-US" dirty="0">
                <a:hlinkClick r:id="rId2"/>
              </a:rPr>
              <a:t>in ecological </a:t>
            </a:r>
            <a:r>
              <a:rPr lang="en-US" dirty="0" smtClean="0">
                <a:hlinkClick r:id="rId2"/>
              </a:rPr>
              <a:t>studies</a:t>
            </a:r>
            <a:r>
              <a:rPr lang="en-US" dirty="0" smtClean="0"/>
              <a:t>. MD </a:t>
            </a:r>
            <a:r>
              <a:rPr lang="en-US" dirty="0"/>
              <a:t>Moran - </a:t>
            </a:r>
            <a:r>
              <a:rPr lang="en-US" dirty="0" err="1"/>
              <a:t>Oikos</a:t>
            </a:r>
            <a:r>
              <a:rPr lang="en-US" dirty="0"/>
              <a:t>, 2003 - JSTOR</a:t>
            </a:r>
          </a:p>
          <a:p>
            <a:r>
              <a:rPr lang="en-US" dirty="0">
                <a:hlinkClick r:id="rId3"/>
              </a:rPr>
              <a:t>Beyond </a:t>
            </a:r>
            <a:r>
              <a:rPr lang="en-US" b="1" dirty="0" err="1">
                <a:hlinkClick r:id="rId3"/>
              </a:rPr>
              <a:t>Bonferroni</a:t>
            </a:r>
            <a:r>
              <a:rPr lang="en-US" dirty="0">
                <a:hlinkClick r:id="rId3"/>
              </a:rPr>
              <a:t>: less conservative analyses for conservation </a:t>
            </a:r>
            <a:r>
              <a:rPr lang="en-US" dirty="0" smtClean="0">
                <a:hlinkClick r:id="rId3"/>
              </a:rPr>
              <a:t>genetics</a:t>
            </a:r>
            <a:r>
              <a:rPr lang="en-US" dirty="0" smtClean="0"/>
              <a:t>. SR </a:t>
            </a:r>
            <a:r>
              <a:rPr lang="en-US" dirty="0" err="1"/>
              <a:t>Narum</a:t>
            </a:r>
            <a:r>
              <a:rPr lang="en-US" dirty="0"/>
              <a:t> - Conservation Genetics, 2006 </a:t>
            </a:r>
            <a:r>
              <a:rPr lang="en-US" dirty="0" smtClean="0"/>
              <a:t>– Springer</a:t>
            </a:r>
          </a:p>
          <a:p>
            <a:r>
              <a:rPr lang="en-US" dirty="0">
                <a:hlinkClick r:id="rId4"/>
              </a:rPr>
              <a:t>What's wrong with </a:t>
            </a:r>
            <a:r>
              <a:rPr lang="en-US" b="1" dirty="0" err="1">
                <a:hlinkClick r:id="rId4"/>
              </a:rPr>
              <a:t>Bonferroni</a:t>
            </a:r>
            <a:r>
              <a:rPr lang="en-US" b="1" dirty="0">
                <a:hlinkClick r:id="rId4"/>
              </a:rPr>
              <a:t> </a:t>
            </a:r>
            <a:r>
              <a:rPr lang="en-US" dirty="0" smtClean="0">
                <a:hlinkClick r:id="rId4"/>
              </a:rPr>
              <a:t>adjustments</a:t>
            </a:r>
            <a:r>
              <a:rPr lang="en-US" dirty="0" smtClean="0"/>
              <a:t>. TV </a:t>
            </a:r>
            <a:r>
              <a:rPr lang="en-US" dirty="0" err="1"/>
              <a:t>Perneger</a:t>
            </a:r>
            <a:r>
              <a:rPr lang="en-US" dirty="0"/>
              <a:t> - </a:t>
            </a:r>
            <a:r>
              <a:rPr lang="en-US" dirty="0" err="1"/>
              <a:t>Bmj</a:t>
            </a:r>
            <a:r>
              <a:rPr lang="en-US" dirty="0"/>
              <a:t>, 1998 - </a:t>
            </a:r>
            <a:r>
              <a:rPr lang="en-US" dirty="0" smtClean="0"/>
              <a:t>bmj.com</a:t>
            </a:r>
          </a:p>
          <a:p>
            <a:r>
              <a:rPr lang="en-US" dirty="0">
                <a:hlinkClick r:id="rId5"/>
              </a:rPr>
              <a:t>p Value fetishism and use </a:t>
            </a:r>
            <a:r>
              <a:rPr lang="en-US" dirty="0" smtClean="0">
                <a:hlinkClick r:id="rId5"/>
              </a:rPr>
              <a:t>of the</a:t>
            </a:r>
            <a:r>
              <a:rPr lang="en-US" dirty="0">
                <a:hlinkClick r:id="rId5"/>
              </a:rPr>
              <a:t> </a:t>
            </a:r>
            <a:r>
              <a:rPr lang="en-US" b="1" dirty="0" err="1">
                <a:hlinkClick r:id="rId5"/>
              </a:rPr>
              <a:t>Bonferroni</a:t>
            </a:r>
            <a:r>
              <a:rPr lang="en-US" b="1" dirty="0">
                <a:hlinkClick r:id="rId5"/>
              </a:rPr>
              <a:t> </a:t>
            </a:r>
            <a:r>
              <a:rPr lang="en-US" dirty="0" smtClean="0">
                <a:hlinkClick r:id="rId5"/>
              </a:rPr>
              <a:t>adjustment</a:t>
            </a:r>
            <a:r>
              <a:rPr lang="en-US" dirty="0" smtClean="0"/>
              <a:t>. JF </a:t>
            </a:r>
            <a:r>
              <a:rPr lang="en-US" dirty="0"/>
              <a:t>Morgan - Evidence Based Mental Health, 2007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63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Holm-</a:t>
            </a:r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</a:p>
          <a:p>
            <a:r>
              <a:rPr lang="en-US" dirty="0" smtClean="0"/>
              <a:t>And the </a:t>
            </a:r>
            <a:r>
              <a:rPr lang="en-US" dirty="0"/>
              <a:t>S</a:t>
            </a:r>
            <a:r>
              <a:rPr lang="en-US" dirty="0" smtClean="0"/>
              <a:t>imple Sequentially </a:t>
            </a:r>
            <a:r>
              <a:rPr lang="en-US" dirty="0" err="1" smtClean="0"/>
              <a:t>Rejective</a:t>
            </a:r>
            <a:r>
              <a:rPr lang="en-US" dirty="0" smtClean="0"/>
              <a:t> Multiple </a:t>
            </a:r>
            <a:r>
              <a:rPr lang="en-US" dirty="0"/>
              <a:t>T</a:t>
            </a:r>
            <a:r>
              <a:rPr lang="en-US" dirty="0" smtClean="0"/>
              <a:t>est Procedure</a:t>
            </a:r>
          </a:p>
          <a:p>
            <a:r>
              <a:rPr lang="en-US" dirty="0" smtClean="0"/>
              <a:t>And Holm’s Step-Down</a:t>
            </a:r>
          </a:p>
          <a:p>
            <a:r>
              <a:rPr lang="en-US" dirty="0" smtClean="0"/>
              <a:t>And the Sequential </a:t>
            </a:r>
            <a:r>
              <a:rPr lang="en-US" dirty="0" err="1" smtClean="0"/>
              <a:t>Bonferroni</a:t>
            </a:r>
            <a:r>
              <a:rPr lang="en-US" dirty="0" smtClean="0"/>
              <a:t> Procedure</a:t>
            </a:r>
          </a:p>
        </p:txBody>
      </p:sp>
    </p:spTree>
    <p:extLst>
      <p:ext uri="{BB962C8B-B14F-4D97-AF65-F5344CB8AC3E}">
        <p14:creationId xmlns:p14="http://schemas.microsoft.com/office/powerpoint/2010/main" val="1262692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your n tests from most significant (lowest p) to least significant (highest p)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Test your first test according to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</a:t>
            </a:r>
            <a:r>
              <a:rPr lang="en-US" dirty="0" smtClean="0"/>
              <a:t>second test </a:t>
            </a:r>
            <a:r>
              <a:rPr lang="en-US" dirty="0"/>
              <a:t>according to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/ </a:t>
            </a:r>
            <a:r>
              <a:rPr lang="en-US" dirty="0" smtClean="0"/>
              <a:t>(n-1)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</a:t>
            </a:r>
            <a:r>
              <a:rPr lang="en-US" dirty="0" smtClean="0"/>
              <a:t>third test </a:t>
            </a:r>
            <a:r>
              <a:rPr lang="en-US" dirty="0"/>
              <a:t>according to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/ (</a:t>
            </a:r>
            <a:r>
              <a:rPr lang="en-US" dirty="0" smtClean="0"/>
              <a:t>n-2)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Quit as soon as a test is not significant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4145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p=0.01, p=0.02, p=0.03, p=0.04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44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First correction</a:t>
            </a:r>
          </a:p>
          <a:p>
            <a:pPr lvl="1"/>
            <a:r>
              <a:rPr lang="en-US" dirty="0" smtClean="0"/>
              <a:t>p = 0.001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237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Second correction</a:t>
            </a:r>
            <a:endParaRPr lang="en-US" dirty="0"/>
          </a:p>
          <a:p>
            <a:pPr lvl="1"/>
            <a:r>
              <a:rPr lang="en-US" dirty="0"/>
              <a:t>p = </a:t>
            </a:r>
            <a:r>
              <a:rPr lang="en-US" dirty="0" smtClean="0"/>
              <a:t>0.011 </a:t>
            </a:r>
            <a:r>
              <a:rPr lang="en-US" dirty="0"/>
              <a:t>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</a:t>
            </a:r>
            <a:r>
              <a:rPr lang="en-US" dirty="0" smtClean="0"/>
              <a:t>0.0125</a:t>
            </a:r>
            <a:endParaRPr lang="en-US" dirty="0"/>
          </a:p>
          <a:p>
            <a:pPr lvl="1"/>
            <a:r>
              <a:rPr lang="en-US" dirty="0"/>
              <a:t>Still significant!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070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Third correction</a:t>
            </a:r>
            <a:endParaRPr lang="en-US" dirty="0"/>
          </a:p>
          <a:p>
            <a:pPr lvl="1"/>
            <a:r>
              <a:rPr lang="en-US" dirty="0"/>
              <a:t>p = </a:t>
            </a:r>
            <a:r>
              <a:rPr lang="en-US" dirty="0" smtClean="0"/>
              <a:t>0.02 </a:t>
            </a:r>
            <a:r>
              <a:rPr lang="en-US" dirty="0"/>
              <a:t>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</a:t>
            </a:r>
            <a:r>
              <a:rPr lang="en-US" dirty="0" smtClean="0"/>
              <a:t>0.0166</a:t>
            </a:r>
            <a:endParaRPr lang="en-US" dirty="0"/>
          </a:p>
          <a:p>
            <a:pPr lvl="1"/>
            <a:r>
              <a:rPr lang="en-US" dirty="0" smtClean="0"/>
              <a:t>Not significant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48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Holm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Third correction</a:t>
            </a:r>
            <a:endParaRPr lang="en-US" dirty="0"/>
          </a:p>
          <a:p>
            <a:pPr lvl="1"/>
            <a:r>
              <a:rPr lang="en-US" dirty="0"/>
              <a:t>p = </a:t>
            </a:r>
            <a:r>
              <a:rPr lang="en-US" dirty="0" smtClean="0"/>
              <a:t>0.02 </a:t>
            </a:r>
            <a:r>
              <a:rPr lang="en-US" dirty="0"/>
              <a:t>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</a:t>
            </a:r>
            <a:r>
              <a:rPr lang="en-US" dirty="0" smtClean="0"/>
              <a:t>0.0166</a:t>
            </a:r>
            <a:endParaRPr lang="en-US" dirty="0"/>
          </a:p>
          <a:p>
            <a:pPr lvl="1"/>
            <a:r>
              <a:rPr lang="en-US" dirty="0" smtClean="0"/>
              <a:t>Not significant</a:t>
            </a:r>
          </a:p>
          <a:p>
            <a:pPr lvl="1"/>
            <a:r>
              <a:rPr lang="en-US" dirty="0" smtClean="0"/>
              <a:t>p=0.03 and p=0.04 not tested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719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p=0.011 no longer seen as not statistically significant</a:t>
            </a:r>
          </a:p>
          <a:p>
            <a:endParaRPr lang="en-US" dirty="0"/>
          </a:p>
          <a:p>
            <a:r>
              <a:rPr lang="en-US" dirty="0" smtClean="0"/>
              <a:t>But p=0.02, p=0.03, p=0.04 still discarded</a:t>
            </a:r>
          </a:p>
          <a:p>
            <a:endParaRPr lang="en-US" dirty="0"/>
          </a:p>
          <a:p>
            <a:r>
              <a:rPr lang="en-US" dirty="0" smtClean="0"/>
              <a:t>Does this seem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2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run 20 statistical tests, you get a statistically significant effect in one of them</a:t>
            </a:r>
          </a:p>
          <a:p>
            <a:endParaRPr lang="en-US" dirty="0"/>
          </a:p>
          <a:p>
            <a:r>
              <a:rPr lang="en-US" dirty="0" smtClean="0"/>
              <a:t>If you report that effect in isolation, as if it were significant, you add junk to the open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22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Tukey’s</a:t>
            </a:r>
            <a:r>
              <a:rPr lang="en-US" dirty="0" smtClean="0"/>
              <a:t> Honestly Significant Difference (HSD)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25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Tukey’s</a:t>
            </a:r>
            <a:r>
              <a:rPr lang="en-US" dirty="0" smtClean="0"/>
              <a:t> HSD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Method for conducting post-hoc correction on ANOVA</a:t>
            </a:r>
          </a:p>
          <a:p>
            <a:endParaRPr lang="en-US" dirty="0"/>
          </a:p>
          <a:p>
            <a:r>
              <a:rPr lang="en-US" dirty="0" smtClean="0"/>
              <a:t>Typically used to assess significance of pair-wise comparisons, after conducting omnibus test</a:t>
            </a:r>
          </a:p>
          <a:p>
            <a:pPr lvl="1"/>
            <a:r>
              <a:rPr lang="en-US" dirty="0" smtClean="0"/>
              <a:t>E.g. We know there is an overall effect in our scaffolding * agent 2x2 comparison</a:t>
            </a:r>
          </a:p>
          <a:p>
            <a:pPr lvl="1"/>
            <a:r>
              <a:rPr lang="en-US" dirty="0" smtClean="0"/>
              <a:t>Now we can ask is </a:t>
            </a:r>
            <a:r>
              <a:rPr lang="en-US" dirty="0" err="1" smtClean="0"/>
              <a:t>Scaffolding+Agent</a:t>
            </a:r>
            <a:r>
              <a:rPr lang="en-US" dirty="0" smtClean="0"/>
              <a:t> better than Scaffolding + ~Agent, etc.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48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Tukey’s</a:t>
            </a:r>
            <a:r>
              <a:rPr lang="en-US" dirty="0" smtClean="0"/>
              <a:t> HSD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 distribution is adjusted such that the number of means tested on is taken into account</a:t>
            </a:r>
          </a:p>
          <a:p>
            <a:r>
              <a:rPr lang="en-US" dirty="0" smtClean="0"/>
              <a:t>Effectively, the critical value for t goes up with the square root of the number of means tested on</a:t>
            </a:r>
          </a:p>
          <a:p>
            <a:r>
              <a:rPr lang="en-US" dirty="0" smtClean="0"/>
              <a:t>E.g. for 2x2 = 4 means, critical t needed is double</a:t>
            </a:r>
          </a:p>
          <a:p>
            <a:r>
              <a:rPr lang="en-US" dirty="0" smtClean="0"/>
              <a:t>E.g. for 3x3 = 9 means, critical t needed is triple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01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Tukey’s</a:t>
            </a:r>
            <a:r>
              <a:rPr lang="en-US" dirty="0" smtClean="0"/>
              <a:t> HSD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quite as over-conservative as </a:t>
            </a:r>
            <a:r>
              <a:rPr lang="en-US" dirty="0" err="1" smtClean="0"/>
              <a:t>Bonferroni</a:t>
            </a:r>
            <a:r>
              <a:rPr lang="en-US" dirty="0" smtClean="0"/>
              <a:t>, but errs in the same fashion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10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FWER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Sidak</a:t>
            </a:r>
            <a:r>
              <a:rPr lang="en-US" dirty="0" smtClean="0"/>
              <a:t> Correction</a:t>
            </a:r>
          </a:p>
          <a:p>
            <a:pPr lvl="1"/>
            <a:r>
              <a:rPr lang="en-US" dirty="0" smtClean="0"/>
              <a:t>Less conservative than </a:t>
            </a:r>
            <a:r>
              <a:rPr lang="en-US" dirty="0" err="1" smtClean="0"/>
              <a:t>Bonferroni</a:t>
            </a:r>
            <a:endParaRPr lang="en-US" dirty="0" smtClean="0"/>
          </a:p>
          <a:p>
            <a:pPr lvl="1"/>
            <a:r>
              <a:rPr lang="en-US" dirty="0" smtClean="0"/>
              <a:t>Assumes independence between tests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ften an undesirable assumption</a:t>
            </a:r>
          </a:p>
          <a:p>
            <a:r>
              <a:rPr lang="en-US" dirty="0" smtClean="0"/>
              <a:t>Hochberg’s </a:t>
            </a:r>
            <a:r>
              <a:rPr lang="en-US" dirty="0"/>
              <a:t>Procedure/</a:t>
            </a:r>
            <a:r>
              <a:rPr lang="en-US" dirty="0" err="1"/>
              <a:t>Simes</a:t>
            </a:r>
            <a:r>
              <a:rPr lang="en-US" dirty="0"/>
              <a:t> Procedure</a:t>
            </a:r>
          </a:p>
          <a:p>
            <a:pPr lvl="1"/>
            <a:r>
              <a:rPr lang="en-US" dirty="0"/>
              <a:t>Corrects for number of expected true hypotheses rather than total number of tests</a:t>
            </a:r>
          </a:p>
          <a:p>
            <a:pPr lvl="1"/>
            <a:r>
              <a:rPr lang="en-US" dirty="0"/>
              <a:t>Led in the direction of FDR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44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22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391025"/>
            <a:ext cx="2095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142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paradigm, probably a better match to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2331383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39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A test is treated as rejecting the null hypothesis if there is a probability of under 5% that the results could have occurred if there </a:t>
            </a:r>
            <a:r>
              <a:rPr lang="en-US" dirty="0"/>
              <a:t>were only </a:t>
            </a:r>
            <a:r>
              <a:rPr lang="en-US" dirty="0" smtClean="0"/>
              <a:t>random events going on</a:t>
            </a:r>
          </a:p>
          <a:p>
            <a:endParaRPr lang="en-US" dirty="0"/>
          </a:p>
          <a:p>
            <a:r>
              <a:rPr lang="en-US" dirty="0" smtClean="0"/>
              <a:t>This paradigm accepts from the beginning that we will accept junk (e.g. Type I error)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176649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illustrate this, let’s run a simulation a few times, and do a probability estimation</a:t>
            </a:r>
          </a:p>
          <a:p>
            <a:endParaRPr lang="en-US" dirty="0"/>
          </a:p>
          <a:p>
            <a:r>
              <a:rPr lang="en-US" dirty="0" smtClean="0"/>
              <a:t>spurious-effect-v1.xlsx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239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FWER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Each test is treated as rejecting the null hypothesis if there is a probability of under 5% divided by N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</a:t>
            </a:r>
            <a:r>
              <a:rPr lang="en-US" dirty="0" smtClean="0"/>
              <a:t>accepts junk far less than 5</a:t>
            </a:r>
            <a:r>
              <a:rPr lang="en-US" dirty="0"/>
              <a:t>% of the time</a:t>
            </a:r>
          </a:p>
        </p:txBody>
      </p:sp>
    </p:spTree>
    <p:extLst>
      <p:ext uri="{BB962C8B-B14F-4D97-AF65-F5344CB8AC3E}">
        <p14:creationId xmlns:p14="http://schemas.microsoft.com/office/powerpoint/2010/main" val="3543628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Across tests, we will attempt to accept junk exactly 5% of the time</a:t>
            </a:r>
          </a:p>
          <a:p>
            <a:pPr lvl="1"/>
            <a:r>
              <a:rPr lang="en-US" dirty="0" smtClean="0"/>
              <a:t>Same degree of conservatism as the original conception of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49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Twenty tests, all p=0.05</a:t>
            </a:r>
          </a:p>
          <a:p>
            <a:endParaRPr lang="en-US" dirty="0"/>
          </a:p>
          <a:p>
            <a:r>
              <a:rPr lang="en-US" dirty="0" err="1" smtClean="0"/>
              <a:t>Bonferroni</a:t>
            </a:r>
            <a:r>
              <a:rPr lang="en-US" dirty="0" smtClean="0"/>
              <a:t> rejects all of them as non-significant</a:t>
            </a:r>
          </a:p>
          <a:p>
            <a:endParaRPr lang="en-US" dirty="0"/>
          </a:p>
          <a:p>
            <a:r>
              <a:rPr lang="en-US" dirty="0" smtClean="0"/>
              <a:t>FDR notes that we should have had 1 fake significant, and 20 significant results is a lot more than 1</a:t>
            </a:r>
          </a:p>
        </p:txBody>
      </p:sp>
    </p:spTree>
    <p:extLst>
      <p:ext uri="{BB962C8B-B14F-4D97-AF65-F5344CB8AC3E}">
        <p14:creationId xmlns:p14="http://schemas.microsoft.com/office/powerpoint/2010/main" val="19415968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n tests from most significant (lowest p) to least significant (highest p)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first test according to significance criterion </a:t>
            </a:r>
            <a:r>
              <a:rPr lang="en-US" dirty="0" smtClean="0">
                <a:latin typeface="Symbol" pitchFamily="18" charset="2"/>
              </a:rPr>
              <a:t>a*1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n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second test according to significance criterion </a:t>
            </a:r>
            <a:r>
              <a:rPr lang="en-US" dirty="0" smtClean="0">
                <a:latin typeface="Symbol" pitchFamily="18" charset="2"/>
              </a:rPr>
              <a:t>a*2</a:t>
            </a:r>
            <a:r>
              <a:rPr lang="en-US" dirty="0" smtClean="0"/>
              <a:t> </a:t>
            </a:r>
            <a:r>
              <a:rPr lang="en-US" dirty="0"/>
              <a:t>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third test according to significance criterion </a:t>
            </a:r>
            <a:r>
              <a:rPr lang="en-US" dirty="0" smtClean="0">
                <a:latin typeface="Symbol" pitchFamily="18" charset="2"/>
              </a:rPr>
              <a:t>a*3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n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Quit as soon as a test is not significant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43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First correction</a:t>
            </a:r>
          </a:p>
          <a:p>
            <a:pPr lvl="1"/>
            <a:r>
              <a:rPr lang="en-US" dirty="0" smtClean="0"/>
              <a:t>p = 0.001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474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Second correction</a:t>
            </a:r>
          </a:p>
          <a:p>
            <a:pPr lvl="1"/>
            <a:r>
              <a:rPr lang="en-US" dirty="0" smtClean="0"/>
              <a:t>p = 0.011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0.02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3684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Third correction</a:t>
            </a:r>
          </a:p>
          <a:p>
            <a:pPr lvl="1"/>
            <a:r>
              <a:rPr lang="en-US" dirty="0" smtClean="0"/>
              <a:t>p = 0.02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0.03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9735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Fourth correction</a:t>
            </a:r>
          </a:p>
          <a:p>
            <a:pPr lvl="1"/>
            <a:r>
              <a:rPr lang="en-US" dirty="0" smtClean="0"/>
              <a:t>p = 0.03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0.04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0275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Fifth correction</a:t>
            </a:r>
          </a:p>
          <a:p>
            <a:pPr lvl="1"/>
            <a:r>
              <a:rPr lang="en-US" dirty="0" smtClean="0"/>
              <a:t>p = 0.04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0.05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248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</a:t>
            </a:r>
            <a:r>
              <a:rPr lang="en-US" dirty="0" smtClean="0"/>
              <a:t>0.04 </a:t>
            </a:r>
            <a:r>
              <a:rPr lang="en-US" dirty="0"/>
              <a:t>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 smtClean="0"/>
              <a:t>Not significant; stop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85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Comes from the paradigm of conducting a single statistical significance test</a:t>
            </a:r>
          </a:p>
          <a:p>
            <a:endParaRPr lang="en-US" dirty="0"/>
          </a:p>
          <a:p>
            <a:r>
              <a:rPr lang="en-US" dirty="0" smtClean="0"/>
              <a:t>How many papers have just one statistical significance test?</a:t>
            </a:r>
          </a:p>
          <a:p>
            <a:endParaRPr lang="en-US" dirty="0"/>
          </a:p>
          <a:p>
            <a:r>
              <a:rPr lang="en-US" dirty="0" smtClean="0"/>
              <a:t>How big is the risk if you run two tests, or eight tests?</a:t>
            </a:r>
          </a:p>
          <a:p>
            <a:pPr lvl="1"/>
            <a:r>
              <a:rPr lang="en-US" dirty="0" smtClean="0"/>
              <a:t>Back to the simulation!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33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results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</a:p>
          <a:p>
            <a:endParaRPr lang="en-US" dirty="0"/>
          </a:p>
          <a:p>
            <a:r>
              <a:rPr lang="en-US" dirty="0" smtClean="0"/>
              <a:t>To Holm Correction</a:t>
            </a:r>
          </a:p>
          <a:p>
            <a:endParaRPr lang="en-US" dirty="0" smtClean="0"/>
          </a:p>
          <a:p>
            <a:r>
              <a:rPr lang="en-US" dirty="0" smtClean="0"/>
              <a:t>To just accepting p&lt;0.05, no matter how many tests are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762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how </a:t>
            </a:r>
            <a:r>
              <a:rPr lang="en-US" dirty="0" err="1" smtClean="0"/>
              <a:t>Bonferroni</a:t>
            </a:r>
            <a:r>
              <a:rPr lang="en-US" dirty="0" smtClean="0"/>
              <a:t> Adjustments could either be made by adjusting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or adjusting p?</a:t>
            </a:r>
          </a:p>
          <a:p>
            <a:endParaRPr lang="en-US" dirty="0" smtClean="0"/>
          </a:p>
          <a:p>
            <a:r>
              <a:rPr lang="en-US" dirty="0" smtClean="0"/>
              <a:t>There is a similar approach in FDR, where p values are transformed to q values</a:t>
            </a:r>
          </a:p>
          <a:p>
            <a:endParaRPr lang="en-US" dirty="0"/>
          </a:p>
          <a:p>
            <a:r>
              <a:rPr lang="en-US" dirty="0" smtClean="0"/>
              <a:t>Unlike in </a:t>
            </a:r>
            <a:r>
              <a:rPr lang="en-US" dirty="0" err="1" smtClean="0"/>
              <a:t>Bonferroni</a:t>
            </a:r>
            <a:r>
              <a:rPr lang="en-US" dirty="0" smtClean="0"/>
              <a:t>, q values can be interpreted the same way as p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589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= probability that </a:t>
            </a:r>
            <a:r>
              <a:rPr lang="en-US" dirty="0"/>
              <a:t>the results could have occurred if there </a:t>
            </a:r>
            <a:r>
              <a:rPr lang="en-US" dirty="0" smtClean="0"/>
              <a:t>were only </a:t>
            </a:r>
            <a:r>
              <a:rPr lang="en-US" dirty="0"/>
              <a:t>random events going on</a:t>
            </a:r>
          </a:p>
          <a:p>
            <a:endParaRPr lang="en-US" dirty="0"/>
          </a:p>
          <a:p>
            <a:r>
              <a:rPr lang="en-US" dirty="0" smtClean="0"/>
              <a:t>q = probability that the current test is a false discovery, given the post-hoc adjustment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873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 can actually be lower than p</a:t>
            </a:r>
          </a:p>
          <a:p>
            <a:endParaRPr lang="en-US" dirty="0"/>
          </a:p>
          <a:p>
            <a:r>
              <a:rPr lang="en-US" dirty="0" smtClean="0"/>
              <a:t>In the relatively unusual case where there are many statistically significant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247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267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Kim, can you please go over your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assignment 11!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908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 move class next Monday to either Thursday or Friday</a:t>
            </a:r>
          </a:p>
          <a:p>
            <a:endParaRPr lang="en-US" dirty="0"/>
          </a:p>
          <a:p>
            <a:r>
              <a:rPr lang="en-US" dirty="0" smtClean="0"/>
              <a:t>What do folks prefer?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91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Wednesday, April 25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Social Network Analysis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Haythornthwaite</a:t>
            </a:r>
            <a:r>
              <a:rPr lang="en-US" dirty="0"/>
              <a:t>, C. (2001) Exploring </a:t>
            </a:r>
            <a:r>
              <a:rPr lang="en-US" dirty="0" err="1"/>
              <a:t>Multiplexity</a:t>
            </a:r>
            <a:r>
              <a:rPr lang="en-US" dirty="0"/>
              <a:t>: Social Network Structures in a Computer-Supported Distance Learning Class. </a:t>
            </a:r>
            <a:r>
              <a:rPr lang="en-US" i="1" dirty="0"/>
              <a:t>The Information Society: An International Journal</a:t>
            </a:r>
            <a:r>
              <a:rPr lang="en-US" dirty="0"/>
              <a:t>, 17 (3), </a:t>
            </a:r>
            <a:r>
              <a:rPr lang="en-US" dirty="0" smtClean="0"/>
              <a:t>211-226.</a:t>
            </a:r>
            <a:endParaRPr lang="en-US" dirty="0"/>
          </a:p>
          <a:p>
            <a:r>
              <a:rPr lang="en-US" dirty="0"/>
              <a:t>Dawson, S. (2008) A study of the relationship between student social networks and sense of community. </a:t>
            </a:r>
            <a:r>
              <a:rPr lang="en-US" i="1" dirty="0"/>
              <a:t>Educational Technology &amp; Society</a:t>
            </a:r>
            <a:r>
              <a:rPr lang="en-US" dirty="0"/>
              <a:t>, 11(3),224-238.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for the probability that your results are due to chance, using a </a:t>
            </a:r>
            <a:r>
              <a:rPr lang="en-US" i="1" dirty="0" smtClean="0"/>
              <a:t>post-hoc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8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FWER –</a:t>
            </a:r>
            <a:r>
              <a:rPr lang="en-US" dirty="0" smtClean="0"/>
              <a:t> </a:t>
            </a:r>
            <a:r>
              <a:rPr lang="en-US" dirty="0" err="1" smtClean="0"/>
              <a:t>Familywise</a:t>
            </a:r>
            <a:r>
              <a:rPr lang="en-US" dirty="0" smtClean="0"/>
              <a:t> Error Rate</a:t>
            </a:r>
          </a:p>
          <a:p>
            <a:pPr lvl="1"/>
            <a:r>
              <a:rPr lang="en-US" dirty="0" smtClean="0"/>
              <a:t>Control for the probability that any of your tests are falsely claimed to be significant (Type I Error)</a:t>
            </a:r>
          </a:p>
          <a:p>
            <a:endParaRPr lang="en-US" dirty="0"/>
          </a:p>
          <a:p>
            <a:r>
              <a:rPr lang="en-US" b="1" dirty="0" smtClean="0"/>
              <a:t>FDR – </a:t>
            </a:r>
            <a:r>
              <a:rPr lang="en-US" dirty="0" smtClean="0"/>
              <a:t>False Discovery Rate</a:t>
            </a:r>
          </a:p>
          <a:p>
            <a:pPr lvl="1"/>
            <a:r>
              <a:rPr lang="en-US" dirty="0" smtClean="0"/>
              <a:t>Control for the overall rate of false discoveries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thumb/d/de/Carlo_Emilio_Bonferroni.jpg/160px-Carlo_Emilio_Bonferro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14290"/>
            <a:ext cx="1524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79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Ironically, derived by Miller rather than </a:t>
            </a:r>
            <a:r>
              <a:rPr lang="en-US" dirty="0" err="1" smtClean="0"/>
              <a:t>Bonferroni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74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9849</TotalTime>
  <Words>1623</Words>
  <Application>Microsoft Office PowerPoint</Application>
  <PresentationFormat>On-screen Show (4:3)</PresentationFormat>
  <Paragraphs>297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Advanced Methods and Analysis for the Learning and Social Sciences</vt:lpstr>
      <vt:lpstr>Today’s Class</vt:lpstr>
      <vt:lpstr>The Problem</vt:lpstr>
      <vt:lpstr>The Problem</vt:lpstr>
      <vt:lpstr>The Problem</vt:lpstr>
      <vt:lpstr>The Solution</vt:lpstr>
      <vt:lpstr>Two paradigms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Correction: Example</vt:lpstr>
      <vt:lpstr>Bonferroni Correction: Example</vt:lpstr>
      <vt:lpstr>Bonferroni Correction: Example</vt:lpstr>
      <vt:lpstr>Bonferroni Correction: Example</vt:lpstr>
      <vt:lpstr>Bonferroni Correction</vt:lpstr>
      <vt:lpstr>Bonferroni Correction</vt:lpstr>
      <vt:lpstr>Often attacked these days</vt:lpstr>
      <vt:lpstr>Holm Correction</vt:lpstr>
      <vt:lpstr>Holm Correction</vt:lpstr>
      <vt:lpstr>Holm Correction: Example</vt:lpstr>
      <vt:lpstr>Holm Correction: Example</vt:lpstr>
      <vt:lpstr>Holm Correction: Example</vt:lpstr>
      <vt:lpstr>Holm Correction: Example</vt:lpstr>
      <vt:lpstr>Holm Correction: Example</vt:lpstr>
      <vt:lpstr>Less Conservative</vt:lpstr>
      <vt:lpstr>Tukey’s Honestly Significant Difference (HSD)</vt:lpstr>
      <vt:lpstr>Tukey’s HSD</vt:lpstr>
      <vt:lpstr>Tukey’s HSD</vt:lpstr>
      <vt:lpstr>Tukey’s HSD</vt:lpstr>
      <vt:lpstr>Other FWER Corrections</vt:lpstr>
      <vt:lpstr>Questions? Comments?</vt:lpstr>
      <vt:lpstr>FDR Correction</vt:lpstr>
      <vt:lpstr>FDR Correction</vt:lpstr>
      <vt:lpstr>Comparison of Paradigms</vt:lpstr>
      <vt:lpstr>Statistical significance</vt:lpstr>
      <vt:lpstr>FWER Correction</vt:lpstr>
      <vt:lpstr>FDR Correction</vt:lpstr>
      <vt:lpstr>Example</vt:lpstr>
      <vt:lpstr>FDR Procedure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How do these results compare</vt:lpstr>
      <vt:lpstr>q value extension in FDR (Storey, 2002)</vt:lpstr>
      <vt:lpstr>q value extension in FDR (Storey, 2002)</vt:lpstr>
      <vt:lpstr>q value extension in FDR (Storey, 2002)</vt:lpstr>
      <vt:lpstr>Questions? Comments?</vt:lpstr>
      <vt:lpstr>Asgn. 10</vt:lpstr>
      <vt:lpstr>Asgn. 11</vt:lpstr>
      <vt:lpstr>Next Class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1097</cp:revision>
  <dcterms:created xsi:type="dcterms:W3CDTF">2010-01-07T20:34:12Z</dcterms:created>
  <dcterms:modified xsi:type="dcterms:W3CDTF">2012-04-18T18:07:20Z</dcterms:modified>
</cp:coreProperties>
</file>