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413" r:id="rId4"/>
    <p:sldId id="414" r:id="rId5"/>
    <p:sldId id="471" r:id="rId6"/>
    <p:sldId id="416" r:id="rId7"/>
    <p:sldId id="472" r:id="rId8"/>
    <p:sldId id="418" r:id="rId9"/>
    <p:sldId id="420" r:id="rId10"/>
    <p:sldId id="473" r:id="rId11"/>
    <p:sldId id="500" r:id="rId12"/>
    <p:sldId id="431" r:id="rId13"/>
    <p:sldId id="432" r:id="rId14"/>
    <p:sldId id="475" r:id="rId15"/>
    <p:sldId id="434" r:id="rId16"/>
    <p:sldId id="488" r:id="rId17"/>
    <p:sldId id="491" r:id="rId18"/>
    <p:sldId id="492" r:id="rId19"/>
    <p:sldId id="489" r:id="rId20"/>
    <p:sldId id="484" r:id="rId21"/>
    <p:sldId id="485" r:id="rId22"/>
    <p:sldId id="486" r:id="rId23"/>
    <p:sldId id="487" r:id="rId24"/>
    <p:sldId id="483" r:id="rId25"/>
    <p:sldId id="496" r:id="rId26"/>
    <p:sldId id="494" r:id="rId27"/>
    <p:sldId id="497" r:id="rId28"/>
    <p:sldId id="498" r:id="rId29"/>
    <p:sldId id="474" r:id="rId30"/>
    <p:sldId id="499" r:id="rId31"/>
    <p:sldId id="470" r:id="rId32"/>
    <p:sldId id="469" r:id="rId33"/>
    <p:sldId id="412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2" autoAdjust="0"/>
  </p:normalViewPr>
  <p:slideViewPr>
    <p:cSldViewPr>
      <p:cViewPr>
        <p:scale>
          <a:sx n="81" d="100"/>
          <a:sy n="81" d="100"/>
        </p:scale>
        <p:origin x="-139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January 25,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that learning rates are different between cases involving success and failure is not seen in BKT (which we’ll talk about later)</a:t>
            </a:r>
          </a:p>
          <a:p>
            <a:endParaRPr lang="en-US" dirty="0"/>
          </a:p>
          <a:p>
            <a:r>
              <a:rPr lang="en-US" dirty="0" smtClean="0"/>
              <a:t>Why might this be a good assumption?</a:t>
            </a:r>
          </a:p>
          <a:p>
            <a:r>
              <a:rPr lang="en-US" dirty="0" smtClean="0"/>
              <a:t>Why might this be a bad assumption?</a:t>
            </a:r>
          </a:p>
        </p:txBody>
      </p:sp>
    </p:spTree>
    <p:extLst>
      <p:ext uri="{BB962C8B-B14F-4D97-AF65-F5344CB8AC3E}">
        <p14:creationId xmlns:p14="http://schemas.microsoft.com/office/powerpoint/2010/main" val="34987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PFA has no </a:t>
            </a:r>
            <a:r>
              <a:rPr lang="en-US" sz="3200" dirty="0"/>
              <a:t>direct expression of the amount of latent skill, except </a:t>
            </a:r>
            <a:r>
              <a:rPr lang="en-US" sz="3200" dirty="0" smtClean="0"/>
              <a:t>a probability </a:t>
            </a:r>
            <a:r>
              <a:rPr lang="en-US" sz="3200" dirty="0"/>
              <a:t>of </a:t>
            </a:r>
            <a:r>
              <a:rPr lang="en-US" sz="3200" dirty="0" smtClean="0"/>
              <a:t>correctness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r>
              <a:rPr lang="en-US" dirty="0"/>
              <a:t>Why might this be </a:t>
            </a:r>
            <a:r>
              <a:rPr lang="en-US" dirty="0" smtClean="0"/>
              <a:t>beneficial?</a:t>
            </a:r>
            <a:endParaRPr lang="en-US" dirty="0"/>
          </a:p>
          <a:p>
            <a:r>
              <a:rPr lang="en-US" dirty="0"/>
              <a:t>Why might this be </a:t>
            </a:r>
            <a:r>
              <a:rPr lang="en-US" dirty="0" smtClean="0"/>
              <a:t>non-optimal?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98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actually a variant that </a:t>
            </a:r>
            <a:r>
              <a:rPr lang="en-US" dirty="0" err="1" smtClean="0"/>
              <a:t>Pavlik</a:t>
            </a:r>
            <a:r>
              <a:rPr lang="en-US" dirty="0" smtClean="0"/>
              <a:t> uses, but will serve as a base to understand the more complex variants that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PFA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3867150"/>
            <a:ext cx="8568331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5772150"/>
            <a:ext cx="20669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03607" y="4250531"/>
            <a:ext cx="1905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PFA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3867150"/>
            <a:ext cx="8568331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5772150"/>
            <a:ext cx="20669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03607" y="4250531"/>
            <a:ext cx="1905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Let’s enter this into Excel</a:t>
            </a:r>
          </a:p>
          <a:p>
            <a:r>
              <a:rPr lang="en-US" dirty="0" smtClean="0"/>
              <a:t>Using pfa-modelfit-set1-v2.xlsx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-0.5 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rho(1)=0.1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4827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-2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rho(1)=0.1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40421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2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rho(1)=0.1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2714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0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rho(1)=0.1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22403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-50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rho(1)=0.1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24725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Performance Factors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-0.5 </a:t>
            </a:r>
            <a:br>
              <a:rPr lang="en-US" dirty="0" smtClean="0"/>
            </a:br>
            <a:r>
              <a:rPr lang="en-US" dirty="0" smtClean="0"/>
              <a:t>	gamma(1)=0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42664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-0.5 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rho(1)=0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18913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-0.5 </a:t>
            </a:r>
            <a:br>
              <a:rPr lang="en-US" dirty="0" smtClean="0"/>
            </a:br>
            <a:r>
              <a:rPr lang="en-US" dirty="0" smtClean="0"/>
              <a:t>	gamma(1)=0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</a:t>
            </a:r>
            <a:br>
              <a:rPr lang="en-US" dirty="0" smtClean="0"/>
            </a:br>
            <a:r>
              <a:rPr lang="en-US" dirty="0" smtClean="0"/>
              <a:t>	rho(1)= -0.1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311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try the following values: </a:t>
            </a:r>
          </a:p>
          <a:p>
            <a:pPr marL="0" indent="0">
              <a:buNone/>
            </a:pPr>
            <a:r>
              <a:rPr lang="en-US" dirty="0" smtClean="0"/>
              <a:t>	beta = -0.5 </a:t>
            </a:r>
            <a:br>
              <a:rPr lang="en-US" dirty="0" smtClean="0"/>
            </a:br>
            <a:r>
              <a:rPr lang="en-US" dirty="0" smtClean="0"/>
              <a:t>	gamma(1)=0.1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gamma(2,3) = 0.1</a:t>
            </a:r>
            <a:br>
              <a:rPr lang="en-US" dirty="0" smtClean="0"/>
            </a:br>
            <a:r>
              <a:rPr lang="en-US" dirty="0" smtClean="0"/>
              <a:t>	rho(1)=0</a:t>
            </a:r>
            <a:br>
              <a:rPr lang="en-US" dirty="0" smtClean="0"/>
            </a:br>
            <a:r>
              <a:rPr lang="en-US" dirty="0" smtClean="0"/>
              <a:t>	rho(2,3) = 0</a:t>
            </a:r>
          </a:p>
          <a:p>
            <a:endParaRPr lang="en-US" dirty="0" smtClean="0"/>
          </a:p>
          <a:p>
            <a:r>
              <a:rPr lang="en-US" dirty="0" smtClean="0"/>
              <a:t>What are the effects of getting everything right (1 skill), getting everything wrong (1 skill), getting everything right (2 skills)</a:t>
            </a:r>
          </a:p>
        </p:txBody>
      </p:sp>
    </p:spTree>
    <p:extLst>
      <p:ext uri="{BB962C8B-B14F-4D97-AF65-F5344CB8AC3E}">
        <p14:creationId xmlns:p14="http://schemas.microsoft.com/office/powerpoint/2010/main" val="15716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parts of the parameter space are definitely degenerate?</a:t>
            </a:r>
          </a:p>
          <a:p>
            <a:endParaRPr lang="en-US" dirty="0"/>
          </a:p>
          <a:p>
            <a:r>
              <a:rPr lang="en-US" dirty="0" smtClean="0"/>
              <a:t>What parts of the parameter space are plausible?</a:t>
            </a:r>
          </a:p>
          <a:p>
            <a:endParaRPr lang="en-US" dirty="0"/>
          </a:p>
          <a:p>
            <a:r>
              <a:rPr lang="en-US" dirty="0" smtClean="0"/>
              <a:t>Are there any gray areas?</a:t>
            </a:r>
          </a:p>
        </p:txBody>
      </p:sp>
    </p:spTree>
    <p:extLst>
      <p:ext uri="{BB962C8B-B14F-4D97-AF65-F5344CB8AC3E}">
        <p14:creationId xmlns:p14="http://schemas.microsoft.com/office/powerpoint/2010/main" val="1641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Let’s fit a </a:t>
            </a:r>
            <a:r>
              <a:rPr lang="en-US" dirty="0" smtClean="0"/>
              <a:t>Simple PFA </a:t>
            </a:r>
            <a:r>
              <a:rPr lang="en-US" dirty="0" smtClean="0"/>
              <a:t>model to 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pfa-modelfit-set1-v2.xlsx</a:t>
            </a:r>
          </a:p>
          <a:p>
            <a:endParaRPr lang="en-US" dirty="0" smtClean="0"/>
          </a:p>
          <a:p>
            <a:r>
              <a:rPr lang="en-US" dirty="0" smtClean="0"/>
              <a:t>Students 1-102</a:t>
            </a:r>
          </a:p>
          <a:p>
            <a:endParaRPr lang="en-US" dirty="0"/>
          </a:p>
          <a:p>
            <a:r>
              <a:rPr lang="en-US" dirty="0" smtClean="0"/>
              <a:t>Let’s start with the simple baseline </a:t>
            </a:r>
            <a:r>
              <a:rPr lang="en-US" dirty="0" smtClean="0"/>
              <a:t>model</a:t>
            </a:r>
          </a:p>
          <a:p>
            <a:endParaRPr lang="en-US" dirty="0"/>
          </a:p>
          <a:p>
            <a:r>
              <a:rPr lang="en-US" dirty="0" smtClean="0"/>
              <a:t>We’ll </a:t>
            </a:r>
            <a:r>
              <a:rPr lang="en-US" dirty="0"/>
              <a:t>use SSR (sum of squared residuals) as our goodness </a:t>
            </a:r>
            <a:r>
              <a:rPr lang="en-US" dirty="0" smtClean="0"/>
              <a:t>criterion</a:t>
            </a:r>
          </a:p>
          <a:p>
            <a:endParaRPr lang="en-US" dirty="0"/>
          </a:p>
          <a:p>
            <a:r>
              <a:rPr lang="en-US" dirty="0" smtClean="0"/>
              <a:t>Note that there are better ways to do this than in Excel, such as Expectation Maximization</a:t>
            </a:r>
          </a:p>
          <a:p>
            <a:pPr lvl="1"/>
            <a:r>
              <a:rPr lang="en-US" dirty="0" smtClean="0"/>
              <a:t>More on this in the next lecture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itchFamily="18" charset="2"/>
              </a:rPr>
              <a:t>b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Pavlik</a:t>
            </a:r>
            <a:r>
              <a:rPr lang="en-US" dirty="0" smtClean="0"/>
              <a:t> uses three different </a:t>
            </a:r>
            <a:r>
              <a:rPr lang="en-US" dirty="0">
                <a:latin typeface="Symbol" pitchFamily="18" charset="2"/>
              </a:rPr>
              <a:t>b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Item-Type</a:t>
            </a:r>
          </a:p>
          <a:p>
            <a:pPr lvl="1"/>
            <a:r>
              <a:rPr lang="en-US" dirty="0" smtClean="0"/>
              <a:t>Skill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fit </a:t>
            </a:r>
            <a:r>
              <a:rPr lang="en-US" dirty="0" smtClean="0"/>
              <a:t>the other 3 PFA variants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goodness of fit change?</a:t>
            </a:r>
          </a:p>
          <a:p>
            <a:endParaRPr lang="en-US" dirty="0"/>
          </a:p>
          <a:p>
            <a:r>
              <a:rPr lang="en-US" dirty="0" smtClean="0"/>
              <a:t>How does the number of parameters change?</a:t>
            </a:r>
          </a:p>
          <a:p>
            <a:pPr lvl="1"/>
            <a:r>
              <a:rPr lang="en-US" dirty="0" smtClean="0"/>
              <a:t>Also, data points/parameters ratio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fit </a:t>
            </a:r>
            <a:r>
              <a:rPr lang="en-US" dirty="0" smtClean="0"/>
              <a:t>the other 3 PFA variants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goodness of fit change?</a:t>
            </a:r>
          </a:p>
          <a:p>
            <a:endParaRPr lang="en-US" dirty="0"/>
          </a:p>
          <a:p>
            <a:r>
              <a:rPr lang="en-US" dirty="0" smtClean="0"/>
              <a:t>How does the number of parameters change?</a:t>
            </a:r>
          </a:p>
          <a:p>
            <a:pPr lvl="1"/>
            <a:r>
              <a:rPr lang="en-US" dirty="0" smtClean="0"/>
              <a:t>Also, data points/parameters ratio</a:t>
            </a:r>
          </a:p>
          <a:p>
            <a:pPr lvl="1"/>
            <a:endParaRPr lang="en-US" dirty="0"/>
          </a:p>
          <a:p>
            <a:r>
              <a:rPr lang="en-US" dirty="0" smtClean="0"/>
              <a:t>Is there a concern about over-fitting?</a:t>
            </a:r>
          </a:p>
          <a:p>
            <a:pPr lvl="1"/>
            <a:r>
              <a:rPr lang="en-US" dirty="0" smtClean="0"/>
              <a:t>We’ll talk about cross-validation later in the semester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Jury is still out on whether PFA is better than other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8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goal of PFA?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6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PFA .vs.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PFA beats BKT</a:t>
            </a:r>
          </a:p>
          <a:p>
            <a:pPr lvl="1"/>
            <a:r>
              <a:rPr lang="en-US" dirty="0" err="1" smtClean="0"/>
              <a:t>Pavlik</a:t>
            </a:r>
            <a:r>
              <a:rPr lang="en-US" dirty="0" smtClean="0"/>
              <a:t>, Cen, &amp; </a:t>
            </a:r>
            <a:r>
              <a:rPr lang="en-US" dirty="0" err="1" smtClean="0"/>
              <a:t>Koedinger</a:t>
            </a:r>
            <a:r>
              <a:rPr lang="en-US" dirty="0" smtClean="0"/>
              <a:t> (2009)</a:t>
            </a:r>
          </a:p>
          <a:p>
            <a:pPr lvl="2"/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A’ </a:t>
            </a:r>
            <a:r>
              <a:rPr lang="en-US" dirty="0"/>
              <a:t>= </a:t>
            </a:r>
            <a:r>
              <a:rPr lang="en-US" dirty="0" smtClean="0"/>
              <a:t>0.01, 0.01, 0.02, 0.02</a:t>
            </a:r>
          </a:p>
          <a:p>
            <a:pPr lvl="1"/>
            <a:r>
              <a:rPr lang="en-US" dirty="0" smtClean="0"/>
              <a:t>Gong, Beck, &amp; Heffernan (2010)</a:t>
            </a:r>
          </a:p>
          <a:p>
            <a:pPr lvl="2"/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 = 0.01</a:t>
            </a:r>
            <a:endParaRPr lang="en-US" dirty="0" smtClean="0"/>
          </a:p>
          <a:p>
            <a:pPr lvl="1"/>
            <a:r>
              <a:rPr lang="en-US" dirty="0" smtClean="0"/>
              <a:t>Pardos, Baker, Gowda, &amp; Heffernan (in press)</a:t>
            </a:r>
          </a:p>
          <a:p>
            <a:pPr lvl="2"/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A’ = </a:t>
            </a:r>
            <a:r>
              <a:rPr lang="en-US" dirty="0" smtClean="0"/>
              <a:t>0.02</a:t>
            </a:r>
          </a:p>
          <a:p>
            <a:pPr lvl="1"/>
            <a:endParaRPr lang="en-US" dirty="0"/>
          </a:p>
          <a:p>
            <a:r>
              <a:rPr lang="en-US" dirty="0" smtClean="0"/>
              <a:t>BKT beats PFA</a:t>
            </a:r>
          </a:p>
          <a:p>
            <a:pPr lvl="1"/>
            <a:r>
              <a:rPr lang="en-US" dirty="0" smtClean="0"/>
              <a:t>Baker, Pardos, Gowda, </a:t>
            </a:r>
            <a:r>
              <a:rPr lang="en-US" dirty="0" err="1" smtClean="0"/>
              <a:t>Nooraei</a:t>
            </a:r>
            <a:r>
              <a:rPr lang="en-US" dirty="0" smtClean="0"/>
              <a:t>, &amp; Heffernan (2011)</a:t>
            </a:r>
          </a:p>
          <a:p>
            <a:pPr lvl="2"/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A’ </a:t>
            </a:r>
            <a:r>
              <a:rPr lang="en-US" dirty="0"/>
              <a:t>= </a:t>
            </a:r>
            <a:r>
              <a:rPr lang="en-US" dirty="0" smtClean="0"/>
              <a:t>0.03</a:t>
            </a:r>
          </a:p>
          <a:p>
            <a:pPr lvl="1"/>
            <a:r>
              <a:rPr lang="en-US" dirty="0" smtClean="0"/>
              <a:t>Pardos, Gowda, Baker, &amp; Heffernan (2011)</a:t>
            </a:r>
          </a:p>
          <a:p>
            <a:pPr lvl="2"/>
            <a:r>
              <a:rPr lang="en-US" dirty="0" smtClean="0">
                <a:latin typeface="Symbol" pitchFamily="18" charset="2"/>
              </a:rPr>
              <a:t>(</a:t>
            </a:r>
            <a:r>
              <a:rPr lang="en-US" dirty="0" smtClean="0"/>
              <a:t>Predicting post-test)</a:t>
            </a:r>
            <a:endParaRPr lang="en-US" dirty="0" smtClean="0">
              <a:latin typeface="Symbol" pitchFamily="18" charset="2"/>
            </a:endParaRPr>
          </a:p>
          <a:p>
            <a:pPr lvl="2"/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r</a:t>
            </a:r>
            <a:r>
              <a:rPr lang="en-US" dirty="0" smtClean="0"/>
              <a:t> = 0.24,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RMSE </a:t>
            </a:r>
            <a:r>
              <a:rPr lang="en-US" dirty="0"/>
              <a:t>= </a:t>
            </a:r>
            <a:r>
              <a:rPr lang="en-US" dirty="0" smtClean="0"/>
              <a:t>0.01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28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PFA is a competitor for measuring student skill, which predicts the probability of correctness rather than latent knowledge</a:t>
            </a:r>
          </a:p>
          <a:p>
            <a:endParaRPr lang="en-US" dirty="0"/>
          </a:p>
          <a:p>
            <a:r>
              <a:rPr lang="en-US" dirty="0" smtClean="0"/>
              <a:t>Not yet used within Intelligent Tutoring Systems</a:t>
            </a:r>
          </a:p>
          <a:p>
            <a:pPr lvl="1"/>
            <a:r>
              <a:rPr lang="en-US" dirty="0" smtClean="0"/>
              <a:t>Should it be?</a:t>
            </a:r>
          </a:p>
          <a:p>
            <a:pPr lvl="1"/>
            <a:r>
              <a:rPr lang="en-US" dirty="0" smtClean="0"/>
              <a:t>We’ll discuss this again next class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6270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January </a:t>
            </a:r>
            <a:r>
              <a:rPr lang="en-US" dirty="0" smtClean="0"/>
              <a:t>30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Bayesian Knowledge Tracing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Corbett, A.T., Anderson, J.R. (1995) Knowledge Tracing: Modeling the Acquisition of Procedural Knowledge. </a:t>
            </a:r>
            <a:r>
              <a:rPr lang="en-US" i="1" dirty="0"/>
              <a:t>User Modeling and User-Adapted Interaction</a:t>
            </a:r>
            <a:r>
              <a:rPr lang="en-US" dirty="0"/>
              <a:t>, 4, 253-278. </a:t>
            </a:r>
          </a:p>
          <a:p>
            <a:r>
              <a:rPr lang="en-US" dirty="0"/>
              <a:t>Baker, </a:t>
            </a:r>
            <a:r>
              <a:rPr lang="en-US" dirty="0" err="1"/>
              <a:t>R.S.J.d</a:t>
            </a:r>
            <a:r>
              <a:rPr lang="en-US" dirty="0"/>
              <a:t>., Corbett, A.T., </a:t>
            </a:r>
            <a:r>
              <a:rPr lang="en-US" dirty="0" err="1"/>
              <a:t>Aleven</a:t>
            </a:r>
            <a:r>
              <a:rPr lang="en-US" dirty="0"/>
              <a:t>, V. (2008) More Accurate Student Modeling Through Contextual Estimation of Slip and Guess Probabilities in Bayesian Knowledge Tracing. </a:t>
            </a:r>
            <a:r>
              <a:rPr lang="en-US" i="1" dirty="0"/>
              <a:t>Proceedings of the 9th </a:t>
            </a:r>
            <a:r>
              <a:rPr lang="en-US" i="1" dirty="0" smtClean="0"/>
              <a:t>International </a:t>
            </a:r>
            <a:r>
              <a:rPr lang="en-US" i="1" dirty="0"/>
              <a:t>Conference on Intelligent Tutoring Systems</a:t>
            </a:r>
            <a:r>
              <a:rPr lang="en-US" dirty="0"/>
              <a:t>, 406-415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ASSIGNMENT ONE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goal of PFA?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Measuring how much latent skill a student has, while they are learning</a:t>
            </a:r>
          </a:p>
          <a:p>
            <a:pPr lvl="1"/>
            <a:r>
              <a:rPr lang="en-US" dirty="0" smtClean="0"/>
              <a:t>Expressed in terms of probability of correctness, the next time the skill is encountered</a:t>
            </a:r>
          </a:p>
          <a:p>
            <a:pPr lvl="1"/>
            <a:r>
              <a:rPr lang="en-US" dirty="0" smtClean="0"/>
              <a:t>No direct expression of the amount of latent skill, except this probability of correctness</a:t>
            </a:r>
          </a:p>
          <a:p>
            <a:endParaRPr lang="en-US" dirty="0"/>
          </a:p>
          <a:p>
            <a:r>
              <a:rPr lang="en-US" dirty="0" smtClean="0"/>
              <a:t>How likely is Bob to be able to perform correctly, the next time he sees skill 7?</a:t>
            </a:r>
          </a:p>
        </p:txBody>
      </p:sp>
    </p:spTree>
    <p:extLst>
      <p:ext uri="{BB962C8B-B14F-4D97-AF65-F5344CB8AC3E}">
        <p14:creationId xmlns:p14="http://schemas.microsoft.com/office/powerpoint/2010/main" val="428818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Use: PFA and 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typical use of IRT?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a student’s knowledge of topic X</a:t>
            </a:r>
          </a:p>
          <a:p>
            <a:endParaRPr lang="en-US" dirty="0"/>
          </a:p>
          <a:p>
            <a:r>
              <a:rPr lang="en-US" dirty="0" smtClean="0"/>
              <a:t>Based on a sequence of items that are dichotomously scored</a:t>
            </a:r>
          </a:p>
          <a:p>
            <a:pPr lvl="1"/>
            <a:r>
              <a:rPr lang="en-US" dirty="0" smtClean="0"/>
              <a:t>E.g. the student can get a score of 0 or 1 on each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7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typical use of PFA?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 a student’s knowledge of topic X</a:t>
            </a:r>
          </a:p>
          <a:p>
            <a:endParaRPr lang="en-US" dirty="0"/>
          </a:p>
          <a:p>
            <a:r>
              <a:rPr lang="en-US" dirty="0" smtClean="0"/>
              <a:t>Based on a sequence of items that are dichotomously scored</a:t>
            </a:r>
          </a:p>
          <a:p>
            <a:pPr lvl="1"/>
            <a:r>
              <a:rPr lang="en-US" dirty="0" smtClean="0"/>
              <a:t>E.g. the student can get a score of 0 or 1 on each item</a:t>
            </a:r>
          </a:p>
          <a:p>
            <a:pPr lvl="1"/>
            <a:endParaRPr lang="en-US" dirty="0"/>
          </a:p>
          <a:p>
            <a:r>
              <a:rPr lang="en-US" dirty="0" smtClean="0"/>
              <a:t>Where the student can learn on each item, due to help, feedback, scaffolding,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7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item may involve multiple latent traits or skills </a:t>
            </a:r>
          </a:p>
          <a:p>
            <a:pPr lvl="1"/>
            <a:r>
              <a:rPr lang="en-US" dirty="0" smtClean="0"/>
              <a:t>Different from IRT</a:t>
            </a:r>
          </a:p>
          <a:p>
            <a:pPr marL="0" indent="0">
              <a:buNone/>
            </a:pPr>
            <a:endParaRPr lang="en-US" dirty="0">
              <a:latin typeface="Symbol" pitchFamily="18" charset="2"/>
            </a:endParaRPr>
          </a:p>
          <a:p>
            <a:r>
              <a:rPr lang="en-US" dirty="0" smtClean="0"/>
              <a:t>Each skill has success learning rate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failure learning </a:t>
            </a:r>
            <a:r>
              <a:rPr lang="en-US" dirty="0"/>
              <a:t>rate </a:t>
            </a:r>
            <a:r>
              <a:rPr lang="en-US" dirty="0" smtClean="0">
                <a:latin typeface="Symbol" pitchFamily="18" charset="2"/>
              </a:rPr>
              <a:t>r</a:t>
            </a:r>
          </a:p>
          <a:p>
            <a:endParaRPr lang="en-US" dirty="0" smtClean="0"/>
          </a:p>
          <a:p>
            <a:r>
              <a:rPr lang="en-US" dirty="0" smtClean="0"/>
              <a:t>There is also a difficulty parameter, but its semantics can vary – more on this later</a:t>
            </a:r>
          </a:p>
          <a:p>
            <a:endParaRPr lang="en-US" dirty="0"/>
          </a:p>
          <a:p>
            <a:r>
              <a:rPr lang="en-US" dirty="0" smtClean="0"/>
              <a:t>From these parameters, and the number of successes and failures the student has had on each relevant skill so far, we can compute the probability P(</a:t>
            </a:r>
            <a:r>
              <a:rPr lang="en-US" i="1" dirty="0" smtClean="0"/>
              <a:t>m</a:t>
            </a:r>
            <a:r>
              <a:rPr lang="en-US" dirty="0" smtClean="0"/>
              <a:t>) that the learner will get the item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that items may involve multiple skills is not seen in IRT or BKT (which we’ll talk about later)</a:t>
            </a:r>
          </a:p>
          <a:p>
            <a:endParaRPr lang="en-US" dirty="0"/>
          </a:p>
          <a:p>
            <a:r>
              <a:rPr lang="en-US" dirty="0" smtClean="0"/>
              <a:t>Why might this be a good assumption?</a:t>
            </a:r>
          </a:p>
          <a:p>
            <a:r>
              <a:rPr lang="en-US" dirty="0" smtClean="0"/>
              <a:t>Why might this be a bad assumption?</a:t>
            </a:r>
          </a:p>
        </p:txBody>
      </p:sp>
    </p:spTree>
    <p:extLst>
      <p:ext uri="{BB962C8B-B14F-4D97-AF65-F5344CB8AC3E}">
        <p14:creationId xmlns:p14="http://schemas.microsoft.com/office/powerpoint/2010/main" val="42264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845</Words>
  <Application>Microsoft Office PowerPoint</Application>
  <PresentationFormat>On-screen Show (4:3)</PresentationFormat>
  <Paragraphs>183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Advanced Methods and Analysis for the Learning and Social Sciences</vt:lpstr>
      <vt:lpstr>Today’s Class</vt:lpstr>
      <vt:lpstr>What is the key goal of PFA?</vt:lpstr>
      <vt:lpstr>What is the key goal of PFA?</vt:lpstr>
      <vt:lpstr>Use: PFA and IRT</vt:lpstr>
      <vt:lpstr>What is the typical use of IRT?</vt:lpstr>
      <vt:lpstr>What is the typical use of PFA?</vt:lpstr>
      <vt:lpstr>Key assumptions</vt:lpstr>
      <vt:lpstr>Note</vt:lpstr>
      <vt:lpstr>Note</vt:lpstr>
      <vt:lpstr>Note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Simple PFA</vt:lpstr>
      <vt:lpstr>Let’s fit a Simple PFA model to this data</vt:lpstr>
      <vt:lpstr>b Parameters</vt:lpstr>
      <vt:lpstr>Let’s fit the other 3 PFA variants to this data</vt:lpstr>
      <vt:lpstr>Let’s fit the other 3 PFA variants to this data</vt:lpstr>
      <vt:lpstr>Notes</vt:lpstr>
      <vt:lpstr>PFA .vs. BKT</vt:lpstr>
      <vt:lpstr>Final Thoughts</vt:lpstr>
      <vt:lpstr>PFA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421</cp:revision>
  <dcterms:created xsi:type="dcterms:W3CDTF">2010-01-07T20:34:12Z</dcterms:created>
  <dcterms:modified xsi:type="dcterms:W3CDTF">2012-01-23T19:20:43Z</dcterms:modified>
</cp:coreProperties>
</file>