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57" r:id="rId3"/>
    <p:sldId id="478" r:id="rId4"/>
    <p:sldId id="480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414" r:id="rId14"/>
    <p:sldId id="413" r:id="rId15"/>
    <p:sldId id="415" r:id="rId16"/>
    <p:sldId id="423" r:id="rId17"/>
    <p:sldId id="417" r:id="rId18"/>
    <p:sldId id="418" r:id="rId19"/>
    <p:sldId id="477" r:id="rId20"/>
    <p:sldId id="441" r:id="rId21"/>
    <p:sldId id="442" r:id="rId22"/>
    <p:sldId id="443" r:id="rId23"/>
    <p:sldId id="444" r:id="rId24"/>
    <p:sldId id="445" r:id="rId25"/>
    <p:sldId id="446" r:id="rId26"/>
    <p:sldId id="447" r:id="rId27"/>
    <p:sldId id="448" r:id="rId28"/>
    <p:sldId id="449" r:id="rId29"/>
    <p:sldId id="450" r:id="rId30"/>
    <p:sldId id="451" r:id="rId31"/>
    <p:sldId id="452" r:id="rId32"/>
    <p:sldId id="453" r:id="rId33"/>
    <p:sldId id="454" r:id="rId34"/>
    <p:sldId id="457" r:id="rId35"/>
    <p:sldId id="458" r:id="rId36"/>
    <p:sldId id="459" r:id="rId37"/>
    <p:sldId id="460" r:id="rId38"/>
    <p:sldId id="461" r:id="rId39"/>
    <p:sldId id="462" r:id="rId40"/>
    <p:sldId id="463" r:id="rId41"/>
    <p:sldId id="464" r:id="rId42"/>
    <p:sldId id="465" r:id="rId43"/>
    <p:sldId id="466" r:id="rId44"/>
    <p:sldId id="467" r:id="rId45"/>
    <p:sldId id="468" r:id="rId46"/>
    <p:sldId id="469" r:id="rId47"/>
    <p:sldId id="419" r:id="rId48"/>
    <p:sldId id="437" r:id="rId49"/>
    <p:sldId id="438" r:id="rId50"/>
    <p:sldId id="420" r:id="rId51"/>
    <p:sldId id="455" r:id="rId52"/>
    <p:sldId id="425" r:id="rId53"/>
    <p:sldId id="427" r:id="rId54"/>
    <p:sldId id="428" r:id="rId55"/>
    <p:sldId id="429" r:id="rId56"/>
    <p:sldId id="433" r:id="rId57"/>
    <p:sldId id="434" r:id="rId58"/>
    <p:sldId id="422" r:id="rId59"/>
    <p:sldId id="421" r:id="rId60"/>
    <p:sldId id="436" r:id="rId61"/>
    <p:sldId id="473" r:id="rId62"/>
    <p:sldId id="439" r:id="rId63"/>
    <p:sldId id="440" r:id="rId64"/>
    <p:sldId id="416" r:id="rId65"/>
    <p:sldId id="471" r:id="rId66"/>
    <p:sldId id="472" r:id="rId67"/>
    <p:sldId id="474" r:id="rId68"/>
    <p:sldId id="479" r:id="rId69"/>
    <p:sldId id="489" r:id="rId70"/>
    <p:sldId id="490" r:id="rId71"/>
    <p:sldId id="491" r:id="rId72"/>
    <p:sldId id="492" r:id="rId73"/>
    <p:sldId id="475" r:id="rId74"/>
    <p:sldId id="493" r:id="rId75"/>
    <p:sldId id="476" r:id="rId76"/>
    <p:sldId id="412" r:id="rId77"/>
    <p:sldId id="301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 varScale="1">
        <p:scale>
          <a:sx n="52" d="100"/>
          <a:sy n="52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Advanced Methods and Analysis for the Learning and Social Sciences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PSY505</a:t>
            </a:r>
            <a:br>
              <a:rPr lang="en-US" dirty="0" smtClean="0"/>
            </a:br>
            <a:r>
              <a:rPr lang="en-US" dirty="0" smtClean="0"/>
              <a:t>Spring term, 2012</a:t>
            </a:r>
          </a:p>
          <a:p>
            <a:r>
              <a:rPr lang="en-US" dirty="0" smtClean="0"/>
              <a:t>February 6,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Take the log</a:t>
            </a:r>
          </a:p>
          <a:p>
            <a:r>
              <a:rPr lang="en-US" dirty="0" smtClean="0"/>
              <a:t>Log Performance = -bBt1 - bt2 + c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Conduct logistic regression</a:t>
            </a:r>
          </a:p>
          <a:p>
            <a:pPr lvl="1"/>
            <a:r>
              <a:rPr lang="en-US" dirty="0" smtClean="0"/>
              <a:t>Log performance = dt1 + et2 + 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Possible to compute standard error for d and 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Therefore, possible to compute a statistical test as to whether d and e are significantly different</a:t>
            </a:r>
          </a:p>
        </p:txBody>
      </p:sp>
    </p:spTree>
    <p:extLst>
      <p:ext uri="{BB962C8B-B14F-4D97-AF65-F5344CB8AC3E}">
        <p14:creationId xmlns:p14="http://schemas.microsoft.com/office/powerpoint/2010/main" val="533798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Comments?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85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79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276600" y="31242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04900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Classic BKT</a:t>
            </a:r>
            <a:endParaRPr lang="en-US" altLang="en-US" dirty="0" smtClean="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276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2209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8686800" cy="311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u="sng" dirty="0">
                <a:latin typeface="Times" pitchFamily="18" charset="0"/>
              </a:rPr>
              <a:t>Two Learning Parameters</a:t>
            </a:r>
            <a:endParaRPr lang="en-US" altLang="en-US" dirty="0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p(L</a:t>
            </a:r>
            <a:r>
              <a:rPr lang="en-US" altLang="en-US" baseline="-25000" dirty="0">
                <a:latin typeface="Times" pitchFamily="18" charset="0"/>
              </a:rPr>
              <a:t>0</a:t>
            </a:r>
            <a:r>
              <a:rPr lang="en-US" altLang="en-US" dirty="0">
                <a:latin typeface="Times" pitchFamily="18" charset="0"/>
              </a:rPr>
              <a:t>)	Probability the skill is already known before the first opportunity to use the skill in problem solving.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p(T)	Probability the skill will be learned at each opportunity to use the skill.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u="sng" dirty="0">
                <a:latin typeface="Times" pitchFamily="18" charset="0"/>
              </a:rPr>
              <a:t>Two Performance Parameters</a:t>
            </a:r>
            <a:endParaRPr lang="en-US" altLang="en-US" dirty="0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p(G)	Probability the student will guess correctly if the skill is not known.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p(S)	Probability the student will slip (make a mistake) if the skill is known.</a:t>
            </a:r>
          </a:p>
          <a:p>
            <a:pPr eaLnBrk="0" hangingPunct="0">
              <a:spcBef>
                <a:spcPct val="50000"/>
              </a:spcBef>
            </a:pPr>
            <a:endParaRPr lang="en-US" altLang="en-US" dirty="0">
              <a:latin typeface="Times" pitchFamily="18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43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791200" y="17526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29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81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096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48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191000" y="2743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629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934200" y="27432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324600" y="23622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8088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to BKT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Largely take the form of relaxing the assumption that parameters vary by skill, but are constant for all other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29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Beck et al.’s (2008) Help Model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438400" y="3764756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438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0" y="2393156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664818" y="2438400"/>
            <a:ext cx="1592981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105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953000" y="2393156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045819" y="1981199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 smtClean="0">
                <a:latin typeface="Times" pitchFamily="18" charset="0"/>
              </a:rPr>
              <a:t>p(T|H)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90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743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57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410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124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279808" y="3407668"/>
            <a:ext cx="152079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 smtClean="0">
                <a:latin typeface="Times" pitchFamily="18" charset="0"/>
              </a:rPr>
              <a:t>p(G|~H), p(G|H)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791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096000" y="3383756"/>
            <a:ext cx="1447800" cy="7848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 smtClean="0">
                <a:latin typeface="Times" pitchFamily="18" charset="0"/>
              </a:rPr>
              <a:t>1-p(S|~H)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dirty="0" smtClean="0">
                <a:latin typeface="Times" pitchFamily="18" charset="0"/>
              </a:rPr>
              <a:t>1-p(S|H)</a:t>
            </a:r>
            <a:endParaRPr lang="en-US" altLang="en-US" dirty="0">
              <a:latin typeface="Times" pitchFamily="18" charset="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410200" y="2666999"/>
            <a:ext cx="1409700" cy="7848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 smtClean="0">
                <a:latin typeface="Times" pitchFamily="18" charset="0"/>
              </a:rPr>
              <a:t>p(L</a:t>
            </a:r>
            <a:r>
              <a:rPr lang="en-US" altLang="en-US" baseline="-25000" dirty="0" smtClean="0">
                <a:latin typeface="Times" pitchFamily="18" charset="0"/>
              </a:rPr>
              <a:t>0</a:t>
            </a:r>
            <a:r>
              <a:rPr lang="en-US" altLang="en-US" dirty="0" smtClean="0">
                <a:latin typeface="Times" pitchFamily="18" charset="0"/>
              </a:rPr>
              <a:t>|H),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p(L</a:t>
            </a:r>
            <a:r>
              <a:rPr lang="en-US" altLang="en-US" baseline="-25000" dirty="0">
                <a:latin typeface="Times" pitchFamily="18" charset="0"/>
              </a:rPr>
              <a:t>0</a:t>
            </a:r>
            <a:r>
              <a:rPr lang="en-US" altLang="en-US" dirty="0" smtClean="0">
                <a:latin typeface="Times" pitchFamily="18" charset="0"/>
              </a:rPr>
              <a:t>|~H</a:t>
            </a:r>
            <a:r>
              <a:rPr lang="en-US" altLang="en-US" dirty="0">
                <a:latin typeface="Times" pitchFamily="18" charset="0"/>
              </a:rPr>
              <a:t>)</a:t>
            </a: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657600" y="3200401"/>
            <a:ext cx="1592981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4038600" y="2743200"/>
            <a:ext cx="114299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 smtClean="0">
                <a:latin typeface="Times" pitchFamily="18" charset="0"/>
              </a:rPr>
              <a:t>p(T|~H)</a:t>
            </a:r>
            <a:endParaRPr lang="en-US" altLang="en-US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626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way as regular BKT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27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Beck et al.’s (2008) Help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per skill: 8</a:t>
            </a:r>
          </a:p>
          <a:p>
            <a:r>
              <a:rPr lang="en-US" dirty="0" smtClean="0"/>
              <a:t>Effect on future prediction: slightly worse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96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Beck et al.’s (2008) Help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do these parameters suggest?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83037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8812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Beck et al.’s (2008) Help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Learning decomposition disagrees; which should we trust?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830370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80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Advanced </a:t>
            </a:r>
            <a:r>
              <a:rPr lang="en-US" dirty="0" smtClean="0">
                <a:solidFill>
                  <a:srgbClr val="FF0000"/>
                </a:solidFill>
              </a:rPr>
              <a:t>BKT and Learning Decomposition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Moment-By-Moment Learning Model</a:t>
            </a:r>
            <a:br>
              <a:rPr lang="en-US" dirty="0" smtClean="0"/>
            </a:br>
            <a:r>
              <a:rPr lang="en-US" dirty="0" smtClean="0"/>
              <a:t>(Baker, Goldstein, &amp; Heffernan, 2010)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362200" y="5136356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362200" y="35361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09800" y="3764756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733800" y="4221956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029200" y="35361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876800" y="3764756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114800" y="3688556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14600" y="53649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667000" y="53649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181600" y="53649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334000" y="53649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048000" y="49077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276600" y="4755356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715000" y="49077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019800" y="4755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410200" y="4374356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4114800" y="33528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 smtClean="0">
                <a:solidFill>
                  <a:srgbClr val="28F868"/>
                </a:solidFill>
                <a:latin typeface="Times" pitchFamily="18" charset="0"/>
              </a:rPr>
              <a:t>p(J)</a:t>
            </a:r>
            <a:endParaRPr lang="en-US" altLang="en-US" b="1" i="1" dirty="0">
              <a:solidFill>
                <a:srgbClr val="28F868"/>
              </a:solidFill>
              <a:latin typeface="Times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10100" y="2667000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 you </a:t>
            </a:r>
            <a:r>
              <a:rPr lang="en-US" b="1" i="1" dirty="0" smtClean="0">
                <a:solidFill>
                  <a:srgbClr val="28F868"/>
                </a:solidFill>
              </a:rPr>
              <a:t>J</a:t>
            </a:r>
            <a:r>
              <a:rPr lang="en-US" dirty="0" smtClean="0"/>
              <a:t>ust Learned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610100" y="3036332"/>
            <a:ext cx="571500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886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P(T</a:t>
            </a:r>
            <a:r>
              <a:rPr lang="en-US" sz="2800" dirty="0"/>
              <a:t>) = chance you will learn if you didn’t know </a:t>
            </a:r>
            <a:r>
              <a:rPr lang="en-US" sz="2800" dirty="0" smtClean="0"/>
              <a:t>it</a:t>
            </a:r>
          </a:p>
          <a:p>
            <a:endParaRPr lang="en-US" sz="2800" dirty="0"/>
          </a:p>
          <a:p>
            <a:r>
              <a:rPr lang="en-US" sz="2800" dirty="0"/>
              <a:t>P(</a:t>
            </a:r>
            <a:r>
              <a:rPr lang="en-US" sz="2800" dirty="0">
                <a:solidFill>
                  <a:srgbClr val="00B0F0"/>
                </a:solidFill>
              </a:rPr>
              <a:t>J</a:t>
            </a:r>
            <a:r>
              <a:rPr lang="en-US" sz="2800" dirty="0"/>
              <a:t>) = probability you </a:t>
            </a:r>
            <a:r>
              <a:rPr lang="en-US" sz="2800" dirty="0" err="1">
                <a:solidFill>
                  <a:srgbClr val="00B0F0"/>
                </a:solidFill>
              </a:rPr>
              <a:t>J</a:t>
            </a:r>
            <a:r>
              <a:rPr lang="en-US" sz="2800" dirty="0" err="1"/>
              <a:t>ustLearned</a:t>
            </a:r>
            <a:endParaRPr lang="en-US" sz="2800" dirty="0"/>
          </a:p>
          <a:p>
            <a:pPr lvl="1"/>
            <a:r>
              <a:rPr lang="en-US" sz="2400" dirty="0"/>
              <a:t>P(</a:t>
            </a:r>
            <a:r>
              <a:rPr lang="en-US" sz="2400" dirty="0">
                <a:solidFill>
                  <a:srgbClr val="00B0F0"/>
                </a:solidFill>
              </a:rPr>
              <a:t>J</a:t>
            </a:r>
            <a:r>
              <a:rPr lang="en-US" sz="2400" dirty="0"/>
              <a:t>) = P(~L</a:t>
            </a:r>
            <a:r>
              <a:rPr lang="en-US" sz="2400" baseline="-25000" dirty="0"/>
              <a:t>n</a:t>
            </a:r>
            <a:r>
              <a:rPr lang="en-US" sz="2400" dirty="0"/>
              <a:t> ^ T)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1900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38322"/>
          </a:xfrm>
        </p:spPr>
        <p:txBody>
          <a:bodyPr/>
          <a:lstStyle/>
          <a:p>
            <a:r>
              <a:rPr lang="en-US" dirty="0" smtClean="0"/>
              <a:t>P(J) is distinct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from P(T)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799" cy="27432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P(T) is held fixed for each skill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P(J) is contextual (calculated for each problem)</a:t>
            </a:r>
          </a:p>
          <a:p>
            <a:pPr marL="342900" lvl="1" indent="-342900">
              <a:buFont typeface="Arial" charset="0"/>
              <a:buChar char="•"/>
            </a:pPr>
            <a:endParaRPr lang="en-US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/>
              <a:t>You *could* make P(T) contextual too</a:t>
            </a:r>
          </a:p>
          <a:p>
            <a:pPr marL="742950" lvl="2" indent="-342900"/>
            <a:r>
              <a:rPr lang="en-US" dirty="0" smtClean="0"/>
              <a:t>But a contextual P(T) would not be interpretable for high </a:t>
            </a:r>
            <a:r>
              <a:rPr lang="en-US" dirty="0" err="1" smtClean="0"/>
              <a:t>P(Ln</a:t>
            </a:r>
            <a:r>
              <a:rPr lang="en-US" dirty="0" smtClean="0"/>
              <a:t>)</a:t>
            </a:r>
          </a:p>
          <a:p>
            <a:pPr marL="742950" lvl="2" indent="-342900"/>
            <a:endParaRPr lang="en-US" dirty="0" smtClean="0"/>
          </a:p>
          <a:p>
            <a:r>
              <a:rPr lang="en-US" dirty="0" smtClean="0"/>
              <a:t>For example: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167466" y="4463952"/>
            <a:ext cx="1971748" cy="168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n-lt"/>
                <a:ea typeface="ＭＳ Ｐゴシック" pitchFamily="-111" charset="-128"/>
              </a:rPr>
              <a:t>P(L</a:t>
            </a:r>
            <a:r>
              <a:rPr lang="en-US" sz="2800" baseline="-25000" dirty="0" err="1" smtClean="0">
                <a:latin typeface="+mn-lt"/>
                <a:ea typeface="ＭＳ Ｐゴシック" pitchFamily="-111" charset="-128"/>
              </a:rPr>
              <a:t>n</a:t>
            </a:r>
            <a:r>
              <a:rPr lang="en-US" sz="2800" dirty="0" smtClean="0">
                <a:latin typeface="+mn-lt"/>
                <a:ea typeface="ＭＳ Ｐゴシック" pitchFamily="-111" charset="-128"/>
              </a:rPr>
              <a:t>) = 0.1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  <a:ea typeface="ＭＳ Ｐゴシック" pitchFamily="-111" charset="-128"/>
              </a:rPr>
              <a:t>P(T) = 0.6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P(J)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 = 0.54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414615" y="4463952"/>
            <a:ext cx="2661325" cy="1689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n-lt"/>
                <a:ea typeface="ＭＳ Ｐゴシック" pitchFamily="-111" charset="-128"/>
              </a:rPr>
              <a:t>P(L</a:t>
            </a:r>
            <a:r>
              <a:rPr lang="en-US" sz="2800" baseline="-25000" dirty="0" err="1" smtClean="0">
                <a:latin typeface="+mn-lt"/>
                <a:ea typeface="ＭＳ Ｐゴシック" pitchFamily="-111" charset="-128"/>
              </a:rPr>
              <a:t>n</a:t>
            </a:r>
            <a:r>
              <a:rPr lang="en-US" sz="2800" dirty="0" smtClean="0">
                <a:latin typeface="+mn-lt"/>
                <a:ea typeface="ＭＳ Ｐゴシック" pitchFamily="-111" charset="-128"/>
              </a:rPr>
              <a:t>) = 0.96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n-lt"/>
                <a:ea typeface="ＭＳ Ｐゴシック" pitchFamily="-111" charset="-128"/>
              </a:rPr>
              <a:t>P(T) = 0.6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P(J)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11" charset="-128"/>
                <a:cs typeface="+mn-cs"/>
              </a:rPr>
              <a:t> = 0.02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218185" y="6153022"/>
            <a:ext cx="2525199" cy="62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5DE53B"/>
                </a:solidFill>
                <a:latin typeface="+mn-lt"/>
                <a:ea typeface="ＭＳ Ｐゴシック" pitchFamily="-111" charset="-128"/>
              </a:rPr>
              <a:t>Learning!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DE53B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14615" y="6153022"/>
            <a:ext cx="2179084" cy="62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Little Learning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3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Labeling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5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Based on this concept:</a:t>
            </a:r>
          </a:p>
          <a:p>
            <a:pPr lvl="1"/>
            <a:r>
              <a:rPr lang="en-US" dirty="0" smtClean="0"/>
              <a:t>“The probability a student did not know a skill but then learns it by doing the current problem, given their performance on the next two.”</a:t>
            </a:r>
          </a:p>
          <a:p>
            <a:pPr>
              <a:lnSpc>
                <a:spcPts val="2163"/>
              </a:lnSpc>
            </a:pPr>
            <a:endParaRPr lang="en-US" dirty="0" smtClean="0"/>
          </a:p>
          <a:p>
            <a:pPr algn="ctr">
              <a:lnSpc>
                <a:spcPts val="2163"/>
              </a:lnSpc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ts val="2163"/>
              </a:lnSpc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P(J) =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P(~L</a:t>
            </a:r>
            <a:r>
              <a:rPr lang="en-US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 | A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+1+2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algn="ctr">
              <a:lnSpc>
                <a:spcPts val="2163"/>
              </a:lnSpc>
              <a:buNone/>
            </a:pPr>
            <a:endParaRPr lang="en-US" dirty="0" smtClean="0"/>
          </a:p>
          <a:p>
            <a:pPr algn="ctr">
              <a:lnSpc>
                <a:spcPts val="2163"/>
              </a:lnSpc>
              <a:buNone/>
            </a:pPr>
            <a:endParaRPr lang="en-US" dirty="0" smtClean="0"/>
          </a:p>
          <a:p>
            <a:pPr algn="ctr">
              <a:lnSpc>
                <a:spcPts val="2163"/>
              </a:lnSpc>
              <a:buNone/>
            </a:pPr>
            <a:r>
              <a:rPr lang="en-US" sz="2600" dirty="0" smtClean="0"/>
              <a:t>*For full list of equations, see </a:t>
            </a:r>
            <a:br>
              <a:rPr lang="en-US" sz="2600" dirty="0" smtClean="0"/>
            </a:br>
            <a:r>
              <a:rPr lang="en-US" sz="2600" dirty="0" smtClean="0"/>
              <a:t>Baker, Goldstein, &amp; Heffernan (2010)</a:t>
            </a:r>
          </a:p>
          <a:p>
            <a:pPr algn="ctr">
              <a:lnSpc>
                <a:spcPts val="2163"/>
              </a:lnSpc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124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8322"/>
          </a:xfrm>
        </p:spPr>
        <p:txBody>
          <a:bodyPr>
            <a:noAutofit/>
          </a:bodyPr>
          <a:lstStyle/>
          <a:p>
            <a:r>
              <a:rPr lang="en-US" dirty="0" smtClean="0"/>
              <a:t>Breaking down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P(~L</a:t>
            </a:r>
            <a:r>
              <a:rPr lang="en-US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 | A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+1+2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1" y="1600200"/>
            <a:ext cx="84963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can calculate </a:t>
            </a:r>
            <a:r>
              <a:rPr lang="en-US" dirty="0" err="1" smtClean="0"/>
              <a:t>P(~L</a:t>
            </a:r>
            <a:r>
              <a:rPr lang="en-US" baseline="-25000" dirty="0" err="1" smtClean="0"/>
              <a:t>n</a:t>
            </a:r>
            <a:r>
              <a:rPr lang="en-US" dirty="0" smtClean="0"/>
              <a:t> ^ T | A</a:t>
            </a:r>
            <a:r>
              <a:rPr lang="en-US" baseline="-25000" dirty="0" smtClean="0"/>
              <a:t>+1+2 </a:t>
            </a:r>
            <a:r>
              <a:rPr lang="en-US" dirty="0" smtClean="0"/>
              <a:t>) with an application of </a:t>
            </a:r>
            <a:r>
              <a:rPr lang="en-US" dirty="0" err="1" smtClean="0"/>
              <a:t>Bayes</a:t>
            </a:r>
            <a:r>
              <a:rPr lang="en-US" dirty="0" smtClean="0"/>
              <a:t>’ theorem</a:t>
            </a:r>
          </a:p>
          <a:p>
            <a:endParaRPr lang="en-US" dirty="0" smtClean="0"/>
          </a:p>
          <a:p>
            <a:r>
              <a:rPr lang="en-US" sz="2600" dirty="0" err="1" smtClean="0"/>
              <a:t>P(~L</a:t>
            </a:r>
            <a:r>
              <a:rPr lang="en-US" sz="2600" baseline="-25000" dirty="0" err="1" smtClean="0"/>
              <a:t>n</a:t>
            </a:r>
            <a:r>
              <a:rPr lang="en-US" sz="2600" dirty="0" smtClean="0"/>
              <a:t> ^ T | A</a:t>
            </a:r>
            <a:r>
              <a:rPr lang="en-US" sz="2600" baseline="-25000" dirty="0" smtClean="0"/>
              <a:t>+1+2 </a:t>
            </a:r>
            <a:r>
              <a:rPr lang="en-US" sz="2600" dirty="0" smtClean="0"/>
              <a:t>) =</a:t>
            </a:r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pPr>
              <a:buNone/>
            </a:pPr>
            <a:r>
              <a:rPr lang="en-US" sz="2200" dirty="0" smtClean="0"/>
              <a:t>			</a:t>
            </a:r>
            <a:r>
              <a:rPr lang="en-US" sz="2200" dirty="0" err="1" smtClean="0"/>
              <a:t>Bayes</a:t>
            </a:r>
            <a:r>
              <a:rPr lang="en-US" sz="2200" dirty="0" smtClean="0"/>
              <a:t>’ Theorem:	P(A | B) = </a:t>
            </a:r>
          </a:p>
        </p:txBody>
      </p:sp>
      <p:sp>
        <p:nvSpPr>
          <p:cNvPr id="4" name="Text Box 435"/>
          <p:cNvSpPr txBox="1">
            <a:spLocks noChangeArrowheads="1"/>
          </p:cNvSpPr>
          <p:nvPr/>
        </p:nvSpPr>
        <p:spPr bwMode="auto">
          <a:xfrm>
            <a:off x="3796212" y="3030535"/>
            <a:ext cx="466715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dirty="0"/>
              <a:t>P(A</a:t>
            </a:r>
            <a:r>
              <a:rPr lang="en-US" sz="2600" baseline="-25000" dirty="0"/>
              <a:t>+1+2 </a:t>
            </a:r>
            <a:r>
              <a:rPr lang="en-US" sz="2600" dirty="0"/>
              <a:t> | ~</a:t>
            </a:r>
            <a:r>
              <a:rPr lang="en-US" sz="2600" dirty="0" err="1"/>
              <a:t>L</a:t>
            </a:r>
            <a:r>
              <a:rPr lang="en-US" sz="2600" baseline="-25000" dirty="0" err="1"/>
              <a:t>n</a:t>
            </a:r>
            <a:r>
              <a:rPr lang="en-US" sz="2600" dirty="0"/>
              <a:t> ^ T) * </a:t>
            </a:r>
            <a:r>
              <a:rPr lang="en-US" sz="2600" dirty="0" err="1"/>
              <a:t>P(~L</a:t>
            </a:r>
            <a:r>
              <a:rPr lang="en-US" sz="2600" baseline="-25000" dirty="0" err="1"/>
              <a:t>n</a:t>
            </a:r>
            <a:r>
              <a:rPr lang="en-US" sz="2600" dirty="0"/>
              <a:t> ^ T) </a:t>
            </a:r>
          </a:p>
        </p:txBody>
      </p:sp>
      <p:sp>
        <p:nvSpPr>
          <p:cNvPr id="5" name="Text Box 435"/>
          <p:cNvSpPr txBox="1">
            <a:spLocks noChangeArrowheads="1"/>
          </p:cNvSpPr>
          <p:nvPr/>
        </p:nvSpPr>
        <p:spPr bwMode="auto">
          <a:xfrm>
            <a:off x="5286924" y="4023947"/>
            <a:ext cx="18288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 dirty="0"/>
              <a:t>P (A</a:t>
            </a:r>
            <a:r>
              <a:rPr lang="en-US" sz="2600" baseline="-25000" dirty="0"/>
              <a:t>+1+2 </a:t>
            </a:r>
            <a:r>
              <a:rPr lang="en-US" sz="2600" dirty="0"/>
              <a:t>)</a:t>
            </a:r>
          </a:p>
        </p:txBody>
      </p:sp>
      <p:sp>
        <p:nvSpPr>
          <p:cNvPr id="7" name="Text Box 435"/>
          <p:cNvSpPr txBox="1">
            <a:spLocks noChangeArrowheads="1"/>
          </p:cNvSpPr>
          <p:nvPr/>
        </p:nvSpPr>
        <p:spPr bwMode="auto">
          <a:xfrm>
            <a:off x="6202752" y="4903184"/>
            <a:ext cx="22983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P(B | A) * P(A)</a:t>
            </a:r>
            <a:endParaRPr lang="en-US" sz="2200" dirty="0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6202752" y="5493720"/>
            <a:ext cx="2121717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435"/>
          <p:cNvSpPr txBox="1">
            <a:spLocks noChangeArrowheads="1"/>
          </p:cNvSpPr>
          <p:nvPr/>
        </p:nvSpPr>
        <p:spPr bwMode="auto">
          <a:xfrm>
            <a:off x="6832598" y="5555276"/>
            <a:ext cx="95980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dirty="0" smtClean="0"/>
              <a:t>P(B)</a:t>
            </a:r>
            <a:endParaRPr lang="en-US" sz="2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24600" y="5486400"/>
            <a:ext cx="1676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3810000"/>
            <a:ext cx="3733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13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Breaking down P(A</a:t>
            </a:r>
            <a:r>
              <a:rPr lang="en-US" baseline="-25000" dirty="0" smtClean="0"/>
              <a:t>+1+2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P(~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 ^ T ) is computed with BKT building blocks {P(~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), P(T)}</a:t>
            </a:r>
          </a:p>
          <a:p>
            <a:r>
              <a:rPr lang="en-US" dirty="0" smtClean="0"/>
              <a:t>P(A</a:t>
            </a:r>
            <a:r>
              <a:rPr lang="en-US" baseline="-25000" dirty="0" smtClean="0"/>
              <a:t>+1+2 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dirty="0" smtClean="0"/>
              <a:t>is a function of the only three relevant scenarios, {</a:t>
            </a:r>
            <a:r>
              <a:rPr lang="en-US" dirty="0" err="1" smtClean="0">
                <a:solidFill>
                  <a:srgbClr val="7030A0"/>
                </a:solidFill>
              </a:rPr>
              <a:t>L</a:t>
            </a:r>
            <a:r>
              <a:rPr lang="en-US" baseline="-25000" dirty="0" err="1" smtClean="0">
                <a:solidFill>
                  <a:srgbClr val="7030A0"/>
                </a:solidFill>
              </a:rPr>
              <a:t>n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~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US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~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^ ~T</a:t>
            </a:r>
            <a:r>
              <a:rPr lang="en-US" dirty="0" smtClean="0"/>
              <a:t>}, and their contingent probabilities</a:t>
            </a:r>
          </a:p>
          <a:p>
            <a:endParaRPr lang="en-US" dirty="0" smtClean="0"/>
          </a:p>
          <a:p>
            <a:r>
              <a:rPr lang="en-US" dirty="0" smtClean="0"/>
              <a:t>P(A</a:t>
            </a:r>
            <a:r>
              <a:rPr lang="en-US" baseline="-25000" dirty="0" smtClean="0"/>
              <a:t>+1+2 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7030A0"/>
                </a:solidFill>
              </a:rPr>
              <a:t>P(A</a:t>
            </a:r>
            <a:r>
              <a:rPr lang="en-US" baseline="-25000" dirty="0" smtClean="0">
                <a:solidFill>
                  <a:srgbClr val="7030A0"/>
                </a:solidFill>
              </a:rPr>
              <a:t>+1+2 </a:t>
            </a:r>
            <a:r>
              <a:rPr lang="en-US" dirty="0" smtClean="0">
                <a:solidFill>
                  <a:srgbClr val="7030A0"/>
                </a:solidFill>
              </a:rPr>
              <a:t> | </a:t>
            </a:r>
            <a:r>
              <a:rPr lang="en-US" dirty="0" err="1" smtClean="0">
                <a:solidFill>
                  <a:srgbClr val="7030A0"/>
                </a:solidFill>
              </a:rPr>
              <a:t>L</a:t>
            </a:r>
            <a:r>
              <a:rPr lang="en-US" baseline="-25000" dirty="0" err="1" smtClean="0">
                <a:solidFill>
                  <a:srgbClr val="7030A0"/>
                </a:solidFill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) </a:t>
            </a:r>
            <a:r>
              <a:rPr lang="en-US" dirty="0" err="1" smtClean="0">
                <a:solidFill>
                  <a:srgbClr val="7030A0"/>
                </a:solidFill>
              </a:rPr>
              <a:t>P(L</a:t>
            </a:r>
            <a:r>
              <a:rPr lang="en-US" baseline="-25000" dirty="0" err="1" smtClean="0">
                <a:solidFill>
                  <a:srgbClr val="7030A0"/>
                </a:solidFill>
              </a:rPr>
              <a:t>n</a:t>
            </a:r>
            <a:r>
              <a:rPr lang="en-US" dirty="0" smtClean="0">
                <a:solidFill>
                  <a:srgbClr val="7030A0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		+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P(A</a:t>
            </a:r>
            <a:r>
              <a:rPr lang="en-US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+1+2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| ~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US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T)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P(~L</a:t>
            </a:r>
            <a:r>
              <a:rPr lang="en-US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^ T)</a:t>
            </a:r>
          </a:p>
          <a:p>
            <a:pPr>
              <a:buNone/>
            </a:pPr>
            <a:r>
              <a:rPr lang="en-US" dirty="0" smtClean="0"/>
              <a:t>		+ </a:t>
            </a:r>
            <a:r>
              <a:rPr lang="en-US" dirty="0" smtClean="0">
                <a:solidFill>
                  <a:srgbClr val="FF0000"/>
                </a:solidFill>
              </a:rPr>
              <a:t>P(A</a:t>
            </a:r>
            <a:r>
              <a:rPr lang="en-US" baseline="-25000" dirty="0" smtClean="0">
                <a:solidFill>
                  <a:srgbClr val="FF0000"/>
                </a:solidFill>
              </a:rPr>
              <a:t>+1+2 </a:t>
            </a:r>
            <a:r>
              <a:rPr lang="en-US" dirty="0" smtClean="0">
                <a:solidFill>
                  <a:srgbClr val="FF0000"/>
                </a:solidFill>
              </a:rPr>
              <a:t> | ~</a:t>
            </a:r>
            <a:r>
              <a:rPr lang="en-US" dirty="0" err="1" smtClean="0">
                <a:solidFill>
                  <a:srgbClr val="FF0000"/>
                </a:solidFill>
              </a:rPr>
              <a:t>L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^ ~T) </a:t>
            </a:r>
            <a:r>
              <a:rPr lang="en-US" dirty="0" err="1" smtClean="0">
                <a:solidFill>
                  <a:srgbClr val="FF0000"/>
                </a:solidFill>
              </a:rPr>
              <a:t>P(~L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^ ~T)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4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down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P(A</a:t>
            </a:r>
            <a:r>
              <a:rPr lang="en-US" baseline="-25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+1+2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|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P(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</a:t>
            </a:r>
            <a:r>
              <a:rPr lang="en-US" baseline="-25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):</a:t>
            </a:r>
            <a:b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dirty="0" smtClean="0"/>
              <a:t>One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063" y="1352550"/>
            <a:ext cx="7244738" cy="4525963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	P(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+1+2</a:t>
            </a:r>
            <a:r>
              <a:rPr lang="en-US" sz="2800" dirty="0" smtClean="0"/>
              <a:t> = C, C | </a:t>
            </a:r>
            <a:r>
              <a:rPr lang="en-US" sz="2800" dirty="0" err="1" smtClean="0"/>
              <a:t>L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) = P(~S)P(~S)</a:t>
            </a:r>
            <a:endParaRPr lang="en-US" altLang="ja-JP" sz="2800" baseline="30000" dirty="0" smtClean="0"/>
          </a:p>
          <a:p>
            <a:r>
              <a:rPr lang="en-US" altLang="ja-JP" sz="2800" dirty="0" smtClean="0"/>
              <a:t>	P(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+1+2</a:t>
            </a:r>
            <a:r>
              <a:rPr lang="en-US" sz="2800" dirty="0" smtClean="0"/>
              <a:t> = C, ~C | </a:t>
            </a:r>
            <a:r>
              <a:rPr lang="en-US" sz="2800" dirty="0" err="1" smtClean="0"/>
              <a:t>L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) = P(~S)P(S)</a:t>
            </a:r>
            <a:endParaRPr lang="en-US" altLang="ja-JP" sz="2800" baseline="30000" dirty="0" smtClean="0"/>
          </a:p>
          <a:p>
            <a:r>
              <a:rPr lang="en-US" altLang="ja-JP" sz="2800" dirty="0" smtClean="0"/>
              <a:t>	P(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+1+2</a:t>
            </a:r>
            <a:r>
              <a:rPr lang="en-US" sz="2800" dirty="0" smtClean="0"/>
              <a:t> = ~C, C | </a:t>
            </a:r>
            <a:r>
              <a:rPr lang="en-US" sz="2800" dirty="0" err="1" smtClean="0"/>
              <a:t>L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) = P(S)P(~S)</a:t>
            </a:r>
            <a:endParaRPr lang="en-US" altLang="ja-JP" sz="2800" baseline="30000" dirty="0" smtClean="0"/>
          </a:p>
          <a:p>
            <a:r>
              <a:rPr lang="en-US" altLang="ja-JP" sz="2800" dirty="0" smtClean="0"/>
              <a:t>	P(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+1+2</a:t>
            </a:r>
            <a:r>
              <a:rPr lang="en-US" sz="2800" dirty="0" smtClean="0"/>
              <a:t> = ~C, ~C | </a:t>
            </a:r>
            <a:r>
              <a:rPr lang="en-US" sz="2800" dirty="0" err="1" smtClean="0"/>
              <a:t>L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) = P(S)P(S)</a:t>
            </a:r>
            <a:endParaRPr lang="en-US" altLang="ja-JP" sz="2800" baseline="30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96215" y="5722937"/>
            <a:ext cx="5450229" cy="60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ja-JP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ＭＳ Ｐゴシック" pitchFamily="-111" charset="-128"/>
                <a:cs typeface="ＭＳ Ｐゴシック" pitchFamily="-111" charset="-128"/>
              </a:rPr>
              <a:t>(Correct marked C, wrong marked ~C)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1450" y="3497897"/>
          <a:ext cx="8858249" cy="222504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02977"/>
                <a:gridCol w="1080273"/>
                <a:gridCol w="759110"/>
                <a:gridCol w="788308"/>
                <a:gridCol w="1094871"/>
                <a:gridCol w="1036478"/>
                <a:gridCol w="632313"/>
                <a:gridCol w="418764"/>
                <a:gridCol w="598529"/>
                <a:gridCol w="114662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skill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problemID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userID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correct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</a:t>
                      </a:r>
                      <a:r>
                        <a:rPr lang="en-US" sz="1400" baseline="-25000" dirty="0" smtClean="0"/>
                        <a:t>n-1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</a:t>
                      </a:r>
                      <a:r>
                        <a:rPr lang="en-US" sz="1400" baseline="-25000" dirty="0" err="1" smtClean="0"/>
                        <a:t>n</a:t>
                      </a:r>
                      <a:endParaRPr lang="en-US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P(J)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similar-figures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52128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.21036516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.002799</a:t>
                      </a:r>
                      <a:endParaRPr lang="en-US" sz="1400" dirty="0"/>
                    </a:p>
                  </a:txBody>
                  <a:tcPr>
                    <a:solidFill>
                      <a:srgbClr val="5DE53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similar-figures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52128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.21036516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.10115955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.00362673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similar-figures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52128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.10115955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.30308785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.00218025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similar-figures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52128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.30308785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.12150209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.00346442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similar-figures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71245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52128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.12150209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.08505184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.299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.067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.00375788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5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Distilled from logs of student interactions with tutor software</a:t>
            </a:r>
          </a:p>
          <a:p>
            <a:endParaRPr lang="en-US" dirty="0" smtClean="0"/>
          </a:p>
          <a:p>
            <a:r>
              <a:rPr lang="en-US" dirty="0" smtClean="0"/>
              <a:t>Broadly capture behavior indicative of learning</a:t>
            </a:r>
          </a:p>
          <a:p>
            <a:pPr lvl="1"/>
            <a:r>
              <a:rPr lang="en-US" dirty="0" smtClean="0"/>
              <a:t>Selected from same initial set of features previously used in detectors of </a:t>
            </a:r>
          </a:p>
          <a:p>
            <a:pPr lvl="2"/>
            <a:r>
              <a:rPr lang="en-US" dirty="0" smtClean="0"/>
              <a:t>gaming the system (Baker, Corbett, Roll, &amp; </a:t>
            </a:r>
            <a:r>
              <a:rPr lang="en-US" dirty="0" err="1" smtClean="0"/>
              <a:t>Koedinger</a:t>
            </a:r>
            <a:r>
              <a:rPr lang="en-US" dirty="0" smtClean="0"/>
              <a:t>, 2008)</a:t>
            </a:r>
          </a:p>
          <a:p>
            <a:pPr lvl="2"/>
            <a:r>
              <a:rPr lang="en-US" dirty="0" smtClean="0"/>
              <a:t>off-task behavior (Baker, 2007)</a:t>
            </a:r>
          </a:p>
          <a:p>
            <a:pPr lvl="2"/>
            <a:r>
              <a:rPr lang="en-US" dirty="0" smtClean="0"/>
              <a:t>carelessness (Baker,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, 2008)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8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lvl="0" defTabSz="45720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All features use only </a:t>
            </a:r>
            <a:r>
              <a:rPr lang="en-US" dirty="0" smtClean="0">
                <a:solidFill>
                  <a:srgbClr val="FF0000"/>
                </a:solidFill>
                <a:ea typeface="ＭＳ Ｐゴシック" pitchFamily="-111" charset="-128"/>
                <a:cs typeface="ＭＳ Ｐゴシック" pitchFamily="-111" charset="-128"/>
              </a:rPr>
              <a:t>first response data</a:t>
            </a:r>
          </a:p>
          <a:p>
            <a:pPr lvl="0" defTabSz="457200" fontAlgn="base">
              <a:spcAft>
                <a:spcPct val="0"/>
              </a:spcAft>
              <a:buFont typeface="Arial" charset="0"/>
              <a:buChar char="•"/>
              <a:defRPr/>
            </a:pPr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pPr lvl="0" defTabSz="457200" fontAlgn="base"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Later extension to include subsequent responses only increased model correlation very slightly – not significantly</a:t>
            </a:r>
            <a:b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(Baker, Goldstein, &amp; Heffernan, 2011)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78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Features of P(J)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 could be made that using BKT probabilities 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) in the prediction of the label (~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 ^ T) is wrong</a:t>
            </a:r>
          </a:p>
          <a:p>
            <a:pPr lvl="1"/>
            <a:r>
              <a:rPr lang="en-US" dirty="0" smtClean="0"/>
              <a:t>We consider this to be valid – theoretically important part of model is the T, not the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model maintains a 0.301 correlation coefficient even without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 or L</a:t>
            </a:r>
            <a:r>
              <a:rPr lang="en-US" baseline="-25000" dirty="0" smtClean="0"/>
              <a:t>n</a:t>
            </a:r>
            <a:r>
              <a:rPr lang="en-US" dirty="0" smtClean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6588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Decomposition</a:t>
            </a:r>
            <a:br>
              <a:rPr lang="en-US" dirty="0" smtClean="0"/>
            </a:br>
            <a:r>
              <a:rPr lang="en-US" dirty="0" smtClean="0"/>
              <a:t>(Beck et al.,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A, -b, B: Free parameters</a:t>
            </a:r>
          </a:p>
          <a:p>
            <a:r>
              <a:rPr lang="en-US" dirty="0" smtClean="0"/>
              <a:t>t1, t2: Number of practice of types 1, 2</a:t>
            </a:r>
          </a:p>
          <a:p>
            <a:pPr lvl="1"/>
            <a:r>
              <a:rPr lang="en-US" dirty="0" smtClean="0"/>
              <a:t>For example, with help request, without help request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9875308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7043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model</a:t>
            </a:r>
            <a:endParaRPr lang="en-US" dirty="0"/>
          </a:p>
        </p:txBody>
      </p:sp>
      <p:pic>
        <p:nvPicPr>
          <p:cNvPr id="4" name="Picture 3" descr="feature-tab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8070" y="1393176"/>
            <a:ext cx="6234686" cy="474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6217" cy="1138322"/>
          </a:xfrm>
        </p:spPr>
        <p:txBody>
          <a:bodyPr>
            <a:normAutofit/>
          </a:bodyPr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P(J) is higher following incorrect responses</a:t>
            </a:r>
          </a:p>
          <a:p>
            <a:pPr lvl="1"/>
            <a:r>
              <a:rPr lang="en-US" dirty="0" smtClean="0"/>
              <a:t>People learn from their mistakes</a:t>
            </a:r>
          </a:p>
          <a:p>
            <a:endParaRPr lang="en-US" dirty="0" smtClean="0"/>
          </a:p>
          <a:p>
            <a:r>
              <a:rPr lang="en-US" dirty="0" smtClean="0"/>
              <a:t>However, P(J) decreases as the total number of times student got this skill wrong increases</a:t>
            </a:r>
          </a:p>
          <a:p>
            <a:pPr lvl="1"/>
            <a:r>
              <a:rPr lang="en-US" dirty="0" smtClean="0"/>
              <a:t>Might need intervention not available in the tutor</a:t>
            </a:r>
          </a:p>
        </p:txBody>
      </p:sp>
    </p:spTree>
    <p:extLst>
      <p:ext uri="{BB962C8B-B14F-4D97-AF65-F5344CB8AC3E}">
        <p14:creationId xmlns:p14="http://schemas.microsoft.com/office/powerpoint/2010/main" val="29721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P(J) is lower following help requests</a:t>
            </a:r>
          </a:p>
          <a:p>
            <a:endParaRPr lang="en-US" dirty="0" smtClean="0"/>
          </a:p>
          <a:p>
            <a:r>
              <a:rPr lang="en-US" dirty="0" smtClean="0"/>
              <a:t>P(J) is higher when help has been used recently, i.e. in the last 5 and/or 8 steps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96217" cy="1138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Interpretation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074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replicated this result in another intelligent tutor, </a:t>
            </a:r>
            <a:r>
              <a:rPr lang="en-US" dirty="0" err="1" smtClean="0"/>
              <a:t>ASSISTments</a:t>
            </a:r>
            <a:r>
              <a:rPr lang="en-US" dirty="0" smtClean="0"/>
              <a:t> (</a:t>
            </a:r>
            <a:r>
              <a:rPr lang="en-US" dirty="0" err="1" smtClean="0"/>
              <a:t>Razzaq</a:t>
            </a:r>
            <a:r>
              <a:rPr lang="en-US" dirty="0" smtClean="0"/>
              <a:t> et al., 2007)</a:t>
            </a:r>
          </a:p>
          <a:p>
            <a:endParaRPr lang="en-US" dirty="0" smtClean="0"/>
          </a:p>
          <a:p>
            <a:r>
              <a:rPr lang="en-US" dirty="0" smtClean="0"/>
              <a:t>Correlation between models and labels: 0.397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Does learning in intelligent tutors have more of a character of </a:t>
            </a:r>
          </a:p>
          <a:p>
            <a:pPr lvl="1"/>
            <a:r>
              <a:rPr lang="en-US" dirty="0" smtClean="0"/>
              <a:t>gradual learning (such as strengthening of a memory association – cf. </a:t>
            </a:r>
            <a:r>
              <a:rPr lang="en-GB" dirty="0" smtClean="0"/>
              <a:t>Newell &amp; </a:t>
            </a:r>
            <a:r>
              <a:rPr lang="en-GB" dirty="0" err="1" smtClean="0"/>
              <a:t>Rosenbloom</a:t>
            </a:r>
            <a:r>
              <a:rPr lang="en-GB" dirty="0" smtClean="0"/>
              <a:t>, 1981; </a:t>
            </a:r>
            <a:r>
              <a:rPr lang="en-GB" dirty="0" err="1" smtClean="0"/>
              <a:t>Heathcote</a:t>
            </a:r>
            <a:r>
              <a:rPr lang="en-GB" dirty="0" smtClean="0"/>
              <a:t>, Brown, &amp; </a:t>
            </a:r>
            <a:r>
              <a:rPr lang="en-GB" dirty="0" err="1" smtClean="0"/>
              <a:t>Mewhort</a:t>
            </a:r>
            <a:r>
              <a:rPr lang="en-GB" dirty="0" smtClean="0"/>
              <a:t>, 2000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or learning given to “eureka”/insight moments, where a skill is understood suddenly?  (Lindstrom &amp; </a:t>
            </a:r>
            <a:r>
              <a:rPr lang="en-US" dirty="0" err="1" smtClean="0"/>
              <a:t>Gulz</a:t>
            </a:r>
            <a:r>
              <a:rPr lang="en-US" dirty="0" smtClean="0"/>
              <a:t>, 2008)</a:t>
            </a:r>
          </a:p>
          <a:p>
            <a:endParaRPr lang="en-US" dirty="0" smtClean="0"/>
          </a:p>
          <a:p>
            <a:r>
              <a:rPr lang="en-US" dirty="0" smtClean="0"/>
              <a:t>Does this vary by skill?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2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Both types of learning known to occur but the conditions leading to each are still incompletely known (Bowden et al., 2005)</a:t>
            </a:r>
          </a:p>
          <a:p>
            <a:endParaRPr lang="en-US" dirty="0" smtClean="0"/>
          </a:p>
          <a:p>
            <a:r>
              <a:rPr lang="en-US" dirty="0" smtClean="0"/>
              <a:t>Opportunity to study these issues in real learning, which is still uncommon – most research in insight takes place for toy problems in lab settings (as pointed out by Bowden et al., 2005</a:t>
            </a:r>
            <a:r>
              <a:rPr lang="en-GB" dirty="0" smtClean="0"/>
              <a:t>; </a:t>
            </a:r>
            <a:r>
              <a:rPr lang="en-GB" dirty="0" err="1" smtClean="0"/>
              <a:t>Kounios</a:t>
            </a:r>
            <a:r>
              <a:rPr lang="en-GB" dirty="0" smtClean="0"/>
              <a:t> et al., 2008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0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investigate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plot P(J) over time, and see how “spiky” the graph is</a:t>
            </a:r>
          </a:p>
          <a:p>
            <a:endParaRPr lang="en-US" dirty="0" smtClean="0"/>
          </a:p>
          <a:p>
            <a:r>
              <a:rPr lang="en-US" dirty="0" smtClean="0"/>
              <a:t>Spikes indicating moments of higher learning</a:t>
            </a:r>
          </a:p>
        </p:txBody>
      </p:sp>
    </p:spTree>
    <p:extLst>
      <p:ext uri="{BB962C8B-B14F-4D97-AF65-F5344CB8AC3E}">
        <p14:creationId xmlns:p14="http://schemas.microsoft.com/office/powerpoint/2010/main" val="9589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Data for A Student</a:t>
            </a:r>
            <a:br>
              <a:rPr lang="en-US" dirty="0" smtClean="0"/>
            </a:br>
            <a:r>
              <a:rPr lang="en-GB" dirty="0" smtClean="0"/>
              <a:t> “Entering a common multiple”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9558"/>
          <a:stretch>
            <a:fillRect/>
          </a:stretch>
        </p:blipFill>
        <p:spPr bwMode="auto">
          <a:xfrm>
            <a:off x="1143000" y="1981200"/>
            <a:ext cx="7276858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6324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OPTOPRAC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P(J)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97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Real Data for Same Student</a:t>
            </a:r>
            <a:br>
              <a:rPr lang="en-US" dirty="0" smtClean="0"/>
            </a:br>
            <a:r>
              <a:rPr lang="en-GB" dirty="0" smtClean="0"/>
              <a:t> “Identifying the converted value in the problem statement of a scaling problem”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9558"/>
          <a:stretch>
            <a:fillRect/>
          </a:stretch>
        </p:blipFill>
        <p:spPr bwMode="auto">
          <a:xfrm>
            <a:off x="1066800" y="1905000"/>
            <a:ext cx="7276999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6324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OPTOPRAC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810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P(J)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can see…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skill was learned gradually, the other skill was learned suddenly</a:t>
            </a:r>
          </a:p>
          <a:p>
            <a:endParaRPr lang="en-US" dirty="0" smtClean="0"/>
          </a:p>
          <a:p>
            <a:r>
              <a:rPr lang="en-US" dirty="0" smtClean="0"/>
              <a:t>Note that the first graph had *two* spikes</a:t>
            </a:r>
          </a:p>
          <a:p>
            <a:r>
              <a:rPr lang="en-US" dirty="0" smtClean="0"/>
              <a:t>This was actually very common in the data, even more common than single spikes</a:t>
            </a:r>
          </a:p>
          <a:p>
            <a:pPr lvl="1"/>
            <a:r>
              <a:rPr lang="en-US" dirty="0" smtClean="0"/>
              <a:t>We are still investigating why this happens</a:t>
            </a:r>
          </a:p>
        </p:txBody>
      </p:sp>
    </p:spTree>
    <p:extLst>
      <p:ext uri="{BB962C8B-B14F-4D97-AF65-F5344CB8AC3E}">
        <p14:creationId xmlns:p14="http://schemas.microsoft.com/office/powerpoint/2010/main" val="27236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A: Performance on first trial</a:t>
            </a:r>
          </a:p>
          <a:p>
            <a:r>
              <a:rPr lang="en-US" dirty="0" smtClean="0"/>
              <a:t>b: Improvement per trial</a:t>
            </a:r>
          </a:p>
          <a:p>
            <a:r>
              <a:rPr lang="en-US" dirty="0" smtClean="0"/>
              <a:t>B: Practice type weight</a:t>
            </a:r>
          </a:p>
          <a:p>
            <a:pPr lvl="1"/>
            <a:r>
              <a:rPr lang="en-US" dirty="0" smtClean="0"/>
              <a:t>If B&gt;1, t1 leads to more learning than t2</a:t>
            </a:r>
          </a:p>
          <a:p>
            <a:pPr lvl="1"/>
            <a:r>
              <a:rPr lang="en-US" dirty="0" smtClean="0"/>
              <a:t>If B&lt;1, t2 leads to more learning than t1</a:t>
            </a:r>
          </a:p>
          <a:p>
            <a:pPr lvl="1"/>
            <a:r>
              <a:rPr lang="en-US" dirty="0" smtClean="0"/>
              <a:t>If B=1, t1 and t2 are equal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9875308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1482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can quantify the difference between these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86801" cy="4525963"/>
          </a:xfrm>
        </p:spPr>
        <p:txBody>
          <a:bodyPr/>
          <a:lstStyle/>
          <a:p>
            <a:r>
              <a:rPr lang="en-US" dirty="0" smtClean="0"/>
              <a:t>We can quantify the degree to which a learning sequence involves a “eureka” moment, through a metric we call “spikiness”</a:t>
            </a:r>
          </a:p>
          <a:p>
            <a:endParaRPr lang="en-US" dirty="0" smtClean="0"/>
          </a:p>
          <a:p>
            <a:r>
              <a:rPr lang="en-US" dirty="0" smtClean="0"/>
              <a:t>For a given student/skill pair, spikiness =</a:t>
            </a:r>
          </a:p>
          <a:p>
            <a:endParaRPr lang="en-US" dirty="0" smtClean="0"/>
          </a:p>
          <a:p>
            <a:r>
              <a:rPr lang="en-US" dirty="0" smtClean="0"/>
              <a:t>Max P(J)/</a:t>
            </a:r>
            <a:r>
              <a:rPr lang="en-US" dirty="0" err="1" smtClean="0"/>
              <a:t>Avg</a:t>
            </a:r>
            <a:r>
              <a:rPr lang="en-US" dirty="0" smtClean="0"/>
              <a:t> P(J)</a:t>
            </a:r>
          </a:p>
          <a:p>
            <a:pPr lvl="1"/>
            <a:r>
              <a:rPr lang="en-US" dirty="0" smtClean="0"/>
              <a:t>Scaled from 1 to infinity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at spikiness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only consider action sequences at least 6 problem steps long</a:t>
            </a:r>
          </a:p>
          <a:p>
            <a:pPr lvl="1"/>
            <a:r>
              <a:rPr lang="en-US" dirty="0" smtClean="0"/>
              <a:t>(Shorter sequences tend to more often look spiky, which is a mathematical feature of using a within-sequence average)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only consider the first 20 problem steps</a:t>
            </a:r>
          </a:p>
          <a:p>
            <a:pPr lvl="1"/>
            <a:r>
              <a:rPr lang="en-US" dirty="0" smtClean="0"/>
              <a:t>After that, the student is probably floundering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Spikiness by 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Min: 1.12</a:t>
            </a:r>
          </a:p>
          <a:p>
            <a:r>
              <a:rPr lang="en-US" dirty="0" smtClean="0"/>
              <a:t>Max: 113.52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: 8.55</a:t>
            </a:r>
          </a:p>
          <a:p>
            <a:r>
              <a:rPr lang="en-US" dirty="0" smtClean="0"/>
              <a:t>SD: 14.62</a:t>
            </a:r>
          </a:p>
          <a:p>
            <a:endParaRPr lang="en-US" dirty="0" smtClean="0"/>
          </a:p>
          <a:p>
            <a:r>
              <a:rPr lang="en-US" dirty="0" smtClean="0"/>
              <a:t>Future work: What characterizes spiky skills versus gradually-learned skills?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Spikiness by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Min: 2.22</a:t>
            </a:r>
          </a:p>
          <a:p>
            <a:r>
              <a:rPr lang="en-US" dirty="0" smtClean="0"/>
              <a:t>Max: 21.81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: 6.81</a:t>
            </a:r>
          </a:p>
          <a:p>
            <a:r>
              <a:rPr lang="en-US" dirty="0" smtClean="0"/>
              <a:t>SD: 3.09</a:t>
            </a:r>
          </a:p>
          <a:p>
            <a:endParaRPr lang="en-US" dirty="0" smtClean="0"/>
          </a:p>
          <a:p>
            <a:r>
              <a:rPr lang="en-US" dirty="0" smtClean="0"/>
              <a:t>Students are less spiky than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correlation between a student’s spikiness, and their final average P(</a:t>
            </a:r>
            <a:r>
              <a:rPr lang="en-US" dirty="0" err="1" smtClean="0"/>
              <a:t>L</a:t>
            </a:r>
            <a:r>
              <a:rPr lang="en-US" baseline="-25000" dirty="0" err="1" smtClean="0"/>
              <a:t>n</a:t>
            </a:r>
            <a:r>
              <a:rPr lang="en-US" dirty="0" smtClean="0"/>
              <a:t>) across skills is a high 0.71, statistically significantly different than chance</a:t>
            </a:r>
          </a:p>
          <a:p>
            <a:endParaRPr lang="en-US" dirty="0" smtClean="0"/>
          </a:p>
          <a:p>
            <a:r>
              <a:rPr lang="en-US" dirty="0" smtClean="0"/>
              <a:t>Suggests that learning spikes may be an early predictor of whether a student is going to achieve good learning of specific material</a:t>
            </a:r>
          </a:p>
          <a:p>
            <a:pPr lvl="1"/>
            <a:r>
              <a:rPr lang="en-US" dirty="0" smtClean="0"/>
              <a:t>May someday be the basis of better knowledge tracing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758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cross-validated correlation between a student’s average P(J)</a:t>
            </a:r>
          </a:p>
          <a:p>
            <a:r>
              <a:rPr lang="en-US" dirty="0" smtClean="0"/>
              <a:t>And their performance on a test of preparation for future learning (cf. </a:t>
            </a:r>
            <a:r>
              <a:rPr lang="en-US" dirty="0" err="1" smtClean="0"/>
              <a:t>Bransford</a:t>
            </a:r>
            <a:r>
              <a:rPr lang="en-US" dirty="0" smtClean="0"/>
              <a:t> &amp; Schwartz, 1999) where the student needs to read a text to learn a related skill</a:t>
            </a:r>
          </a:p>
          <a:p>
            <a:r>
              <a:rPr lang="en-US" dirty="0" smtClean="0"/>
              <a:t>Is 0.35 </a:t>
            </a:r>
          </a:p>
          <a:p>
            <a:pPr lvl="1"/>
            <a:r>
              <a:rPr lang="en-US" dirty="0" smtClean="0"/>
              <a:t>statistically significantly different than chance</a:t>
            </a:r>
          </a:p>
          <a:p>
            <a:pPr lvl="1"/>
            <a:r>
              <a:rPr lang="en-US" dirty="0" smtClean="0"/>
              <a:t>higher than the predictive power of Bayesian Knowledge-Tracing for this same test</a:t>
            </a:r>
            <a:br>
              <a:rPr lang="en-US" dirty="0" smtClean="0"/>
            </a:br>
            <a:r>
              <a:rPr lang="en-US" dirty="0" smtClean="0"/>
              <a:t>(Baker, Gowda, &amp; Corbett, 2011)</a:t>
            </a:r>
          </a:p>
          <a:p>
            <a:endParaRPr lang="en-US" dirty="0" smtClean="0"/>
          </a:p>
          <a:p>
            <a:r>
              <a:rPr lang="en-US" dirty="0" smtClean="0"/>
              <a:t>Suggests that this model is capturing deep aspects of learning not captured in existing knowledge assessments</a:t>
            </a:r>
          </a:p>
        </p:txBody>
      </p:sp>
    </p:spTree>
    <p:extLst>
      <p:ext uri="{BB962C8B-B14F-4D97-AF65-F5344CB8AC3E}">
        <p14:creationId xmlns:p14="http://schemas.microsoft.com/office/powerpoint/2010/main" val="38564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Worth Noting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Generally, across all actions on a skill, the P(J) model doesn’t quite add up to a total of 1</a:t>
            </a:r>
          </a:p>
          <a:p>
            <a:endParaRPr lang="en-US" dirty="0" smtClean="0"/>
          </a:p>
          <a:p>
            <a:r>
              <a:rPr lang="en-US" dirty="0" smtClean="0"/>
              <a:t>In general, our model is representative of P(J) at lower levels but tends to underestimate the height of spikes</a:t>
            </a:r>
          </a:p>
          <a:p>
            <a:pPr lvl="1"/>
            <a:r>
              <a:rPr lang="en-US" dirty="0" smtClean="0"/>
              <a:t>May be a result of using a linear modeling approach for a fundamentally non-linear phenomenon</a:t>
            </a:r>
          </a:p>
          <a:p>
            <a:pPr lvl="1"/>
            <a:r>
              <a:rPr lang="en-US" dirty="0" smtClean="0"/>
              <a:t>May also be that P(J) is actually too high in the training labels (where it often sums up to significantly more than 1)</a:t>
            </a:r>
          </a:p>
          <a:p>
            <a:pPr lvl="1"/>
            <a:r>
              <a:rPr lang="en-US" dirty="0" smtClean="0"/>
              <a:t>Could be normalized -- for the purposes of spikiness analyses, we believe the model biases towards seeing less total spikiness</a:t>
            </a:r>
          </a:p>
        </p:txBody>
      </p:sp>
    </p:spTree>
    <p:extLst>
      <p:ext uri="{BB962C8B-B14F-4D97-AF65-F5344CB8AC3E}">
        <p14:creationId xmlns:p14="http://schemas.microsoft.com/office/powerpoint/2010/main" val="358538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Baker, Corbett, &amp; </a:t>
            </a:r>
            <a:r>
              <a:rPr lang="en-US" dirty="0" err="1" smtClean="0"/>
              <a:t>Aleven’s</a:t>
            </a:r>
            <a:r>
              <a:rPr lang="en-US" dirty="0" smtClean="0"/>
              <a:t> (2008)</a:t>
            </a:r>
            <a:br>
              <a:rPr lang="en-US" dirty="0" smtClean="0"/>
            </a:br>
            <a:r>
              <a:rPr lang="en-US" dirty="0" smtClean="0"/>
              <a:t>Contextual Guess and Slip model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438400" y="3764756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438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86000" y="2393156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810000" y="2850356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105400" y="2164556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953000" y="2393156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191000" y="2316956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590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743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257800" y="3993356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410200" y="39933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124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352800" y="3383756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1" dirty="0">
                <a:solidFill>
                  <a:srgbClr val="28F868"/>
                </a:solidFill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791200" y="3536156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096000" y="3383756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dirty="0">
                <a:latin typeface="Times" pitchFamily="18" charset="0"/>
              </a:rPr>
              <a:t>1-</a:t>
            </a:r>
            <a:r>
              <a:rPr lang="en-US" altLang="en-US" b="1" i="1" dirty="0">
                <a:solidFill>
                  <a:srgbClr val="28F868"/>
                </a:solidFill>
                <a:latin typeface="Times" pitchFamily="18" charset="0"/>
              </a:rPr>
              <a:t>p(S)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5486400" y="3002756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450725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Contextual Slip: </a:t>
            </a:r>
            <a:br>
              <a:rPr lang="en-US" dirty="0" smtClean="0"/>
            </a:br>
            <a:r>
              <a:rPr lang="en-US" dirty="0" smtClean="0"/>
              <a:t>The Big Idea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one parameter for slip</a:t>
            </a:r>
          </a:p>
          <a:p>
            <a:pPr lvl="1"/>
            <a:r>
              <a:rPr lang="en-US" dirty="0" smtClean="0"/>
              <a:t>For all situations</a:t>
            </a:r>
          </a:p>
          <a:p>
            <a:pPr lvl="1"/>
            <a:r>
              <a:rPr lang="en-US" dirty="0" smtClean="0"/>
              <a:t>For each skill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When we can have a different prediction for slip</a:t>
            </a:r>
          </a:p>
          <a:p>
            <a:pPr lvl="1"/>
            <a:r>
              <a:rPr lang="en-US" dirty="0" smtClean="0"/>
              <a:t>For each situation</a:t>
            </a:r>
          </a:p>
          <a:p>
            <a:pPr lvl="1"/>
            <a:r>
              <a:rPr lang="en-US" dirty="0" smtClean="0"/>
              <a:t>Across all skills</a:t>
            </a:r>
          </a:p>
        </p:txBody>
      </p:sp>
    </p:spTree>
    <p:extLst>
      <p:ext uri="{BB962C8B-B14F-4D97-AF65-F5344CB8AC3E}">
        <p14:creationId xmlns:p14="http://schemas.microsoft.com/office/powerpoint/2010/main" val="316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other words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P(S) varies according to context </a:t>
            </a:r>
          </a:p>
          <a:p>
            <a:endParaRPr lang="en-US" dirty="0" smtClean="0"/>
          </a:p>
          <a:p>
            <a:r>
              <a:rPr lang="en-US" dirty="0" smtClean="0"/>
              <a:t>For example</a:t>
            </a:r>
          </a:p>
          <a:p>
            <a:pPr lvl="1"/>
            <a:r>
              <a:rPr lang="en-US" dirty="0" smtClean="0"/>
              <a:t>Perhaps very quick actions are more likely to be slips</a:t>
            </a:r>
          </a:p>
          <a:p>
            <a:pPr lvl="1"/>
            <a:r>
              <a:rPr lang="en-US" dirty="0" smtClean="0"/>
              <a:t>Perhaps errors on actions which you’ve gotten right several times in a row are more likely to be slips</a:t>
            </a:r>
          </a:p>
        </p:txBody>
      </p:sp>
    </p:spTree>
    <p:extLst>
      <p:ext uri="{BB962C8B-B14F-4D97-AF65-F5344CB8AC3E}">
        <p14:creationId xmlns:p14="http://schemas.microsoft.com/office/powerpoint/2010/main" val="33877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Let’s make up some data where students improve a little with t1 and a lot with t2</a:t>
            </a:r>
          </a:p>
          <a:p>
            <a:endParaRPr lang="en-US" dirty="0"/>
          </a:p>
          <a:p>
            <a:r>
              <a:rPr lang="en-US" dirty="0" smtClean="0"/>
              <a:t>Then we’ll see how LD fits it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447800"/>
            <a:ext cx="9875308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39341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Baker, Corbett, &amp; </a:t>
            </a:r>
            <a:r>
              <a:rPr lang="en-US" dirty="0" err="1"/>
              <a:t>Aleven’s</a:t>
            </a:r>
            <a:r>
              <a:rPr lang="en-US" dirty="0"/>
              <a:t> (2008)</a:t>
            </a:r>
            <a:br>
              <a:rPr lang="en-US" dirty="0"/>
            </a:br>
            <a:r>
              <a:rPr lang="en-US" dirty="0"/>
              <a:t>Contextual Guess and Slip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Guess and slip fit using contextual models across all skills</a:t>
            </a:r>
          </a:p>
          <a:p>
            <a:endParaRPr lang="en-US" dirty="0" smtClean="0"/>
          </a:p>
          <a:p>
            <a:r>
              <a:rPr lang="en-US" dirty="0"/>
              <a:t>Parameters per skill: </a:t>
            </a:r>
            <a:r>
              <a:rPr lang="en-US" dirty="0" smtClean="0"/>
              <a:t>2 + (P (S) model size)/skills + </a:t>
            </a:r>
            <a:r>
              <a:rPr lang="en-US" dirty="0"/>
              <a:t>(P </a:t>
            </a:r>
            <a:r>
              <a:rPr lang="en-US" dirty="0" smtClean="0"/>
              <a:t>(G) </a:t>
            </a:r>
            <a:r>
              <a:rPr lang="en-US" dirty="0"/>
              <a:t>model size)/</a:t>
            </a:r>
            <a:r>
              <a:rPr lang="en-US" dirty="0" smtClean="0"/>
              <a:t>skills</a:t>
            </a:r>
          </a:p>
          <a:p>
            <a:endParaRPr lang="en-US" dirty="0"/>
          </a:p>
          <a:p>
            <a:r>
              <a:rPr lang="en-US" dirty="0" smtClean="0"/>
              <a:t>2.11 parameters per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6634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these models developed?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to P(J)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8969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these models developed?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dirty="0" smtClean="0"/>
              <a:t>Take an existing skill model </a:t>
            </a:r>
            <a:br>
              <a:rPr lang="en-US" sz="2400" dirty="0" smtClean="0"/>
            </a:br>
            <a:r>
              <a:rPr lang="en-US" sz="2400" dirty="0" smtClean="0"/>
              <a:t>(developed using </a:t>
            </a:r>
            <a:r>
              <a:rPr lang="en-US" sz="2400" dirty="0" err="1" smtClean="0"/>
              <a:t>Dirichlet</a:t>
            </a:r>
            <a:r>
              <a:rPr lang="en-US" sz="2400" dirty="0" smtClean="0"/>
              <a:t> Priors)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Label a set of actions with the probability that each action is a guess or slip, using data about the future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Use these labels to machine-learn models that can predict the probability that an action is a guess or slip, without using data about the future</a:t>
            </a:r>
          </a:p>
          <a:p>
            <a:pPr marL="514350" indent="-514350">
              <a:buFontTx/>
              <a:buAutoNum type="arabicPeriod"/>
            </a:pPr>
            <a:r>
              <a:rPr lang="en-US" sz="2400" dirty="0" smtClean="0"/>
              <a:t>Use these machine-learned models to compute the probability that an action is a guess or slip, in knowledge tracing  </a:t>
            </a:r>
          </a:p>
        </p:txBody>
      </p:sp>
    </p:spTree>
    <p:extLst>
      <p:ext uri="{BB962C8B-B14F-4D97-AF65-F5344CB8AC3E}">
        <p14:creationId xmlns:p14="http://schemas.microsoft.com/office/powerpoint/2010/main" val="7559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2. Label a set of actions with the probability that each action is a guess or slip, using data about the future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r>
              <a:rPr lang="en-US" smtClean="0"/>
              <a:t>Predict whether action at time </a:t>
            </a:r>
            <a:r>
              <a:rPr lang="en-US" b="1" i="1" smtClean="0"/>
              <a:t>N</a:t>
            </a:r>
            <a:r>
              <a:rPr lang="en-US" smtClean="0"/>
              <a:t> is guess/slip</a:t>
            </a:r>
          </a:p>
          <a:p>
            <a:endParaRPr lang="en-US" smtClean="0"/>
          </a:p>
          <a:p>
            <a:r>
              <a:rPr lang="en-US" smtClean="0"/>
              <a:t>Using data about actions at time </a:t>
            </a:r>
            <a:r>
              <a:rPr lang="en-US" b="1" i="1" smtClean="0"/>
              <a:t>N+1, N+2</a:t>
            </a:r>
          </a:p>
          <a:p>
            <a:endParaRPr lang="en-US" b="1" i="1" smtClean="0"/>
          </a:p>
          <a:p>
            <a:r>
              <a:rPr lang="en-US" smtClean="0"/>
              <a:t>This is </a:t>
            </a:r>
            <a:r>
              <a:rPr lang="en-US" b="1" i="1" smtClean="0"/>
              <a:t>only for labeling data</a:t>
            </a:r>
            <a:r>
              <a:rPr lang="en-US" smtClean="0"/>
              <a:t>!</a:t>
            </a:r>
          </a:p>
          <a:p>
            <a:r>
              <a:rPr lang="en-US" smtClean="0"/>
              <a:t>Not for use in the guess/slip models</a:t>
            </a:r>
          </a:p>
        </p:txBody>
      </p:sp>
    </p:spTree>
    <p:extLst>
      <p:ext uri="{BB962C8B-B14F-4D97-AF65-F5344CB8AC3E}">
        <p14:creationId xmlns:p14="http://schemas.microsoft.com/office/powerpoint/2010/main" val="17587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2. Label a set of actions with the probability that each action is a guess or slip, using data about the future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r>
              <a:rPr lang="en-US" smtClean="0"/>
              <a:t>The intuition:</a:t>
            </a:r>
          </a:p>
          <a:p>
            <a:endParaRPr lang="en-US" smtClean="0"/>
          </a:p>
          <a:p>
            <a:r>
              <a:rPr lang="en-US" smtClean="0"/>
              <a:t>If action </a:t>
            </a:r>
            <a:r>
              <a:rPr lang="en-US" b="1" i="1" smtClean="0"/>
              <a:t>N</a:t>
            </a:r>
            <a:r>
              <a:rPr lang="en-US" i="1" smtClean="0"/>
              <a:t> </a:t>
            </a:r>
            <a:r>
              <a:rPr lang="en-US" smtClean="0"/>
              <a:t>is right</a:t>
            </a:r>
          </a:p>
          <a:p>
            <a:r>
              <a:rPr lang="en-US" smtClean="0"/>
              <a:t>And actions </a:t>
            </a:r>
            <a:r>
              <a:rPr lang="en-US" b="1" i="1" smtClean="0"/>
              <a:t>N+1, N+2 </a:t>
            </a:r>
            <a:r>
              <a:rPr lang="en-US" smtClean="0"/>
              <a:t>are also right</a:t>
            </a:r>
          </a:p>
          <a:p>
            <a:pPr lvl="1"/>
            <a:r>
              <a:rPr lang="en-US" smtClean="0"/>
              <a:t>It’s unlikely that action </a:t>
            </a:r>
            <a:r>
              <a:rPr lang="en-US" b="1" i="1" smtClean="0"/>
              <a:t>N </a:t>
            </a:r>
            <a:r>
              <a:rPr lang="en-US" smtClean="0"/>
              <a:t>was a guess</a:t>
            </a:r>
          </a:p>
          <a:p>
            <a:r>
              <a:rPr lang="en-US" smtClean="0"/>
              <a:t>If actions </a:t>
            </a:r>
            <a:r>
              <a:rPr lang="en-US" b="1" i="1" smtClean="0"/>
              <a:t>N+1, N+2 </a:t>
            </a:r>
            <a:r>
              <a:rPr lang="en-US" smtClean="0"/>
              <a:t>were wrong</a:t>
            </a:r>
          </a:p>
          <a:p>
            <a:pPr lvl="1"/>
            <a:r>
              <a:rPr lang="en-US" smtClean="0"/>
              <a:t>It becomes more likely that action </a:t>
            </a:r>
            <a:r>
              <a:rPr lang="en-US" b="1" i="1" smtClean="0"/>
              <a:t>N </a:t>
            </a:r>
            <a:r>
              <a:rPr lang="en-US" smtClean="0"/>
              <a:t>was a guess</a:t>
            </a:r>
          </a:p>
          <a:p>
            <a:endParaRPr lang="en-US" b="1" i="1" smtClean="0"/>
          </a:p>
        </p:txBody>
      </p:sp>
    </p:spTree>
    <p:extLst>
      <p:ext uri="{BB962C8B-B14F-4D97-AF65-F5344CB8AC3E}">
        <p14:creationId xmlns:p14="http://schemas.microsoft.com/office/powerpoint/2010/main" val="12482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The Math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Similar to P(J)</a:t>
            </a:r>
          </a:p>
          <a:p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71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Same features as P(J)</a:t>
            </a:r>
          </a:p>
          <a:p>
            <a:endParaRPr lang="en-US" dirty="0" smtClean="0"/>
          </a:p>
          <a:p>
            <a:r>
              <a:rPr lang="en-US" dirty="0" smtClean="0"/>
              <a:t>Linear regression, in </a:t>
            </a:r>
            <a:r>
              <a:rPr lang="en-US" dirty="0" err="1" smtClean="0"/>
              <a:t>Weka</a:t>
            </a:r>
            <a:endParaRPr lang="en-US" dirty="0" smtClean="0"/>
          </a:p>
          <a:p>
            <a:pPr lvl="1"/>
            <a:r>
              <a:rPr lang="en-US" dirty="0" smtClean="0"/>
              <a:t>Did better on cross-validation than fancier algorithms</a:t>
            </a:r>
          </a:p>
          <a:p>
            <a:endParaRPr lang="en-US" dirty="0" smtClean="0"/>
          </a:p>
          <a:p>
            <a:r>
              <a:rPr lang="en-US" dirty="0" smtClean="0"/>
              <a:t>One guess model</a:t>
            </a:r>
          </a:p>
          <a:p>
            <a:r>
              <a:rPr lang="en-US" dirty="0" smtClean="0"/>
              <a:t>One slip model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4919663" algn="l"/>
              </a:tabLst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Use these labels to machine-learn models that can predict the probability that an action is a guess or slip</a:t>
            </a:r>
            <a:b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24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/>
          <a:lstStyle/>
          <a:p>
            <a:r>
              <a:rPr lang="en-US" smtClean="0"/>
              <a:t>Within Bayesian Knowledge Tracing</a:t>
            </a:r>
          </a:p>
          <a:p>
            <a:r>
              <a:rPr lang="en-US" smtClean="0"/>
              <a:t>Exact same formulas</a:t>
            </a:r>
          </a:p>
          <a:p>
            <a:r>
              <a:rPr lang="en-US" smtClean="0"/>
              <a:t>Just substitute a contextual prediction about guessing and slipping for the prediction-for-each-skill</a:t>
            </a:r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685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tabLst>
                <a:tab pos="4919663" algn="l"/>
              </a:tabLst>
              <a:defRPr/>
            </a:pP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4. </a:t>
            </a:r>
            <a:r>
              <a:rPr lang="en-US" sz="3200" dirty="0"/>
              <a:t>Use these machine-learned models to compute the probability that an action is a guess or slip, in knowledge tracing </a:t>
            </a: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90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Interpretation of Models?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" y="1524000"/>
            <a:ext cx="9039225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8526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Baker, Corbett, &amp; </a:t>
            </a:r>
            <a:r>
              <a:rPr lang="en-US" dirty="0" err="1"/>
              <a:t>Aleven’s</a:t>
            </a:r>
            <a:r>
              <a:rPr lang="en-US" dirty="0"/>
              <a:t> (2008)</a:t>
            </a:r>
            <a:br>
              <a:rPr lang="en-US" dirty="0"/>
            </a:br>
            <a:r>
              <a:rPr lang="en-US" dirty="0"/>
              <a:t>Contextual Guess and Slip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Effect on future prediction: </a:t>
            </a:r>
            <a:r>
              <a:rPr lang="en-US" dirty="0" smtClean="0"/>
              <a:t>very inconsistent</a:t>
            </a:r>
          </a:p>
          <a:p>
            <a:endParaRPr lang="en-US" dirty="0"/>
          </a:p>
          <a:p>
            <a:r>
              <a:rPr lang="en-US" dirty="0" smtClean="0"/>
              <a:t>Much better on Cognitive Tutors for middle school, algebra, geometry (Baker, Corbett, &amp; </a:t>
            </a:r>
            <a:r>
              <a:rPr lang="en-US" dirty="0" err="1" smtClean="0"/>
              <a:t>Aleven</a:t>
            </a:r>
            <a:r>
              <a:rPr lang="en-US" dirty="0" smtClean="0"/>
              <a:t>, 2008a, 2008b)</a:t>
            </a:r>
          </a:p>
          <a:p>
            <a:r>
              <a:rPr lang="en-US" dirty="0" smtClean="0"/>
              <a:t>Much worse on Cognitive Tutor for genetics (Baker et al., 2010, 2011) and ASSISTments (Gowda et al., 2011)</a:t>
            </a:r>
          </a:p>
          <a:p>
            <a:endParaRPr lang="en-US" dirty="0"/>
          </a:p>
          <a:p>
            <a:r>
              <a:rPr lang="en-US" dirty="0" smtClean="0"/>
              <a:t>Any hypotheses for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54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942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P(S) models transfer between data sets from USA and Philippines (Sao Pedro et al., 2011</a:t>
            </a:r>
            <a:r>
              <a:rPr lang="en-US" dirty="0" smtClean="0"/>
              <a:t>), and between different versions of same tutor </a:t>
            </a:r>
            <a:r>
              <a:rPr lang="en-US" dirty="0"/>
              <a:t>(Sao Pedro et al., 2011)</a:t>
            </a:r>
          </a:p>
          <a:p>
            <a:endParaRPr lang="en-US" dirty="0" smtClean="0"/>
          </a:p>
          <a:p>
            <a:r>
              <a:rPr lang="en-US" dirty="0" smtClean="0"/>
              <a:t>Average P(S) predicts post-test (Baker et al., 2010)</a:t>
            </a:r>
          </a:p>
          <a:p>
            <a:r>
              <a:rPr lang="en-US" dirty="0" smtClean="0"/>
              <a:t>Average P(S) predicts shallow learners (Baker, Gowda, &amp; Corbett, under review)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6198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said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P(S) negatively associated with boredom, confusion (San Pedro et al., 2011)</a:t>
            </a:r>
          </a:p>
          <a:p>
            <a:r>
              <a:rPr lang="en-US" dirty="0" smtClean="0"/>
              <a:t>P(S) positively associated with engaged concentration (</a:t>
            </a:r>
            <a:r>
              <a:rPr lang="en-US" dirty="0"/>
              <a:t>San Pedro et al., 2011)</a:t>
            </a:r>
          </a:p>
          <a:p>
            <a:r>
              <a:rPr lang="en-US" dirty="0" smtClean="0"/>
              <a:t>P(S) associated with having neither performance goals or learning goals (Hershkovitz et al.,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402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P(S)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024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P(S)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Carelessness? (San Pedro et al., 2011)</a:t>
            </a:r>
          </a:p>
          <a:p>
            <a:pPr lvl="1"/>
            <a:r>
              <a:rPr lang="en-US" dirty="0" smtClean="0"/>
              <a:t>Maps very cleanly to theory of carelessness in Clements (1982)</a:t>
            </a:r>
          </a:p>
          <a:p>
            <a:endParaRPr lang="en-US" dirty="0"/>
          </a:p>
          <a:p>
            <a:r>
              <a:rPr lang="en-US" dirty="0" smtClean="0"/>
              <a:t>Shallow learning? (Baker, Gowda, &amp; Corbett, under review)</a:t>
            </a:r>
          </a:p>
          <a:p>
            <a:pPr lvl="1"/>
            <a:r>
              <a:rPr lang="en-US" dirty="0" smtClean="0"/>
              <a:t>Student’s knowledge is imperfect and works on some problems and not others, so it appears that the student is slipping</a:t>
            </a:r>
          </a:p>
          <a:p>
            <a:endParaRPr lang="en-US" dirty="0"/>
          </a:p>
          <a:p>
            <a:r>
              <a:rPr lang="en-US" dirty="0" smtClean="0"/>
              <a:t>How could we tell these apart?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7237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BKT-Prior Per Student</a:t>
            </a:r>
            <a:br>
              <a:rPr lang="en-US" dirty="0" smtClean="0"/>
            </a:br>
            <a:r>
              <a:rPr lang="en-US" dirty="0" smtClean="0"/>
              <a:t>(Pardos et al., 2010)</a:t>
            </a:r>
            <a:endParaRPr lang="en-US" dirty="0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2743200" y="54102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810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90800" y="4038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4114800" y="4495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5410200" y="3810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257800" y="40386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495800" y="3962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895600" y="5638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048000" y="5638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562600" y="5638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715000" y="5638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29000" y="5181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657600" y="5029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096000" y="5181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400800" y="50292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50180" y="2796365"/>
            <a:ext cx="3969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>
                <a:latin typeface="Times" pitchFamily="18" charset="0"/>
              </a:rPr>
              <a:t>p(L</a:t>
            </a:r>
            <a:r>
              <a:rPr lang="en-US" altLang="en-US" baseline="-25000" dirty="0" smtClean="0">
                <a:latin typeface="Times" pitchFamily="18" charset="0"/>
              </a:rPr>
              <a:t>0</a:t>
            </a:r>
            <a:r>
              <a:rPr lang="en-US" altLang="en-US" dirty="0" smtClean="0">
                <a:latin typeface="Times" pitchFamily="18" charset="0"/>
              </a:rPr>
              <a:t>) = </a:t>
            </a:r>
            <a:r>
              <a:rPr lang="en-US" dirty="0" smtClean="0"/>
              <a:t>Student’s average correctness on all prior problem sets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223710" y="3442696"/>
            <a:ext cx="491290" cy="519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7255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Pardos et al.’s </a:t>
            </a:r>
            <a:r>
              <a:rPr lang="en-US" dirty="0"/>
              <a:t>(</a:t>
            </a:r>
            <a:r>
              <a:rPr lang="en-US" dirty="0" smtClean="0"/>
              <a:t>2010)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Prior Per Student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better on ASSISTments and Cognitive Tutor for genetics (Pardos et al., 2010; Baker et al., 2011)</a:t>
            </a:r>
          </a:p>
          <a:p>
            <a:endParaRPr lang="en-US" dirty="0"/>
          </a:p>
          <a:p>
            <a:r>
              <a:rPr lang="en-US" dirty="0" smtClean="0"/>
              <a:t>Much worse on ASSISTments (Gowda et al., 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983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Contextualization approaches do not appear to lead to overall improvement on predicting within-tutor performance</a:t>
            </a:r>
          </a:p>
          <a:p>
            <a:endParaRPr lang="en-US" dirty="0"/>
          </a:p>
          <a:p>
            <a:r>
              <a:rPr lang="en-US" dirty="0" smtClean="0"/>
              <a:t>But they are useful for other purposes</a:t>
            </a:r>
          </a:p>
          <a:p>
            <a:pPr lvl="1"/>
            <a:r>
              <a:rPr lang="en-US" dirty="0" smtClean="0"/>
              <a:t>Predicting robust learning</a:t>
            </a:r>
          </a:p>
          <a:p>
            <a:pPr lvl="1"/>
            <a:r>
              <a:rPr lang="en-US" dirty="0" smtClean="0"/>
              <a:t>Understanding learning constructs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007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Contextualization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4 parameters have been contextualized…</a:t>
            </a:r>
          </a:p>
          <a:p>
            <a:endParaRPr lang="en-US" dirty="0"/>
          </a:p>
          <a:p>
            <a:r>
              <a:rPr lang="en-US" dirty="0" smtClean="0"/>
              <a:t>But how could they be contextualized differently?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3983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BKT with Multiple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548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Conjunctive Model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probability a student can answer an item with skills A and B is</a:t>
            </a:r>
          </a:p>
          <a:p>
            <a:endParaRPr lang="en-US" dirty="0"/>
          </a:p>
          <a:p>
            <a:r>
              <a:rPr lang="en-US" dirty="0" smtClean="0"/>
              <a:t>P(CORR|A^B) = P(CORR|A) * P(CORR|B)</a:t>
            </a:r>
          </a:p>
          <a:p>
            <a:endParaRPr lang="en-US" dirty="0"/>
          </a:p>
          <a:p>
            <a:r>
              <a:rPr lang="en-US" dirty="0" smtClean="0"/>
              <a:t>But how should credit or blame be assigned to the various skills?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8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easy to interpret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4752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5" y="4495800"/>
            <a:ext cx="892775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00030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Equations for 2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699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Koedinger</a:t>
            </a:r>
            <a:r>
              <a:rPr lang="en-US" dirty="0" smtClean="0"/>
              <a:t> et al.’s (2011)</a:t>
            </a:r>
            <a:br>
              <a:rPr lang="en-US" dirty="0" smtClean="0"/>
            </a:br>
            <a:r>
              <a:rPr lang="en-US" dirty="0" smtClean="0"/>
              <a:t>Conjunctive Model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Generalized equations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" y="2865119"/>
            <a:ext cx="92859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581400"/>
            <a:ext cx="88582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7" y="4648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1519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Koedinger</a:t>
            </a:r>
            <a:r>
              <a:rPr lang="en-US" dirty="0"/>
              <a:t> et al.’s (2011)</a:t>
            </a:r>
            <a:br>
              <a:rPr lang="en-US" dirty="0"/>
            </a:br>
            <a:r>
              <a:rPr lang="en-US" dirty="0"/>
              <a:t>Conjunctive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case where multiple skills apply to an item better than classical BKT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798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BKT Extensions?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parameters?</a:t>
            </a:r>
            <a:endParaRPr lang="en-US" dirty="0"/>
          </a:p>
          <a:p>
            <a:endParaRPr lang="en-US" dirty="0"/>
          </a:p>
          <a:p>
            <a:r>
              <a:rPr lang="en-US" smtClean="0"/>
              <a:t>Additional states?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9512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Compensatory Multiple Skills (</a:t>
            </a:r>
            <a:r>
              <a:rPr lang="en-US" dirty="0" err="1" smtClean="0"/>
              <a:t>Pardos</a:t>
            </a:r>
            <a:r>
              <a:rPr lang="en-US" dirty="0" smtClean="0"/>
              <a:t> et al., 2008)</a:t>
            </a:r>
          </a:p>
          <a:p>
            <a:r>
              <a:rPr lang="en-US" dirty="0" smtClean="0"/>
              <a:t>Clustered Skills </a:t>
            </a:r>
            <a:r>
              <a:rPr lang="en-US" smtClean="0"/>
              <a:t>(Ritter et al., 2009)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865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 and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131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Monday, February 13</a:t>
            </a:r>
          </a:p>
          <a:p>
            <a:r>
              <a:rPr lang="en-US" dirty="0" smtClean="0"/>
              <a:t>3pm-5pm</a:t>
            </a:r>
          </a:p>
          <a:p>
            <a:r>
              <a:rPr lang="en-US" dirty="0" smtClean="0"/>
              <a:t>AK232</a:t>
            </a:r>
          </a:p>
          <a:p>
            <a:endParaRPr lang="en-US" dirty="0" smtClean="0"/>
          </a:p>
          <a:p>
            <a:r>
              <a:rPr lang="en-US" dirty="0" smtClean="0"/>
              <a:t>Classification and Behavior Detection</a:t>
            </a:r>
          </a:p>
          <a:p>
            <a:endParaRPr lang="en-US" dirty="0" smtClean="0"/>
          </a:p>
          <a:p>
            <a:r>
              <a:rPr lang="en-US" dirty="0"/>
              <a:t>Sao Pedro, M.A., Baker, </a:t>
            </a:r>
            <a:r>
              <a:rPr lang="en-US" dirty="0" err="1"/>
              <a:t>R.S.J.d</a:t>
            </a:r>
            <a:r>
              <a:rPr lang="en-US" dirty="0"/>
              <a:t>., </a:t>
            </a:r>
            <a:r>
              <a:rPr lang="en-US" dirty="0" err="1"/>
              <a:t>Gobert</a:t>
            </a:r>
            <a:r>
              <a:rPr lang="en-US" dirty="0"/>
              <a:t>, J., </a:t>
            </a:r>
            <a:r>
              <a:rPr lang="en-US" dirty="0" err="1"/>
              <a:t>Montalvo</a:t>
            </a:r>
            <a:r>
              <a:rPr lang="en-US" dirty="0"/>
              <a:t>, O. </a:t>
            </a:r>
            <a:r>
              <a:rPr lang="en-US" dirty="0" err="1"/>
              <a:t>Nakama</a:t>
            </a:r>
            <a:r>
              <a:rPr lang="en-US" dirty="0"/>
              <a:t>, A. (in press) Leveraging Machine-Learned Detectors of Systematic Inquiry Behavior to Estimate and Predict Transfer of Inquiry Skill. To appear in </a:t>
            </a:r>
            <a:r>
              <a:rPr lang="en-US" i="1" dirty="0"/>
              <a:t>User Modeling and User-Adapted Interaction</a:t>
            </a:r>
            <a:r>
              <a:rPr lang="en-US" dirty="0"/>
              <a:t>. </a:t>
            </a:r>
          </a:p>
          <a:p>
            <a:r>
              <a:rPr lang="en-US" dirty="0"/>
              <a:t>Baker, </a:t>
            </a:r>
            <a:r>
              <a:rPr lang="en-US" dirty="0" err="1"/>
              <a:t>R.S.J.d</a:t>
            </a:r>
            <a:r>
              <a:rPr lang="en-US" dirty="0"/>
              <a:t>., Corbett, A.T., Roll, I., </a:t>
            </a:r>
            <a:r>
              <a:rPr lang="en-US" dirty="0" err="1"/>
              <a:t>Koedinger</a:t>
            </a:r>
            <a:r>
              <a:rPr lang="en-US" dirty="0"/>
              <a:t>, K.R. (2008) Developing a Generalizable Detector of When Students Game the System. User Modeling and User-Adapted Interaction, 18, 3, 287-314.</a:t>
            </a:r>
          </a:p>
          <a:p>
            <a:endParaRPr lang="en-US" dirty="0"/>
          </a:p>
          <a:p>
            <a:r>
              <a:rPr lang="en-US" b="1" dirty="0"/>
              <a:t>Assignments Due: </a:t>
            </a:r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9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significance testing is hard</a:t>
            </a:r>
          </a:p>
          <a:p>
            <a:endParaRPr lang="en-US" dirty="0"/>
          </a:p>
          <a:p>
            <a:r>
              <a:rPr lang="en-US" dirty="0" smtClean="0"/>
              <a:t>Requires computing confidence intervals for a parameter in exponential regression, and determining if 1 is inside confidence interval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66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4594</TotalTime>
  <Words>2546</Words>
  <Application>Microsoft Office PowerPoint</Application>
  <PresentationFormat>On-screen Show (4:3)</PresentationFormat>
  <Paragraphs>477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Office Theme</vt:lpstr>
      <vt:lpstr>Advanced Methods and Analysis for the Learning and Social Sciences</vt:lpstr>
      <vt:lpstr>Today’s Class</vt:lpstr>
      <vt:lpstr>Learning Decomposition (Beck et al., 2006)</vt:lpstr>
      <vt:lpstr>Interpretation</vt:lpstr>
      <vt:lpstr>Example</vt:lpstr>
      <vt:lpstr>Advantages?</vt:lpstr>
      <vt:lpstr>Advantages?</vt:lpstr>
      <vt:lpstr>Disadvantages?</vt:lpstr>
      <vt:lpstr>Disadvantages?</vt:lpstr>
      <vt:lpstr>Variant</vt:lpstr>
      <vt:lpstr>Comments? Questions?</vt:lpstr>
      <vt:lpstr>Advanced BKT</vt:lpstr>
      <vt:lpstr>Classic BKT</vt:lpstr>
      <vt:lpstr>Extensions to BKT</vt:lpstr>
      <vt:lpstr>Beck et al.’s (2008) Help Model</vt:lpstr>
      <vt:lpstr>Fit…</vt:lpstr>
      <vt:lpstr>Beck et al.’s (2008) Help Model</vt:lpstr>
      <vt:lpstr>Beck et al.’s (2008) Help Model</vt:lpstr>
      <vt:lpstr>Beck et al.’s (2008) Help Model</vt:lpstr>
      <vt:lpstr>Moment-By-Moment Learning Model (Baker, Goldstein, &amp; Heffernan, 2010)</vt:lpstr>
      <vt:lpstr>P(J)</vt:lpstr>
      <vt:lpstr>P(J) is distinct from P(T)</vt:lpstr>
      <vt:lpstr>Labeling P(J)</vt:lpstr>
      <vt:lpstr>Breaking down P(~Ln ^ T | A+1+2 )</vt:lpstr>
      <vt:lpstr>Breaking down P(A+1+2 )</vt:lpstr>
      <vt:lpstr>Breaking down P(A+1+2  | Ln) P(Ln): One Example</vt:lpstr>
      <vt:lpstr>Features of P(J)</vt:lpstr>
      <vt:lpstr>Features of P(J)</vt:lpstr>
      <vt:lpstr>Features of P(J)</vt:lpstr>
      <vt:lpstr>The final model</vt:lpstr>
      <vt:lpstr>Interpretation</vt:lpstr>
      <vt:lpstr>PowerPoint Presentation</vt:lpstr>
      <vt:lpstr>Replication</vt:lpstr>
      <vt:lpstr>Model use</vt:lpstr>
      <vt:lpstr>Model use</vt:lpstr>
      <vt:lpstr>To investigate this</vt:lpstr>
      <vt:lpstr>Real Data for A Student  “Entering a common multiple” </vt:lpstr>
      <vt:lpstr>Real Data for Same Student  “Identifying the converted value in the problem statement of a scaling problem”</vt:lpstr>
      <vt:lpstr>As you can see…</vt:lpstr>
      <vt:lpstr>We can quantify the difference between these graphs</vt:lpstr>
      <vt:lpstr>Looking at spikiness</vt:lpstr>
      <vt:lpstr>Spikiness by skill</vt:lpstr>
      <vt:lpstr>Spikiness by student</vt:lpstr>
      <vt:lpstr>Interestingly</vt:lpstr>
      <vt:lpstr>Also…</vt:lpstr>
      <vt:lpstr>Worth Noting</vt:lpstr>
      <vt:lpstr>Baker, Corbett, &amp; Aleven’s (2008) Contextual Guess and Slip model</vt:lpstr>
      <vt:lpstr>Contextual Slip:  The Big Idea</vt:lpstr>
      <vt:lpstr>In other words</vt:lpstr>
      <vt:lpstr>Baker, Corbett, &amp; Aleven’s (2008) Contextual Guess and Slip model</vt:lpstr>
      <vt:lpstr>How are these models developed?</vt:lpstr>
      <vt:lpstr>How are these models developed?</vt:lpstr>
      <vt:lpstr>2. Label a set of actions with the probability that each action is a guess or slip, using data about the future </vt:lpstr>
      <vt:lpstr>2. Label a set of actions with the probability that each action is a guess or slip, using data about the future </vt:lpstr>
      <vt:lpstr>The Math</vt:lpstr>
      <vt:lpstr>PowerPoint Presentation</vt:lpstr>
      <vt:lpstr>PowerPoint Presentation</vt:lpstr>
      <vt:lpstr>Interpretation of Models?</vt:lpstr>
      <vt:lpstr>Baker, Corbett, &amp; Aleven’s (2008) Contextual Guess and Slip model</vt:lpstr>
      <vt:lpstr>That said</vt:lpstr>
      <vt:lpstr>That said</vt:lpstr>
      <vt:lpstr>What does P(S) mean?</vt:lpstr>
      <vt:lpstr>What does P(S) mean?</vt:lpstr>
      <vt:lpstr>BKT-Prior Per Student (Pardos et al., 2010)</vt:lpstr>
      <vt:lpstr>Pardos et al.’s (2010) Prior Per Student model</vt:lpstr>
      <vt:lpstr>Key point</vt:lpstr>
      <vt:lpstr>Other Contextualization Ideas?</vt:lpstr>
      <vt:lpstr>BKT with Multiple Skills</vt:lpstr>
      <vt:lpstr>Conjunctive Model (Pardos et al., 2008)</vt:lpstr>
      <vt:lpstr>Koedinger et al.’s (2011) Conjunctive Model</vt:lpstr>
      <vt:lpstr>Koedinger et al.’s (2011) Conjunctive Model</vt:lpstr>
      <vt:lpstr>Koedinger et al.’s (2011) Conjunctive Model</vt:lpstr>
      <vt:lpstr>Other BKT Extensions?</vt:lpstr>
      <vt:lpstr>Many others</vt:lpstr>
      <vt:lpstr>Other Comments and Questions?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Baker, Ryan Shaun</cp:lastModifiedBy>
  <cp:revision>605</cp:revision>
  <dcterms:created xsi:type="dcterms:W3CDTF">2010-01-07T20:34:12Z</dcterms:created>
  <dcterms:modified xsi:type="dcterms:W3CDTF">2012-02-07T01:43:52Z</dcterms:modified>
</cp:coreProperties>
</file>