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393" r:id="rId4"/>
    <p:sldId id="285" r:id="rId5"/>
    <p:sldId id="262" r:id="rId6"/>
    <p:sldId id="260" r:id="rId7"/>
    <p:sldId id="390" r:id="rId8"/>
    <p:sldId id="389" r:id="rId9"/>
    <p:sldId id="268" r:id="rId10"/>
    <p:sldId id="392" r:id="rId11"/>
    <p:sldId id="290" r:id="rId12"/>
    <p:sldId id="291" r:id="rId13"/>
    <p:sldId id="295" r:id="rId14"/>
    <p:sldId id="296" r:id="rId15"/>
    <p:sldId id="305" r:id="rId16"/>
    <p:sldId id="387" r:id="rId17"/>
    <p:sldId id="410" r:id="rId18"/>
    <p:sldId id="289" r:id="rId19"/>
    <p:sldId id="400" r:id="rId20"/>
    <p:sldId id="401" r:id="rId21"/>
    <p:sldId id="402" r:id="rId22"/>
    <p:sldId id="403" r:id="rId23"/>
    <p:sldId id="398" r:id="rId24"/>
    <p:sldId id="395" r:id="rId25"/>
    <p:sldId id="399" r:id="rId26"/>
    <p:sldId id="396" r:id="rId27"/>
    <p:sldId id="397" r:id="rId28"/>
    <p:sldId id="407" r:id="rId29"/>
    <p:sldId id="408" r:id="rId30"/>
    <p:sldId id="409" r:id="rId31"/>
    <p:sldId id="39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7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07B25-3290-4178-974E-2159918888D1}" type="slidenum">
              <a:rPr lang="en-US" smtClean="0"/>
              <a:t>25</a:t>
            </a:fld>
            <a:endParaRPr lang="en-US"/>
          </a:p>
        </p:txBody>
      </p:sp>
    </p:spTree>
    <p:extLst>
      <p:ext uri="{BB962C8B-B14F-4D97-AF65-F5344CB8AC3E}">
        <p14:creationId xmlns:p14="http://schemas.microsoft.com/office/powerpoint/2010/main" val="1601017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5B9B1-4A60-4497-8B0C-3BFC9FCCD213}"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5B9B1-4A60-4497-8B0C-3BFC9FCCD213}"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5B9B1-4A60-4497-8B0C-3BFC9FCCD213}"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upenn.edu/learninganalytics/ryanbaker/BDES2018/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Big Data, Education, and Society</a:t>
            </a:r>
            <a:endParaRPr lang="en-US" dirty="0"/>
          </a:p>
        </p:txBody>
      </p:sp>
      <p:sp>
        <p:nvSpPr>
          <p:cNvPr id="3" name="Subtitle 2"/>
          <p:cNvSpPr>
            <a:spLocks noGrp="1"/>
          </p:cNvSpPr>
          <p:nvPr>
            <p:ph type="subTitle" idx="1"/>
          </p:nvPr>
        </p:nvSpPr>
        <p:spPr/>
        <p:txBody>
          <a:bodyPr/>
          <a:lstStyle/>
          <a:p>
            <a:r>
              <a:rPr lang="en-US" dirty="0" smtClean="0"/>
              <a:t>January 17, 2018</a:t>
            </a:r>
            <a:endParaRPr lang="en-US" dirty="0"/>
          </a:p>
        </p:txBody>
      </p:sp>
    </p:spTree>
    <p:extLst>
      <p:ext uri="{BB962C8B-B14F-4D97-AF65-F5344CB8AC3E}">
        <p14:creationId xmlns:p14="http://schemas.microsoft.com/office/powerpoint/2010/main" val="25728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this class, we will be engaged in an ongoing discussion about assignments</a:t>
            </a:r>
          </a:p>
          <a:p>
            <a:endParaRPr lang="en-US" dirty="0"/>
          </a:p>
          <a:p>
            <a:r>
              <a:rPr lang="en-US" dirty="0"/>
              <a:t>Therefore e</a:t>
            </a:r>
            <a:r>
              <a:rPr lang="en-US" dirty="0" smtClean="0"/>
              <a:t>xtensions </a:t>
            </a:r>
            <a:r>
              <a:rPr lang="en-US" dirty="0"/>
              <a:t>for the assignments will only be available in case of instructor error or extreme circumstances (assignments in other classes, research studies, and so on do not count as extreme circumstances; serious injury, illness, or death in the family do count as extreme circumstances). Outside of these circumstances, late hand-ins will not be accepted (e.g. zero credit will be given). </a:t>
            </a:r>
          </a:p>
        </p:txBody>
      </p:sp>
    </p:spTree>
    <p:extLst>
      <p:ext uri="{BB962C8B-B14F-4D97-AF65-F5344CB8AC3E}">
        <p14:creationId xmlns:p14="http://schemas.microsoft.com/office/powerpoint/2010/main" val="3359347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Books</a:t>
            </a:r>
            <a:endParaRPr lang="en-US" dirty="0"/>
          </a:p>
        </p:txBody>
      </p:sp>
      <p:sp>
        <p:nvSpPr>
          <p:cNvPr id="3" name="Content Placeholder 2"/>
          <p:cNvSpPr>
            <a:spLocks noGrp="1"/>
          </p:cNvSpPr>
          <p:nvPr>
            <p:ph idx="1"/>
          </p:nvPr>
        </p:nvSpPr>
        <p:spPr/>
        <p:txBody>
          <a:bodyPr/>
          <a:lstStyle/>
          <a:p>
            <a:r>
              <a:rPr lang="en-US" dirty="0" err="1" smtClean="0"/>
              <a:t>Trochim</a:t>
            </a:r>
            <a:r>
              <a:rPr lang="en-US" dirty="0"/>
              <a:t>, W.M.K., Donnelly, J.P. (2007) The Research Methods Knowledge Base. </a:t>
            </a:r>
          </a:p>
        </p:txBody>
      </p:sp>
    </p:spTree>
    <p:extLst>
      <p:ext uri="{BB962C8B-B14F-4D97-AF65-F5344CB8AC3E}">
        <p14:creationId xmlns:p14="http://schemas.microsoft.com/office/powerpoint/2010/main" val="2791840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Readings</a:t>
            </a:r>
            <a:endParaRPr lang="en-US" dirty="0"/>
          </a:p>
        </p:txBody>
      </p:sp>
      <p:sp>
        <p:nvSpPr>
          <p:cNvPr id="3" name="Content Placeholder 2"/>
          <p:cNvSpPr>
            <a:spLocks noGrp="1"/>
          </p:cNvSpPr>
          <p:nvPr>
            <p:ph idx="1"/>
          </p:nvPr>
        </p:nvSpPr>
        <p:spPr/>
        <p:txBody>
          <a:bodyPr/>
          <a:lstStyle/>
          <a:p>
            <a:r>
              <a:rPr lang="en-US" dirty="0" smtClean="0"/>
              <a:t>Available on course webpage</a:t>
            </a:r>
          </a:p>
          <a:p>
            <a:endParaRPr lang="en-US" dirty="0"/>
          </a:p>
          <a:p>
            <a:r>
              <a:rPr lang="en-US"/>
              <a:t>http://</a:t>
            </a:r>
            <a:r>
              <a:rPr lang="en-US" smtClean="0"/>
              <a:t>www.upenn.edu/learninganalytics/ryanbaker/BDES2018/BDES-Readings.zip</a:t>
            </a:r>
            <a:endParaRPr lang="en-US" dirty="0" smtClean="0"/>
          </a:p>
          <a:p>
            <a:endParaRPr lang="en-US" dirty="0"/>
          </a:p>
        </p:txBody>
      </p:sp>
    </p:spTree>
    <p:extLst>
      <p:ext uri="{BB962C8B-B14F-4D97-AF65-F5344CB8AC3E}">
        <p14:creationId xmlns:p14="http://schemas.microsoft.com/office/powerpoint/2010/main" val="3753122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Syllabus?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9269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Project Proposal</a:t>
            </a:r>
            <a:endParaRPr lang="en-US" dirty="0"/>
          </a:p>
        </p:txBody>
      </p:sp>
      <p:sp>
        <p:nvSpPr>
          <p:cNvPr id="3" name="Content Placeholder 2"/>
          <p:cNvSpPr>
            <a:spLocks noGrp="1"/>
          </p:cNvSpPr>
          <p:nvPr>
            <p:ph idx="1"/>
          </p:nvPr>
        </p:nvSpPr>
        <p:spPr/>
        <p:txBody>
          <a:bodyPr>
            <a:normAutofit/>
          </a:bodyPr>
          <a:lstStyle/>
          <a:p>
            <a:r>
              <a:rPr lang="en-US" dirty="0" smtClean="0"/>
              <a:t>Let’s go to the course webpage to look at it</a:t>
            </a:r>
          </a:p>
          <a:p>
            <a:endParaRPr lang="en-US" dirty="0"/>
          </a:p>
          <a:p>
            <a:r>
              <a:rPr lang="en-US" dirty="0" smtClean="0"/>
              <a:t>Questions? Concerns? Comments?</a:t>
            </a:r>
          </a:p>
          <a:p>
            <a:endParaRPr lang="en-US" dirty="0"/>
          </a:p>
        </p:txBody>
      </p:sp>
    </p:spTree>
    <p:extLst>
      <p:ext uri="{BB962C8B-B14F-4D97-AF65-F5344CB8AC3E}">
        <p14:creationId xmlns:p14="http://schemas.microsoft.com/office/powerpoint/2010/main" val="4033128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Canvas Discussion Forum</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Will be incorporated into participation grade, along with in-person class participation</a:t>
            </a:r>
          </a:p>
          <a:p>
            <a:pPr lvl="1"/>
            <a:r>
              <a:rPr lang="en-US" dirty="0" smtClean="0"/>
              <a:t>Just showing up to class and sitting silently does not count as class participation</a:t>
            </a:r>
          </a:p>
          <a:p>
            <a:r>
              <a:rPr lang="en-US" dirty="0" smtClean="0"/>
              <a:t>No specific guidelines on how many posts you should make, or word length</a:t>
            </a:r>
          </a:p>
          <a:p>
            <a:endParaRPr lang="en-US" dirty="0"/>
          </a:p>
          <a:p>
            <a:r>
              <a:rPr lang="en-US" dirty="0" smtClean="0"/>
              <a:t>If you have a question for me that is not completely specific (e.g. why did I get a B?), </a:t>
            </a:r>
            <a:r>
              <a:rPr lang="en-US" b="1" dirty="0" smtClean="0"/>
              <a:t>please post it to the forum</a:t>
            </a:r>
          </a:p>
          <a:p>
            <a:pPr lvl="1"/>
            <a:r>
              <a:rPr lang="en-US" dirty="0" smtClean="0"/>
              <a:t>I get hundreds of real emails a day, I will read the forum first</a:t>
            </a:r>
          </a:p>
          <a:p>
            <a:pPr lvl="1"/>
            <a:endParaRPr lang="en-US" dirty="0"/>
          </a:p>
          <a:p>
            <a:r>
              <a:rPr lang="en-US" dirty="0" smtClean="0"/>
              <a:t>Posting in response to assignments </a:t>
            </a:r>
            <a:r>
              <a:rPr lang="en-US" i="1" dirty="0" smtClean="0"/>
              <a:t>does not </a:t>
            </a:r>
            <a:r>
              <a:rPr lang="en-US" dirty="0" smtClean="0"/>
              <a:t>contribute to your class participation grade</a:t>
            </a:r>
          </a:p>
        </p:txBody>
      </p:sp>
    </p:spTree>
    <p:extLst>
      <p:ext uri="{BB962C8B-B14F-4D97-AF65-F5344CB8AC3E}">
        <p14:creationId xmlns:p14="http://schemas.microsoft.com/office/powerpoint/2010/main" val="3537719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get in touch with me</a:t>
            </a:r>
            <a:endParaRPr lang="en-US" dirty="0"/>
          </a:p>
        </p:txBody>
      </p:sp>
      <p:sp>
        <p:nvSpPr>
          <p:cNvPr id="3" name="Content Placeholder 2"/>
          <p:cNvSpPr>
            <a:spLocks noGrp="1"/>
          </p:cNvSpPr>
          <p:nvPr>
            <p:ph idx="1"/>
          </p:nvPr>
        </p:nvSpPr>
        <p:spPr>
          <a:xfrm>
            <a:off x="457200" y="1600200"/>
            <a:ext cx="8763000" cy="5105400"/>
          </a:xfrm>
        </p:spPr>
        <p:txBody>
          <a:bodyPr>
            <a:normAutofit fontScale="85000" lnSpcReduction="20000"/>
          </a:bodyPr>
          <a:lstStyle/>
          <a:p>
            <a:r>
              <a:rPr lang="en-US" dirty="0" smtClean="0"/>
              <a:t>Post to the forum</a:t>
            </a:r>
          </a:p>
          <a:p>
            <a:pPr lvl="1"/>
            <a:r>
              <a:rPr lang="en-US" dirty="0" smtClean="0"/>
              <a:t>Strongly preferred for all questions that could be of interest to other students</a:t>
            </a:r>
          </a:p>
          <a:p>
            <a:r>
              <a:rPr lang="en-US" dirty="0" smtClean="0"/>
              <a:t>Come </a:t>
            </a:r>
            <a:r>
              <a:rPr lang="en-US" dirty="0"/>
              <a:t>to office </a:t>
            </a:r>
            <a:r>
              <a:rPr lang="en-US" dirty="0" smtClean="0"/>
              <a:t>hours, 930a-1030a Wednesdays</a:t>
            </a:r>
          </a:p>
          <a:p>
            <a:pPr lvl="1"/>
            <a:r>
              <a:rPr lang="en-US" dirty="0" smtClean="0"/>
              <a:t>When this needs to be rescheduled or shortened, I will post to Canvas</a:t>
            </a:r>
          </a:p>
          <a:p>
            <a:pPr lvl="1"/>
            <a:r>
              <a:rPr lang="en-US" dirty="0" smtClean="0"/>
              <a:t>1/24 it will end at 10am due to a GSE faculty meeting</a:t>
            </a:r>
          </a:p>
          <a:p>
            <a:r>
              <a:rPr lang="en-US" sz="3000" dirty="0" smtClean="0"/>
              <a:t>Set up a meeting penn.learninganalytics@gmail.com</a:t>
            </a:r>
            <a:endParaRPr lang="en-US" sz="3000" dirty="0"/>
          </a:p>
          <a:p>
            <a:r>
              <a:rPr lang="en-US" sz="3000" dirty="0" smtClean="0"/>
              <a:t>Hand in your work ryanshaunbaker@gmail.com</a:t>
            </a:r>
            <a:endParaRPr lang="en-US" sz="3000" dirty="0"/>
          </a:p>
          <a:p>
            <a:r>
              <a:rPr lang="en-US" sz="3000" dirty="0" smtClean="0"/>
              <a:t>Questions on grades, being late, or missing class </a:t>
            </a:r>
            <a:r>
              <a:rPr lang="en-US" sz="3000" dirty="0"/>
              <a:t>ryanshaunbaker@gmail.com</a:t>
            </a:r>
          </a:p>
          <a:p>
            <a:pPr lvl="1"/>
            <a:endParaRPr lang="en-US" dirty="0" smtClean="0"/>
          </a:p>
          <a:p>
            <a:r>
              <a:rPr lang="en-US" dirty="0" smtClean="0"/>
              <a:t>Use the right approach, get a much faster response</a:t>
            </a:r>
            <a:endParaRPr lang="en-US" dirty="0"/>
          </a:p>
          <a:p>
            <a:pPr lvl="1"/>
            <a:endParaRPr lang="en-US" dirty="0"/>
          </a:p>
        </p:txBody>
      </p:sp>
    </p:spTree>
    <p:extLst>
      <p:ext uri="{BB962C8B-B14F-4D97-AF65-F5344CB8AC3E}">
        <p14:creationId xmlns:p14="http://schemas.microsoft.com/office/powerpoint/2010/main" val="3186710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Concerns?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1380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lnSpcReduction="10000"/>
          </a:bodyPr>
          <a:lstStyle/>
          <a:p>
            <a:r>
              <a:rPr lang="en-US" dirty="0" smtClean="0"/>
              <a:t>Everyone please</a:t>
            </a:r>
          </a:p>
          <a:p>
            <a:endParaRPr lang="en-US" dirty="0"/>
          </a:p>
          <a:p>
            <a:r>
              <a:rPr lang="en-US" dirty="0" smtClean="0"/>
              <a:t>Say your name</a:t>
            </a:r>
          </a:p>
          <a:p>
            <a:r>
              <a:rPr lang="en-US" dirty="0" smtClean="0"/>
              <a:t>Say what program you’re studying in </a:t>
            </a:r>
          </a:p>
          <a:p>
            <a:r>
              <a:rPr lang="en-US" dirty="0" smtClean="0"/>
              <a:t>Say what your current job is (if you have one)</a:t>
            </a:r>
          </a:p>
          <a:p>
            <a:r>
              <a:rPr lang="en-US" dirty="0" smtClean="0"/>
              <a:t>Say why you’re interested in the material in this class </a:t>
            </a:r>
            <a:endParaRPr lang="en-US" dirty="0"/>
          </a:p>
          <a:p>
            <a:r>
              <a:rPr lang="en-US" dirty="0" smtClean="0"/>
              <a:t>Say what you hope to be doing in 5 years</a:t>
            </a:r>
          </a:p>
        </p:txBody>
      </p:sp>
    </p:spTree>
    <p:extLst>
      <p:ext uri="{BB962C8B-B14F-4D97-AF65-F5344CB8AC3E}">
        <p14:creationId xmlns:p14="http://schemas.microsoft.com/office/powerpoint/2010/main" val="127015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education different than it was 30 years ago?</a:t>
            </a:r>
            <a:endParaRPr lang="en-US" dirty="0"/>
          </a:p>
        </p:txBody>
      </p:sp>
      <p:sp>
        <p:nvSpPr>
          <p:cNvPr id="3" name="Content Placeholder 2"/>
          <p:cNvSpPr>
            <a:spLocks noGrp="1"/>
          </p:cNvSpPr>
          <p:nvPr>
            <p:ph idx="1"/>
          </p:nvPr>
        </p:nvSpPr>
        <p:spPr>
          <a:xfrm>
            <a:off x="457200" y="1600200"/>
            <a:ext cx="8229600" cy="5105400"/>
          </a:xfrm>
        </p:spPr>
        <p:txBody>
          <a:bodyPr>
            <a:normAutofit fontScale="55000" lnSpcReduction="20000"/>
          </a:bodyPr>
          <a:lstStyle/>
          <a:p>
            <a:r>
              <a:rPr lang="en-US" dirty="0" smtClean="0"/>
              <a:t>Less/more teacher centered</a:t>
            </a:r>
          </a:p>
          <a:p>
            <a:r>
              <a:rPr lang="en-US" dirty="0" smtClean="0"/>
              <a:t>More technology like Canvas</a:t>
            </a:r>
          </a:p>
          <a:p>
            <a:pPr lvl="1"/>
            <a:r>
              <a:rPr lang="en-US" dirty="0" smtClean="0"/>
              <a:t>Online courses</a:t>
            </a:r>
          </a:p>
          <a:p>
            <a:pPr lvl="1"/>
            <a:r>
              <a:rPr lang="en-US" dirty="0" smtClean="0"/>
              <a:t>Asynchronous courses</a:t>
            </a:r>
          </a:p>
          <a:p>
            <a:pPr lvl="1"/>
            <a:r>
              <a:rPr lang="en-US" dirty="0" smtClean="0"/>
              <a:t>Discussion forums</a:t>
            </a:r>
          </a:p>
          <a:p>
            <a:r>
              <a:rPr lang="en-US" dirty="0" smtClean="0"/>
              <a:t>Less cookie-cutter curricula</a:t>
            </a:r>
          </a:p>
          <a:p>
            <a:r>
              <a:rPr lang="en-US" dirty="0" smtClean="0"/>
              <a:t>Photos of student activities posted on </a:t>
            </a:r>
            <a:r>
              <a:rPr lang="en-US" dirty="0" err="1" smtClean="0"/>
              <a:t>Wechat</a:t>
            </a:r>
            <a:endParaRPr lang="en-US" dirty="0" smtClean="0"/>
          </a:p>
          <a:p>
            <a:r>
              <a:rPr lang="en-US" dirty="0" smtClean="0"/>
              <a:t>Less gender-based differences in curricula</a:t>
            </a:r>
          </a:p>
          <a:p>
            <a:r>
              <a:rPr lang="en-US" dirty="0" smtClean="0"/>
              <a:t>Police officers on campus</a:t>
            </a:r>
          </a:p>
          <a:p>
            <a:r>
              <a:rPr lang="en-US" dirty="0" smtClean="0"/>
              <a:t>More litigation and resources/money</a:t>
            </a:r>
          </a:p>
          <a:p>
            <a:r>
              <a:rPr lang="en-US" dirty="0" smtClean="0"/>
              <a:t>More time spent by students</a:t>
            </a:r>
          </a:p>
          <a:p>
            <a:r>
              <a:rPr lang="en-US" dirty="0" smtClean="0"/>
              <a:t>Political pressures, standardized exams, national curricula</a:t>
            </a:r>
          </a:p>
          <a:p>
            <a:r>
              <a:rPr lang="en-US" dirty="0" smtClean="0"/>
              <a:t>International curricula and schools, study abroad</a:t>
            </a:r>
          </a:p>
          <a:p>
            <a:r>
              <a:rPr lang="en-US" dirty="0" smtClean="0"/>
              <a:t>Blended learning curricula</a:t>
            </a:r>
          </a:p>
          <a:p>
            <a:r>
              <a:rPr lang="en-US" dirty="0" smtClean="0"/>
              <a:t>Charter </a:t>
            </a:r>
            <a:r>
              <a:rPr lang="en-US" dirty="0" err="1" smtClean="0"/>
              <a:t>scools</a:t>
            </a:r>
            <a:endParaRPr lang="en-US" dirty="0" smtClean="0"/>
          </a:p>
          <a:p>
            <a:r>
              <a:rPr lang="en-US" dirty="0" err="1" smtClean="0"/>
              <a:t>Massification</a:t>
            </a:r>
            <a:r>
              <a:rPr lang="en-US" dirty="0" smtClean="0"/>
              <a:t>, increased selectivity</a:t>
            </a:r>
          </a:p>
          <a:p>
            <a:endParaRPr lang="en-US" dirty="0" smtClean="0"/>
          </a:p>
          <a:p>
            <a:r>
              <a:rPr lang="en-US" dirty="0" smtClean="0"/>
              <a:t>Maybe it isn’t much different!</a:t>
            </a:r>
            <a:endParaRPr lang="en-US" dirty="0"/>
          </a:p>
        </p:txBody>
      </p:sp>
    </p:spTree>
    <p:extLst>
      <p:ext uri="{BB962C8B-B14F-4D97-AF65-F5344CB8AC3E}">
        <p14:creationId xmlns:p14="http://schemas.microsoft.com/office/powerpoint/2010/main" val="345637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Welcome to </a:t>
            </a:r>
            <a:br>
              <a:rPr lang="en-US" dirty="0" smtClean="0"/>
            </a:br>
            <a:r>
              <a:rPr lang="en-US" dirty="0" smtClean="0"/>
              <a:t>EDUC 545: </a:t>
            </a:r>
            <a:br>
              <a:rPr lang="en-US" dirty="0" smtClean="0"/>
            </a:br>
            <a:r>
              <a:rPr lang="en-US" dirty="0" smtClean="0"/>
              <a:t>Big Data, Education, and Society</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r>
              <a:rPr lang="en-US" dirty="0" smtClean="0"/>
              <a:t>Discussion-style course where we’ll discuss…</a:t>
            </a:r>
            <a:br>
              <a:rPr lang="en-US" dirty="0" smtClean="0"/>
            </a:br>
            <a:r>
              <a:rPr lang="en-US" dirty="0" smtClean="0"/>
              <a:t>Big Data, Education, and Society</a:t>
            </a:r>
            <a:endParaRPr lang="en-US" dirty="0"/>
          </a:p>
          <a:p>
            <a:endParaRPr lang="en-US" dirty="0"/>
          </a:p>
        </p:txBody>
      </p:sp>
    </p:spTree>
    <p:extLst>
      <p:ext uri="{BB962C8B-B14F-4D97-AF65-F5344CB8AC3E}">
        <p14:creationId xmlns:p14="http://schemas.microsoft.com/office/powerpoint/2010/main" val="3124289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might education </a:t>
            </a:r>
            <a:br>
              <a:rPr lang="en-US" dirty="0" smtClean="0"/>
            </a:br>
            <a:r>
              <a:rPr lang="en-US" dirty="0" smtClean="0"/>
              <a:t>be like in 30 years?</a:t>
            </a:r>
            <a:endParaRPr lang="en-US"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r>
              <a:rPr lang="en-US" dirty="0" smtClean="0"/>
              <a:t>Bandwidth – equitability of technology, rural</a:t>
            </a:r>
          </a:p>
          <a:p>
            <a:r>
              <a:rPr lang="en-US" dirty="0" smtClean="0"/>
              <a:t>More of it places beyond schools</a:t>
            </a:r>
          </a:p>
          <a:p>
            <a:r>
              <a:rPr lang="en-US" dirty="0" smtClean="0"/>
              <a:t>More individualized</a:t>
            </a:r>
          </a:p>
          <a:p>
            <a:r>
              <a:rPr lang="en-US" dirty="0" smtClean="0"/>
              <a:t>More cost-efficient</a:t>
            </a:r>
          </a:p>
          <a:p>
            <a:r>
              <a:rPr lang="en-US" dirty="0" smtClean="0"/>
              <a:t>Better assessment – more individualized, not just test scores, more application-based</a:t>
            </a:r>
          </a:p>
          <a:p>
            <a:pPr lvl="1"/>
            <a:r>
              <a:rPr lang="en-US" dirty="0" smtClean="0"/>
              <a:t>Stealth assessment</a:t>
            </a:r>
          </a:p>
          <a:p>
            <a:r>
              <a:rPr lang="en-US" dirty="0" smtClean="0"/>
              <a:t>Less seat time</a:t>
            </a:r>
          </a:p>
          <a:p>
            <a:r>
              <a:rPr lang="en-US" dirty="0" smtClean="0"/>
              <a:t>Fewer students relative to population; changing population; changes to prices</a:t>
            </a:r>
          </a:p>
          <a:p>
            <a:r>
              <a:rPr lang="en-US" dirty="0" smtClean="0"/>
              <a:t>Even more specialization</a:t>
            </a:r>
          </a:p>
          <a:p>
            <a:r>
              <a:rPr lang="en-US" dirty="0" smtClean="0"/>
              <a:t>More public-private partnerships in education</a:t>
            </a:r>
          </a:p>
          <a:p>
            <a:r>
              <a:rPr lang="en-US" dirty="0" smtClean="0"/>
              <a:t>More focus on business needs in younger populations</a:t>
            </a:r>
          </a:p>
          <a:p>
            <a:r>
              <a:rPr lang="en-US" dirty="0" smtClean="0"/>
              <a:t>Harder to do learning analytics – more variety of teaching methods, harder to generalize</a:t>
            </a:r>
          </a:p>
          <a:p>
            <a:r>
              <a:rPr lang="en-US" dirty="0" smtClean="0"/>
              <a:t>More instrumented and stored</a:t>
            </a:r>
          </a:p>
          <a:p>
            <a:r>
              <a:rPr lang="en-US" dirty="0" smtClean="0"/>
              <a:t>More specialized or more inclusive?</a:t>
            </a:r>
          </a:p>
          <a:p>
            <a:r>
              <a:rPr lang="en-US" dirty="0" smtClean="0"/>
              <a:t>Fewer geographic boundaries</a:t>
            </a:r>
          </a:p>
          <a:p>
            <a:r>
              <a:rPr lang="en-US" dirty="0" smtClean="0"/>
              <a:t>Fewer gender differences</a:t>
            </a:r>
          </a:p>
          <a:p>
            <a:endParaRPr lang="en-US" dirty="0"/>
          </a:p>
        </p:txBody>
      </p:sp>
    </p:spTree>
    <p:extLst>
      <p:ext uri="{BB962C8B-B14F-4D97-AF65-F5344CB8AC3E}">
        <p14:creationId xmlns:p14="http://schemas.microsoft.com/office/powerpoint/2010/main" val="244379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non-school learning different than it was 30 years ago?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6292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might non-school learning be different in 30 years?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3438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was data used in education 30 years ago?</a:t>
            </a:r>
          </a:p>
        </p:txBody>
      </p:sp>
      <p:sp>
        <p:nvSpPr>
          <p:cNvPr id="3" name="Content Placeholder 2"/>
          <p:cNvSpPr>
            <a:spLocks noGrp="1"/>
          </p:cNvSpPr>
          <p:nvPr>
            <p:ph idx="1"/>
          </p:nvPr>
        </p:nvSpPr>
        <p:spPr/>
        <p:txBody>
          <a:bodyPr>
            <a:normAutofit fontScale="70000" lnSpcReduction="20000"/>
          </a:bodyPr>
          <a:lstStyle/>
          <a:p>
            <a:r>
              <a:rPr lang="en-US" dirty="0" smtClean="0"/>
              <a:t>Test scores used in expensive research</a:t>
            </a:r>
          </a:p>
          <a:p>
            <a:r>
              <a:rPr lang="en-US" dirty="0" smtClean="0"/>
              <a:t>Test scores used at school-level to say “I’m the best school”</a:t>
            </a:r>
          </a:p>
          <a:p>
            <a:r>
              <a:rPr lang="en-US" dirty="0" smtClean="0"/>
              <a:t>Test scores used for college admission</a:t>
            </a:r>
          </a:p>
          <a:p>
            <a:r>
              <a:rPr lang="en-US" dirty="0" smtClean="0"/>
              <a:t>Diagnostic tests used for tracking</a:t>
            </a:r>
          </a:p>
          <a:p>
            <a:r>
              <a:rPr lang="en-US" dirty="0" smtClean="0"/>
              <a:t>Tracking of number of students, assignment to</a:t>
            </a:r>
            <a:r>
              <a:rPr lang="en-US" dirty="0"/>
              <a:t> </a:t>
            </a:r>
            <a:r>
              <a:rPr lang="en-US" dirty="0" smtClean="0"/>
              <a:t>classes</a:t>
            </a:r>
          </a:p>
          <a:p>
            <a:r>
              <a:rPr lang="en-US" dirty="0" smtClean="0"/>
              <a:t>Teacher-level innovation</a:t>
            </a:r>
          </a:p>
          <a:p>
            <a:r>
              <a:rPr lang="en-US" dirty="0" smtClean="0"/>
              <a:t>Expensive research</a:t>
            </a:r>
          </a:p>
          <a:p>
            <a:r>
              <a:rPr lang="en-US" dirty="0" smtClean="0"/>
              <a:t>Report cards by teachers</a:t>
            </a:r>
          </a:p>
          <a:p>
            <a:r>
              <a:rPr lang="en-US" dirty="0" smtClean="0"/>
              <a:t>Tests of career interests used by guidance counselors and reported to students; IQ testing</a:t>
            </a:r>
          </a:p>
          <a:p>
            <a:r>
              <a:rPr lang="en-US" dirty="0" smtClean="0"/>
              <a:t>Compliance in school attendance; prevention of truancy</a:t>
            </a:r>
          </a:p>
          <a:p>
            <a:r>
              <a:rPr lang="en-US" dirty="0" smtClean="0"/>
              <a:t>On paper</a:t>
            </a:r>
          </a:p>
          <a:p>
            <a:r>
              <a:rPr lang="en-US" dirty="0" smtClean="0"/>
              <a:t>More descriptive</a:t>
            </a:r>
          </a:p>
        </p:txBody>
      </p:sp>
    </p:spTree>
    <p:extLst>
      <p:ext uri="{BB962C8B-B14F-4D97-AF65-F5344CB8AC3E}">
        <p14:creationId xmlns:p14="http://schemas.microsoft.com/office/powerpoint/2010/main" val="3439419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data being used in education today?</a:t>
            </a:r>
            <a:endParaRPr lang="en-US" dirty="0"/>
          </a:p>
        </p:txBody>
      </p:sp>
      <p:sp>
        <p:nvSpPr>
          <p:cNvPr id="3" name="Content Placeholder 2"/>
          <p:cNvSpPr>
            <a:spLocks noGrp="1"/>
          </p:cNvSpPr>
          <p:nvPr>
            <p:ph idx="1"/>
          </p:nvPr>
        </p:nvSpPr>
        <p:spPr>
          <a:xfrm>
            <a:off x="457200" y="1600200"/>
            <a:ext cx="8229600" cy="5181600"/>
          </a:xfrm>
        </p:spPr>
        <p:txBody>
          <a:bodyPr>
            <a:normAutofit fontScale="55000" lnSpcReduction="20000"/>
          </a:bodyPr>
          <a:lstStyle/>
          <a:p>
            <a:r>
              <a:rPr lang="en-US" dirty="0" smtClean="0"/>
              <a:t>Predictive analytics – student enrollment, school ratings by government, accountability</a:t>
            </a:r>
          </a:p>
          <a:p>
            <a:r>
              <a:rPr lang="en-US" dirty="0" smtClean="0"/>
              <a:t>Broader data – learner behaviors, emotions</a:t>
            </a:r>
          </a:p>
          <a:p>
            <a:r>
              <a:rPr lang="en-US" dirty="0" smtClean="0"/>
              <a:t>What was expensive in 1988 is cheap today</a:t>
            </a:r>
          </a:p>
          <a:p>
            <a:r>
              <a:rPr lang="en-US" dirty="0" smtClean="0"/>
              <a:t>Detecting chronic absence, use of disciplinary data, dropout prediction, failure prediction</a:t>
            </a:r>
          </a:p>
          <a:p>
            <a:r>
              <a:rPr lang="en-US" dirty="0" smtClean="0"/>
              <a:t>Long-term outcome tracking, K-13 tracking</a:t>
            </a:r>
          </a:p>
          <a:p>
            <a:r>
              <a:rPr lang="en-US" dirty="0" smtClean="0"/>
              <a:t>Information security</a:t>
            </a:r>
          </a:p>
          <a:p>
            <a:r>
              <a:rPr lang="en-US" dirty="0" smtClean="0"/>
              <a:t>Individualization of learning</a:t>
            </a:r>
          </a:p>
          <a:p>
            <a:r>
              <a:rPr lang="en-US" dirty="0" smtClean="0"/>
              <a:t>Immediate feedback during testing and learning</a:t>
            </a:r>
          </a:p>
          <a:p>
            <a:r>
              <a:rPr lang="en-US" dirty="0" smtClean="0"/>
              <a:t>Intelligent and adaptive learning technologies</a:t>
            </a:r>
          </a:p>
          <a:p>
            <a:r>
              <a:rPr lang="en-US" dirty="0" smtClean="0"/>
              <a:t>Multiple uses of data</a:t>
            </a:r>
          </a:p>
          <a:p>
            <a:r>
              <a:rPr lang="en-US" dirty="0" smtClean="0"/>
              <a:t>Studying and capturing “summer melt” – studying interventions</a:t>
            </a:r>
          </a:p>
          <a:p>
            <a:r>
              <a:rPr lang="en-US" dirty="0" smtClean="0"/>
              <a:t>Selling educational data – higher </a:t>
            </a:r>
            <a:r>
              <a:rPr lang="en-US" dirty="0" err="1" smtClean="0"/>
              <a:t>ed</a:t>
            </a:r>
            <a:r>
              <a:rPr lang="en-US" dirty="0" smtClean="0"/>
              <a:t> and lifelong learning more</a:t>
            </a:r>
          </a:p>
          <a:p>
            <a:r>
              <a:rPr lang="en-US" dirty="0" smtClean="0"/>
              <a:t>Non-uniform pricing</a:t>
            </a:r>
          </a:p>
          <a:p>
            <a:r>
              <a:rPr lang="en-US" dirty="0" smtClean="0"/>
              <a:t>Course design, offering, and iterative refinement</a:t>
            </a:r>
          </a:p>
          <a:p>
            <a:r>
              <a:rPr lang="en-US" dirty="0" smtClean="0"/>
              <a:t>Teacher evaluations, School evaluations value-added</a:t>
            </a:r>
          </a:p>
          <a:p>
            <a:r>
              <a:rPr lang="en-US" dirty="0" smtClean="0"/>
              <a:t>Bigger research samples, more generalization</a:t>
            </a:r>
          </a:p>
          <a:p>
            <a:endParaRPr lang="en-US" dirty="0" smtClean="0"/>
          </a:p>
        </p:txBody>
      </p:sp>
    </p:spTree>
    <p:extLst>
      <p:ext uri="{BB962C8B-B14F-4D97-AF65-F5344CB8AC3E}">
        <p14:creationId xmlns:p14="http://schemas.microsoft.com/office/powerpoint/2010/main" val="2282751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might data be used in education in 30 years?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Tracking and using more and more things</a:t>
            </a:r>
          </a:p>
          <a:p>
            <a:r>
              <a:rPr lang="en-US" dirty="0" smtClean="0"/>
              <a:t>Less privacy for students</a:t>
            </a:r>
          </a:p>
          <a:p>
            <a:r>
              <a:rPr lang="en-US" dirty="0" smtClean="0"/>
              <a:t>More individualized learning </a:t>
            </a:r>
          </a:p>
          <a:p>
            <a:r>
              <a:rPr lang="en-US" dirty="0" smtClean="0"/>
              <a:t>More control of teachers, students</a:t>
            </a:r>
          </a:p>
          <a:p>
            <a:r>
              <a:rPr lang="en-US" dirty="0" smtClean="0"/>
              <a:t>Students will have more access to data, informing choice</a:t>
            </a:r>
          </a:p>
          <a:p>
            <a:r>
              <a:rPr lang="en-US" dirty="0" smtClean="0"/>
              <a:t>Higher data literacy</a:t>
            </a:r>
          </a:p>
          <a:p>
            <a:r>
              <a:rPr lang="en-US" dirty="0" smtClean="0"/>
              <a:t>Higher-stakes to data in policy decisions</a:t>
            </a:r>
          </a:p>
          <a:p>
            <a:r>
              <a:rPr lang="en-US" dirty="0" smtClean="0"/>
              <a:t>Opt-out movement? Right to be forgotten?</a:t>
            </a:r>
          </a:p>
          <a:p>
            <a:r>
              <a:rPr lang="en-US" dirty="0" smtClean="0"/>
              <a:t>Educational data used in jobs</a:t>
            </a:r>
          </a:p>
          <a:p>
            <a:r>
              <a:rPr lang="en-US" dirty="0" smtClean="0"/>
              <a:t>More user-friendly use of data</a:t>
            </a:r>
          </a:p>
          <a:p>
            <a:r>
              <a:rPr lang="en-US" dirty="0" smtClean="0"/>
              <a:t>Job data used in education – tighter connections</a:t>
            </a:r>
          </a:p>
          <a:p>
            <a:r>
              <a:rPr lang="en-US" dirty="0" smtClean="0"/>
              <a:t>Tech – fancier and cooler educational interfaces becoming common</a:t>
            </a:r>
          </a:p>
          <a:p>
            <a:r>
              <a:rPr lang="en-US" dirty="0" smtClean="0"/>
              <a:t>Germany will become a backwater for education research; China will become an education research power-house</a:t>
            </a:r>
          </a:p>
          <a:p>
            <a:endParaRPr lang="en-US" dirty="0"/>
          </a:p>
        </p:txBody>
      </p:sp>
    </p:spTree>
    <p:extLst>
      <p:ext uri="{BB962C8B-B14F-4D97-AF65-F5344CB8AC3E}">
        <p14:creationId xmlns:p14="http://schemas.microsoft.com/office/powerpoint/2010/main" val="4180504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big data?</a:t>
            </a:r>
            <a:endParaRPr lang="en-US" dirty="0"/>
          </a:p>
        </p:txBody>
      </p:sp>
      <p:sp>
        <p:nvSpPr>
          <p:cNvPr id="3" name="Content Placeholder 2"/>
          <p:cNvSpPr>
            <a:spLocks noGrp="1"/>
          </p:cNvSpPr>
          <p:nvPr>
            <p:ph idx="1"/>
          </p:nvPr>
        </p:nvSpPr>
        <p:spPr/>
        <p:txBody>
          <a:bodyPr/>
          <a:lstStyle/>
          <a:p>
            <a:r>
              <a:rPr lang="en-US" dirty="0" smtClean="0"/>
              <a:t>Your thoughts?</a:t>
            </a:r>
            <a:endParaRPr lang="en-US" dirty="0"/>
          </a:p>
        </p:txBody>
      </p:sp>
    </p:spTree>
    <p:extLst>
      <p:ext uri="{BB962C8B-B14F-4D97-AF65-F5344CB8AC3E}">
        <p14:creationId xmlns:p14="http://schemas.microsoft.com/office/powerpoint/2010/main" val="530562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What makes big data different than the data we had in education 50 years ago?</a:t>
            </a:r>
            <a:endParaRPr lang="en-US" dirty="0"/>
          </a:p>
        </p:txBody>
      </p:sp>
      <p:sp>
        <p:nvSpPr>
          <p:cNvPr id="3" name="Content Placeholder 2"/>
          <p:cNvSpPr>
            <a:spLocks noGrp="1"/>
          </p:cNvSpPr>
          <p:nvPr>
            <p:ph idx="1"/>
          </p:nvPr>
        </p:nvSpPr>
        <p:spPr/>
        <p:txBody>
          <a:bodyPr/>
          <a:lstStyle/>
          <a:p>
            <a:r>
              <a:rPr lang="en-US" dirty="0"/>
              <a:t>Your thoughts?</a:t>
            </a:r>
          </a:p>
          <a:p>
            <a:endParaRPr lang="en-US" dirty="0"/>
          </a:p>
        </p:txBody>
      </p:sp>
    </p:spTree>
    <p:extLst>
      <p:ext uri="{BB962C8B-B14F-4D97-AF65-F5344CB8AC3E}">
        <p14:creationId xmlns:p14="http://schemas.microsoft.com/office/powerpoint/2010/main" val="2743359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These are the issues we will talk about this semester</a:t>
            </a:r>
            <a:endParaRPr lang="en-US" dirty="0"/>
          </a:p>
        </p:txBody>
      </p:sp>
      <p:sp>
        <p:nvSpPr>
          <p:cNvPr id="3" name="Content Placeholder 2"/>
          <p:cNvSpPr>
            <a:spLocks noGrp="1"/>
          </p:cNvSpPr>
          <p:nvPr>
            <p:ph idx="1"/>
          </p:nvPr>
        </p:nvSpPr>
        <p:spPr/>
        <p:txBody>
          <a:bodyPr/>
          <a:lstStyle/>
          <a:p>
            <a:r>
              <a:rPr lang="en-US" dirty="0" smtClean="0"/>
              <a:t>How society and technology are changing</a:t>
            </a:r>
          </a:p>
          <a:p>
            <a:r>
              <a:rPr lang="en-US" dirty="0" smtClean="0"/>
              <a:t>How these changes create great opportunities for learning</a:t>
            </a:r>
          </a:p>
          <a:p>
            <a:r>
              <a:rPr lang="en-US" dirty="0" smtClean="0"/>
              <a:t>How these changes may create risks for learners</a:t>
            </a:r>
          </a:p>
          <a:p>
            <a:r>
              <a:rPr lang="en-US" dirty="0" smtClean="0"/>
              <a:t>And how we can make good decisions in order to reduce these risks</a:t>
            </a:r>
            <a:endParaRPr lang="en-US" dirty="0"/>
          </a:p>
        </p:txBody>
      </p:sp>
    </p:spTree>
    <p:extLst>
      <p:ext uri="{BB962C8B-B14F-4D97-AF65-F5344CB8AC3E}">
        <p14:creationId xmlns:p14="http://schemas.microsoft.com/office/powerpoint/2010/main" val="2195134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differences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We will also try to discuss how national differences in both culture and policy may impact both opportunities and risks</a:t>
            </a:r>
          </a:p>
          <a:p>
            <a:endParaRPr lang="en-US" dirty="0"/>
          </a:p>
          <a:p>
            <a:r>
              <a:rPr lang="en-US" dirty="0" smtClean="0"/>
              <a:t>Germany and China have adopted polar different policies on student data – the USA is in the middle – and major impacts are already being seen, at least in the scientific community</a:t>
            </a:r>
          </a:p>
        </p:txBody>
      </p:sp>
    </p:spTree>
    <p:extLst>
      <p:ext uri="{BB962C8B-B14F-4D97-AF65-F5344CB8AC3E}">
        <p14:creationId xmlns:p14="http://schemas.microsoft.com/office/powerpoint/2010/main" val="3391392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goals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growth of learning analytics and educational data mining has been met with both optimism and concern. Excitement about the possibilities of individualized, personalized, adaptive learning have emerged. But concerns that student privacy will be jeopardized, and that student futures will be forever shaped by data from long ago – or warped by an errant prediction about the student years into the future – have emerged as well. </a:t>
            </a:r>
            <a:endParaRPr lang="en-US" dirty="0" smtClean="0"/>
          </a:p>
          <a:p>
            <a:endParaRPr lang="en-US" dirty="0"/>
          </a:p>
          <a:p>
            <a:r>
              <a:rPr lang="en-US" dirty="0" smtClean="0"/>
              <a:t>In </a:t>
            </a:r>
            <a:r>
              <a:rPr lang="en-US" dirty="0"/>
              <a:t>this class, we will discuss what learning analytics can do, what it has the potential to do for good, and what the potential is for harm. We will discuss multiple uses and applications of analytics, where simple steps can mitigate risk, the relationship between validity and risk, and where risk mitigation will do more harm than good. We will do so in the context of real-world educational systems, challenges, problems, and with reference to original sources as much as possible</a:t>
            </a:r>
          </a:p>
        </p:txBody>
      </p:sp>
    </p:spTree>
    <p:extLst>
      <p:ext uri="{BB962C8B-B14F-4D97-AF65-F5344CB8AC3E}">
        <p14:creationId xmlns:p14="http://schemas.microsoft.com/office/powerpoint/2010/main" val="2103047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54022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next class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the project proposal assignment</a:t>
            </a:r>
          </a:p>
          <a:p>
            <a:endParaRPr lang="en-US" dirty="0" smtClean="0"/>
          </a:p>
          <a:p>
            <a:r>
              <a:rPr lang="en-US" dirty="0" smtClean="0"/>
              <a:t>Start thinking about project ideas</a:t>
            </a:r>
          </a:p>
          <a:p>
            <a:endParaRPr lang="en-US" dirty="0" smtClean="0"/>
          </a:p>
          <a:p>
            <a:r>
              <a:rPr lang="en-US" dirty="0" smtClean="0"/>
              <a:t>Next week, I’ll ask you to speak for about one minute about a project idea – be prepared to do that</a:t>
            </a:r>
          </a:p>
          <a:p>
            <a:pPr lvl="1"/>
            <a:r>
              <a:rPr lang="en-US" dirty="0" smtClean="0"/>
              <a:t>This does </a:t>
            </a:r>
            <a:r>
              <a:rPr lang="en-US" i="1" dirty="0" smtClean="0"/>
              <a:t>not</a:t>
            </a:r>
            <a:r>
              <a:rPr lang="en-US" dirty="0" smtClean="0"/>
              <a:t> need to be your eventual project idea; it is just </a:t>
            </a:r>
            <a:r>
              <a:rPr lang="en-US" i="1" dirty="0" smtClean="0"/>
              <a:t>an</a:t>
            </a:r>
            <a:r>
              <a:rPr lang="en-US" dirty="0" smtClean="0"/>
              <a:t> idea</a:t>
            </a:r>
          </a:p>
          <a:p>
            <a:pPr lvl="1"/>
            <a:r>
              <a:rPr lang="en-US" dirty="0" smtClean="0"/>
              <a:t>Everyone will speak next week, even if you have a group</a:t>
            </a:r>
          </a:p>
        </p:txBody>
      </p:sp>
    </p:spTree>
    <p:extLst>
      <p:ext uri="{BB962C8B-B14F-4D97-AF65-F5344CB8AC3E}">
        <p14:creationId xmlns:p14="http://schemas.microsoft.com/office/powerpoint/2010/main" val="48578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lstStyle/>
          <a:p>
            <a:r>
              <a:rPr lang="en-US" dirty="0" smtClean="0"/>
              <a:t>Reading/discussion/projects</a:t>
            </a:r>
          </a:p>
          <a:p>
            <a:endParaRPr lang="en-US" dirty="0"/>
          </a:p>
          <a:p>
            <a:r>
              <a:rPr lang="en-US" dirty="0" smtClean="0"/>
              <a:t>This is not going to be a lecture class</a:t>
            </a:r>
            <a:endParaRPr lang="en-US" dirty="0"/>
          </a:p>
          <a:p>
            <a:endParaRPr lang="en-US" dirty="0"/>
          </a:p>
        </p:txBody>
      </p:sp>
    </p:spTree>
    <p:extLst>
      <p:ext uri="{BB962C8B-B14F-4D97-AF65-F5344CB8AC3E}">
        <p14:creationId xmlns:p14="http://schemas.microsoft.com/office/powerpoint/2010/main" val="3008376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times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Wednesday 2pm-350pm</a:t>
            </a:r>
          </a:p>
          <a:p>
            <a:endParaRPr lang="en-US" dirty="0"/>
          </a:p>
          <a:p>
            <a:r>
              <a:rPr lang="en-US" dirty="0" smtClean="0"/>
              <a:t>But you’re here right now, right?</a:t>
            </a:r>
          </a:p>
          <a:p>
            <a:endParaRPr lang="en-US" dirty="0"/>
          </a:p>
        </p:txBody>
      </p:sp>
    </p:spTree>
    <p:extLst>
      <p:ext uri="{BB962C8B-B14F-4D97-AF65-F5344CB8AC3E}">
        <p14:creationId xmlns:p14="http://schemas.microsoft.com/office/powerpoint/2010/main" val="2084664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Prerequisites</a:t>
            </a:r>
            <a:endParaRPr lang="en-US" dirty="0"/>
          </a:p>
        </p:txBody>
      </p:sp>
      <p:sp>
        <p:nvSpPr>
          <p:cNvPr id="3" name="Content Placeholder 2"/>
          <p:cNvSpPr>
            <a:spLocks noGrp="1"/>
          </p:cNvSpPr>
          <p:nvPr>
            <p:ph idx="1"/>
          </p:nvPr>
        </p:nvSpPr>
        <p:spPr/>
        <p:txBody>
          <a:bodyPr/>
          <a:lstStyle/>
          <a:p>
            <a:r>
              <a:rPr lang="en-US" dirty="0" smtClean="0"/>
              <a:t>None</a:t>
            </a:r>
          </a:p>
          <a:p>
            <a:endParaRPr lang="en-US" dirty="0"/>
          </a:p>
          <a:p>
            <a:r>
              <a:rPr lang="en-US" i="1" dirty="0" smtClean="0"/>
              <a:t>Some </a:t>
            </a:r>
            <a:r>
              <a:rPr lang="en-US" dirty="0" smtClean="0"/>
              <a:t>prior experience with statistics or data mining recommended</a:t>
            </a:r>
          </a:p>
          <a:p>
            <a:endParaRPr lang="en-US" i="1" dirty="0"/>
          </a:p>
          <a:p>
            <a:r>
              <a:rPr lang="en-US" dirty="0" smtClean="0"/>
              <a:t>More so that you’re familiar with these methods can do – we will not actually conduct data mining or statistical analysis in this class</a:t>
            </a:r>
          </a:p>
          <a:p>
            <a:endParaRPr lang="en-US" dirty="0"/>
          </a:p>
        </p:txBody>
      </p:sp>
    </p:spTree>
    <p:extLst>
      <p:ext uri="{BB962C8B-B14F-4D97-AF65-F5344CB8AC3E}">
        <p14:creationId xmlns:p14="http://schemas.microsoft.com/office/powerpoint/2010/main" val="1281652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website</a:t>
            </a:r>
            <a:endParaRPr lang="en-US" dirty="0"/>
          </a:p>
        </p:txBody>
      </p:sp>
      <p:sp>
        <p:nvSpPr>
          <p:cNvPr id="3" name="Content Placeholder 2"/>
          <p:cNvSpPr>
            <a:spLocks noGrp="1"/>
          </p:cNvSpPr>
          <p:nvPr>
            <p:ph idx="1"/>
          </p:nvPr>
        </p:nvSpPr>
        <p:spPr/>
        <p:txBody>
          <a:bodyPr/>
          <a:lstStyle/>
          <a:p>
            <a:r>
              <a:rPr lang="en-US" dirty="0" smtClean="0">
                <a:hlinkClick r:id="rId2"/>
              </a:rPr>
              <a:t>www.upenn.edu/learninganalytics/ryanbaker/BDES2018/index.html</a:t>
            </a:r>
            <a:endParaRPr lang="en-US" dirty="0" smtClean="0"/>
          </a:p>
          <a:p>
            <a:endParaRPr lang="en-US" dirty="0"/>
          </a:p>
          <a:p>
            <a:r>
              <a:rPr lang="en-US" dirty="0" smtClean="0"/>
              <a:t>We will only use Canvas for the discussion forum</a:t>
            </a:r>
            <a:endParaRPr lang="en-US" dirty="0"/>
          </a:p>
        </p:txBody>
      </p:sp>
    </p:spTree>
    <p:extLst>
      <p:ext uri="{BB962C8B-B14F-4D97-AF65-F5344CB8AC3E}">
        <p14:creationId xmlns:p14="http://schemas.microsoft.com/office/powerpoint/2010/main" val="2813763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a:t>This class will have one primary </a:t>
            </a:r>
            <a:r>
              <a:rPr lang="en-US" dirty="0" smtClean="0"/>
              <a:t>project with </a:t>
            </a:r>
            <a:r>
              <a:rPr lang="en-US" dirty="0"/>
              <a:t>multiple </a:t>
            </a:r>
            <a:r>
              <a:rPr lang="en-US" dirty="0" smtClean="0"/>
              <a:t>sub-assignments</a:t>
            </a:r>
            <a:endParaRPr lang="en-US" dirty="0"/>
          </a:p>
          <a:p>
            <a:endParaRPr lang="en-US" dirty="0" smtClean="0"/>
          </a:p>
          <a:p>
            <a:r>
              <a:rPr lang="en-US" dirty="0"/>
              <a:t>In this project, </a:t>
            </a:r>
            <a:r>
              <a:rPr lang="en-US" dirty="0" smtClean="0"/>
              <a:t>you will </a:t>
            </a:r>
            <a:r>
              <a:rPr lang="en-US" dirty="0"/>
              <a:t>propose a learning analytics </a:t>
            </a:r>
            <a:r>
              <a:rPr lang="en-US" dirty="0" smtClean="0"/>
              <a:t>application</a:t>
            </a:r>
          </a:p>
          <a:p>
            <a:endParaRPr lang="en-US" dirty="0"/>
          </a:p>
          <a:p>
            <a:r>
              <a:rPr lang="en-US" dirty="0" smtClean="0"/>
              <a:t>You can conduct this project individually, in pairs, or groups of 3</a:t>
            </a:r>
          </a:p>
          <a:p>
            <a:pPr lvl="1"/>
            <a:r>
              <a:rPr lang="en-US" dirty="0" smtClean="0"/>
              <a:t>You need to pick your group for the first assignment – you will keep this group for the rest of the semester </a:t>
            </a:r>
            <a:endParaRPr lang="en-US" dirty="0"/>
          </a:p>
        </p:txBody>
      </p:sp>
    </p:spTree>
    <p:extLst>
      <p:ext uri="{BB962C8B-B14F-4D97-AF65-F5344CB8AC3E}">
        <p14:creationId xmlns:p14="http://schemas.microsoft.com/office/powerpoint/2010/main" val="1385372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US" dirty="0"/>
          </a:p>
        </p:txBody>
      </p:sp>
      <p:sp>
        <p:nvSpPr>
          <p:cNvPr id="3" name="Content Placeholder 2"/>
          <p:cNvSpPr>
            <a:spLocks noGrp="1"/>
          </p:cNvSpPr>
          <p:nvPr>
            <p:ph idx="1"/>
          </p:nvPr>
        </p:nvSpPr>
        <p:spPr>
          <a:xfrm>
            <a:off x="457200" y="1600200"/>
            <a:ext cx="8534400" cy="5257800"/>
          </a:xfrm>
        </p:spPr>
        <p:txBody>
          <a:bodyPr>
            <a:normAutofit fontScale="92500" lnSpcReduction="10000"/>
          </a:bodyPr>
          <a:lstStyle/>
          <a:p>
            <a:r>
              <a:rPr lang="en-US" dirty="0"/>
              <a:t>Project Proposal 20% </a:t>
            </a:r>
            <a:endParaRPr lang="en-US" dirty="0" smtClean="0"/>
          </a:p>
          <a:p>
            <a:pPr lvl="1"/>
            <a:r>
              <a:rPr lang="en-US" dirty="0" smtClean="0"/>
              <a:t>Already posted on the course webpage</a:t>
            </a:r>
          </a:p>
          <a:p>
            <a:pPr lvl="1"/>
            <a:r>
              <a:rPr lang="en-US" dirty="0" smtClean="0"/>
              <a:t>Proposal due Feb 27</a:t>
            </a:r>
          </a:p>
          <a:p>
            <a:pPr lvl="1"/>
            <a:r>
              <a:rPr lang="en-US" dirty="0" smtClean="0"/>
              <a:t>Responses to your classmates’ proposals due Mar 2</a:t>
            </a:r>
          </a:p>
          <a:p>
            <a:r>
              <a:rPr lang="en-US" dirty="0" smtClean="0"/>
              <a:t>Needs </a:t>
            </a:r>
            <a:r>
              <a:rPr lang="en-US" dirty="0"/>
              <a:t>Assessment 20</a:t>
            </a:r>
            <a:r>
              <a:rPr lang="en-US" dirty="0" smtClean="0"/>
              <a:t>% </a:t>
            </a:r>
          </a:p>
          <a:p>
            <a:pPr lvl="1"/>
            <a:r>
              <a:rPr lang="en-US" dirty="0" smtClean="0"/>
              <a:t>Due Mar 27</a:t>
            </a:r>
          </a:p>
          <a:p>
            <a:r>
              <a:rPr lang="en-US" dirty="0" smtClean="0"/>
              <a:t>Risks </a:t>
            </a:r>
            <a:r>
              <a:rPr lang="en-US" dirty="0"/>
              <a:t>and Challenges 20% </a:t>
            </a:r>
            <a:endParaRPr lang="en-US" dirty="0" smtClean="0"/>
          </a:p>
          <a:p>
            <a:pPr lvl="1"/>
            <a:r>
              <a:rPr lang="en-US" dirty="0" smtClean="0"/>
              <a:t>Due Apr 17</a:t>
            </a:r>
            <a:endParaRPr lang="en-US" dirty="0"/>
          </a:p>
          <a:p>
            <a:r>
              <a:rPr lang="en-US" dirty="0" smtClean="0"/>
              <a:t>Final </a:t>
            </a:r>
            <a:r>
              <a:rPr lang="en-US" dirty="0"/>
              <a:t>Project 20% </a:t>
            </a:r>
            <a:endParaRPr lang="en-US" dirty="0" smtClean="0"/>
          </a:p>
          <a:p>
            <a:pPr lvl="1"/>
            <a:r>
              <a:rPr lang="en-US" dirty="0" smtClean="0"/>
              <a:t>Due May 8</a:t>
            </a:r>
            <a:endParaRPr lang="en-US" dirty="0"/>
          </a:p>
          <a:p>
            <a:r>
              <a:rPr lang="en-US" dirty="0" smtClean="0"/>
              <a:t>Class </a:t>
            </a:r>
            <a:r>
              <a:rPr lang="en-US" dirty="0"/>
              <a:t>Participation 20% </a:t>
            </a:r>
            <a:endParaRPr lang="en-US" dirty="0" smtClean="0"/>
          </a:p>
        </p:txBody>
      </p:sp>
    </p:spTree>
    <p:extLst>
      <p:ext uri="{BB962C8B-B14F-4D97-AF65-F5344CB8AC3E}">
        <p14:creationId xmlns:p14="http://schemas.microsoft.com/office/powerpoint/2010/main" val="1040541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1440</Words>
  <Application>Microsoft Office PowerPoint</Application>
  <PresentationFormat>On-screen Show (4:3)</PresentationFormat>
  <Paragraphs>194</Paragraphs>
  <Slides>31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Big Data, Education, and Society</vt:lpstr>
      <vt:lpstr>Welcome to  EDUC 545:  Big Data, Education, and Society</vt:lpstr>
      <vt:lpstr>Course goals</vt:lpstr>
      <vt:lpstr>Format</vt:lpstr>
      <vt:lpstr>Course times</vt:lpstr>
      <vt:lpstr>Course Prerequisites</vt:lpstr>
      <vt:lpstr>Course website</vt:lpstr>
      <vt:lpstr>Assignments</vt:lpstr>
      <vt:lpstr>Assignments</vt:lpstr>
      <vt:lpstr>Extensions?</vt:lpstr>
      <vt:lpstr>Required Books</vt:lpstr>
      <vt:lpstr>Other Readings</vt:lpstr>
      <vt:lpstr>Questions about Syllabus?</vt:lpstr>
      <vt:lpstr>Project Proposal</vt:lpstr>
      <vt:lpstr>Canvas Discussion Forum</vt:lpstr>
      <vt:lpstr>Ways to get in touch with me</vt:lpstr>
      <vt:lpstr>Questions? Concerns? Comments?</vt:lpstr>
      <vt:lpstr>Introductions</vt:lpstr>
      <vt:lpstr>How is education different than it was 30 years ago?</vt:lpstr>
      <vt:lpstr>What might education  be like in 30 years?</vt:lpstr>
      <vt:lpstr>How is non-school learning different than it was 30 years ago?</vt:lpstr>
      <vt:lpstr>How might non-school learning be different in 30 years?</vt:lpstr>
      <vt:lpstr>How was data used in education 30 years ago?</vt:lpstr>
      <vt:lpstr>How is data being used in education today?</vt:lpstr>
      <vt:lpstr>How might data be used in education in 30 years?</vt:lpstr>
      <vt:lpstr>What is big data?</vt:lpstr>
      <vt:lpstr>What makes big data different than the data we had in education 50 years ago?</vt:lpstr>
      <vt:lpstr>These are the issues we will talk about this semester</vt:lpstr>
      <vt:lpstr>National differences</vt:lpstr>
      <vt:lpstr>Questions? Comments?</vt:lpstr>
      <vt:lpstr>For next class</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79</cp:revision>
  <dcterms:created xsi:type="dcterms:W3CDTF">2013-08-27T11:33:40Z</dcterms:created>
  <dcterms:modified xsi:type="dcterms:W3CDTF">2018-01-19T12:39:12Z</dcterms:modified>
</cp:coreProperties>
</file>