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7"/>
  </p:notesMasterIdLst>
  <p:sldIdLst>
    <p:sldId id="256" r:id="rId2"/>
    <p:sldId id="257" r:id="rId3"/>
    <p:sldId id="478" r:id="rId4"/>
    <p:sldId id="480" r:id="rId5"/>
    <p:sldId id="481" r:id="rId6"/>
    <p:sldId id="482" r:id="rId7"/>
    <p:sldId id="483" r:id="rId8"/>
    <p:sldId id="479" r:id="rId9"/>
    <p:sldId id="484" r:id="rId10"/>
    <p:sldId id="485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  <p:sldId id="511" r:id="rId36"/>
    <p:sldId id="516" r:id="rId37"/>
    <p:sldId id="515" r:id="rId38"/>
    <p:sldId id="512" r:id="rId39"/>
    <p:sldId id="513" r:id="rId40"/>
    <p:sldId id="514" r:id="rId41"/>
    <p:sldId id="517" r:id="rId42"/>
    <p:sldId id="545" r:id="rId43"/>
    <p:sldId id="471" r:id="rId44"/>
    <p:sldId id="522" r:id="rId45"/>
    <p:sldId id="523" r:id="rId46"/>
    <p:sldId id="525" r:id="rId47"/>
    <p:sldId id="524" r:id="rId48"/>
    <p:sldId id="526" r:id="rId49"/>
    <p:sldId id="527" r:id="rId50"/>
    <p:sldId id="528" r:id="rId51"/>
    <p:sldId id="529" r:id="rId52"/>
    <p:sldId id="530" r:id="rId53"/>
    <p:sldId id="531" r:id="rId54"/>
    <p:sldId id="532" r:id="rId55"/>
    <p:sldId id="533" r:id="rId56"/>
    <p:sldId id="534" r:id="rId57"/>
    <p:sldId id="535" r:id="rId58"/>
    <p:sldId id="537" r:id="rId59"/>
    <p:sldId id="536" r:id="rId60"/>
    <p:sldId id="538" r:id="rId61"/>
    <p:sldId id="540" r:id="rId62"/>
    <p:sldId id="539" r:id="rId63"/>
    <p:sldId id="541" r:id="rId64"/>
    <p:sldId id="542" r:id="rId65"/>
    <p:sldId id="543" r:id="rId66"/>
    <p:sldId id="544" r:id="rId67"/>
    <p:sldId id="472" r:id="rId68"/>
    <p:sldId id="546" r:id="rId69"/>
    <p:sldId id="520" r:id="rId70"/>
    <p:sldId id="548" r:id="rId71"/>
    <p:sldId id="549" r:id="rId72"/>
    <p:sldId id="550" r:id="rId73"/>
    <p:sldId id="555" r:id="rId74"/>
    <p:sldId id="551" r:id="rId75"/>
    <p:sldId id="547" r:id="rId76"/>
    <p:sldId id="553" r:id="rId77"/>
    <p:sldId id="575" r:id="rId78"/>
    <p:sldId id="519" r:id="rId79"/>
    <p:sldId id="552" r:id="rId80"/>
    <p:sldId id="518" r:id="rId81"/>
    <p:sldId id="554" r:id="rId82"/>
    <p:sldId id="473" r:id="rId83"/>
    <p:sldId id="556" r:id="rId84"/>
    <p:sldId id="557" r:id="rId85"/>
    <p:sldId id="558" r:id="rId86"/>
    <p:sldId id="559" r:id="rId87"/>
    <p:sldId id="560" r:id="rId88"/>
    <p:sldId id="561" r:id="rId89"/>
    <p:sldId id="562" r:id="rId90"/>
    <p:sldId id="563" r:id="rId91"/>
    <p:sldId id="476" r:id="rId92"/>
    <p:sldId id="564" r:id="rId93"/>
    <p:sldId id="565" r:id="rId94"/>
    <p:sldId id="566" r:id="rId95"/>
    <p:sldId id="567" r:id="rId96"/>
    <p:sldId id="568" r:id="rId97"/>
    <p:sldId id="572" r:id="rId98"/>
    <p:sldId id="570" r:id="rId99"/>
    <p:sldId id="569" r:id="rId100"/>
    <p:sldId id="573" r:id="rId101"/>
    <p:sldId id="576" r:id="rId102"/>
    <p:sldId id="574" r:id="rId103"/>
    <p:sldId id="469" r:id="rId104"/>
    <p:sldId id="412" r:id="rId105"/>
    <p:sldId id="301" r:id="rId10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72" autoAdjust="0"/>
  </p:normalViewPr>
  <p:slideViewPr>
    <p:cSldViewPr>
      <p:cViewPr>
        <p:scale>
          <a:sx n="81" d="100"/>
          <a:sy n="81" d="100"/>
        </p:scale>
        <p:origin x="-34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7C5E-16BD-4C99-AD9F-AA213F7FDC1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7C5E-16BD-4C99-AD9F-AA213F7FDC1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Special Topics in 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HUDK5199</a:t>
            </a:r>
            <a:br>
              <a:rPr lang="en-US" dirty="0"/>
            </a:br>
            <a:r>
              <a:rPr lang="en-US" dirty="0"/>
              <a:t>Spring term, 2013</a:t>
            </a:r>
          </a:p>
          <a:p>
            <a:r>
              <a:rPr lang="en-US" dirty="0" smtClean="0"/>
              <a:t>February 6, </a:t>
            </a:r>
            <a:r>
              <a:rPr lang="en-US" dirty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Kappa</a:t>
            </a:r>
            <a:endParaRPr lang="en-US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 smtClean="0"/>
              <a:t>Expected agreement computed from a table of the form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36621"/>
              </p:ext>
            </p:extLst>
          </p:nvPr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Category 1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Category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6491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AIC or  BIC:</a:t>
            </a:r>
            <a:br>
              <a:rPr lang="en-US" dirty="0"/>
            </a:br>
            <a:r>
              <a:rPr lang="en-US" dirty="0"/>
              <a:t>Which one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Nyardely</a:t>
            </a:r>
            <a:r>
              <a:rPr lang="en-US" dirty="0" smtClean="0"/>
              <a:t>, </a:t>
            </a:r>
            <a:r>
              <a:rPr lang="en-US" dirty="0" err="1" smtClean="0"/>
              <a:t>Nyardely</a:t>
            </a:r>
            <a:r>
              <a:rPr lang="en-US" dirty="0" smtClean="0"/>
              <a:t>, </a:t>
            </a:r>
            <a:r>
              <a:rPr lang="en-US" dirty="0" err="1" smtClean="0"/>
              <a:t>Nyoo</a:t>
            </a:r>
            <a:r>
              <a:rPr lang="en-US" dirty="0" smtClean="0"/>
              <a:t> ” – Moore,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3624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the metrics: </a:t>
            </a:r>
            <a:br>
              <a:rPr lang="en-US" dirty="0" smtClean="0"/>
            </a:br>
            <a:r>
              <a:rPr lang="en-US" dirty="0" smtClean="0"/>
              <a:t>Which one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 idea of looking for a single best measure to </a:t>
            </a:r>
            <a:r>
              <a:rPr lang="en-US" dirty="0" smtClean="0"/>
              <a:t>choose between </a:t>
            </a:r>
            <a:r>
              <a:rPr lang="en-US" dirty="0"/>
              <a:t>classifiers is </a:t>
            </a:r>
            <a:r>
              <a:rPr lang="en-US" dirty="0" smtClean="0"/>
              <a:t>wrongheaded.” – Powers (2012)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0223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0499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6270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Monday, February </a:t>
            </a:r>
            <a:r>
              <a:rPr lang="en-US" dirty="0" smtClean="0"/>
              <a:t>11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Special Guest Lecturer: Maria “Sweet” San Pedro</a:t>
            </a:r>
          </a:p>
          <a:p>
            <a:endParaRPr lang="en-US" dirty="0" smtClean="0"/>
          </a:p>
          <a:p>
            <a:r>
              <a:rPr lang="en-US" dirty="0" smtClean="0"/>
              <a:t>Advanced BKT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Beck, J.E., Chang, K-m., </a:t>
            </a:r>
            <a:r>
              <a:rPr lang="en-US" dirty="0" err="1"/>
              <a:t>Mostow</a:t>
            </a:r>
            <a:r>
              <a:rPr lang="en-US" dirty="0"/>
              <a:t>, J., Corbett, A. (2008) Does Help </a:t>
            </a:r>
            <a:r>
              <a:rPr lang="en-US" dirty="0" err="1"/>
              <a:t>Help</a:t>
            </a:r>
            <a:r>
              <a:rPr lang="en-US" dirty="0"/>
              <a:t>? Introducing the Bayesian Evaluation and Assessment Methodology. Proceedings of the International Conference on Intelligent Tutoring Systems. </a:t>
            </a:r>
            <a:endParaRPr lang="en-US" dirty="0" smtClean="0"/>
          </a:p>
          <a:p>
            <a:r>
              <a:rPr lang="en-US" dirty="0" err="1" smtClean="0"/>
              <a:t>Pardos</a:t>
            </a:r>
            <a:r>
              <a:rPr lang="en-US" dirty="0"/>
              <a:t>, Z.A., Heffernan, N.T. (2010) Modeling individualization in a </a:t>
            </a:r>
            <a:r>
              <a:rPr lang="en-US" dirty="0" err="1"/>
              <a:t>bayesian</a:t>
            </a:r>
            <a:r>
              <a:rPr lang="en-US" dirty="0"/>
              <a:t> networks implementation of knowledge tracing. Proceedings of User Modeling and Adaptive </a:t>
            </a:r>
            <a:r>
              <a:rPr lang="en-US"/>
              <a:t>Personalization</a:t>
            </a:r>
            <a:r>
              <a:rPr lang="en-US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You may also want to re-scan the Baker et al. (2008) from Jan. 28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Cohen’s (1960) 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for 2 categories</a:t>
            </a:r>
          </a:p>
          <a:p>
            <a:endParaRPr lang="en-US" dirty="0" smtClean="0"/>
          </a:p>
          <a:p>
            <a:r>
              <a:rPr lang="en-US" dirty="0" err="1" smtClean="0"/>
              <a:t>Fleiss’s</a:t>
            </a:r>
            <a:r>
              <a:rPr lang="en-US" dirty="0" smtClean="0"/>
              <a:t> (1971) Kappa, which is more complex, can be used for 3+ categories</a:t>
            </a:r>
          </a:p>
          <a:p>
            <a:pPr lvl="1"/>
            <a:r>
              <a:rPr lang="en-US" dirty="0" smtClean="0"/>
              <a:t>I have an Excel spreadsheet which calculates multi-category Kappa, which I would be happy to share with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88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at the proportion of labels each coder gave to each category</a:t>
            </a:r>
          </a:p>
          <a:p>
            <a:r>
              <a:rPr lang="en-US" dirty="0" smtClean="0"/>
              <a:t>To find the number of agreed category A that could be expected by chance, multiply pct(coder1/</a:t>
            </a:r>
            <a:r>
              <a:rPr lang="en-US" dirty="0" err="1" smtClean="0"/>
              <a:t>categoryA</a:t>
            </a:r>
            <a:r>
              <a:rPr lang="en-US" dirty="0" smtClean="0"/>
              <a:t>)*pct(coder2/</a:t>
            </a:r>
            <a:r>
              <a:rPr lang="en-US" dirty="0" err="1" smtClean="0"/>
              <a:t>categoryA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 the same thing for </a:t>
            </a:r>
            <a:r>
              <a:rPr lang="en-US" dirty="0" err="1" smtClean="0"/>
              <a:t>categoryB</a:t>
            </a:r>
            <a:endParaRPr lang="en-US" dirty="0" smtClean="0"/>
          </a:p>
          <a:p>
            <a:r>
              <a:rPr lang="en-US" dirty="0" smtClean="0"/>
              <a:t>Add these two values together and divide by the total number of labels</a:t>
            </a:r>
          </a:p>
          <a:p>
            <a:r>
              <a:rPr lang="en-US" dirty="0" smtClean="0"/>
              <a:t>This is your expected agreement</a:t>
            </a:r>
          </a:p>
        </p:txBody>
      </p:sp>
    </p:spTree>
    <p:extLst>
      <p:ext uri="{BB962C8B-B14F-4D97-AF65-F5344CB8AC3E}">
        <p14:creationId xmlns:p14="http://schemas.microsoft.com/office/powerpoint/2010/main" val="783988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2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percent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298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percent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80%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882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Ground Truth’s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110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Ground Truth’s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aseline="0" dirty="0" smtClean="0"/>
              <a:t>75%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672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Detector’s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405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Detector’s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65%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26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Diagnostic Metrics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017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0.65*0.75= 0.4875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458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0.65*0.75= 0.4875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186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Ground Truth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Detector’s expected frequencies for off-task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behavior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681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Ground Truth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Detector’s expected frequencies for off-task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behavior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aseline="0" dirty="0" smtClean="0"/>
              <a:t>25% and 35%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355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03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0.25*0.35= 0.0875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270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smtClean="0"/>
              <a:t>0.25*0.35= 0.0875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632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490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0.4875+0.0875 = 0.575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33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208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73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(0.8 – 0.575) / (1-0.575)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0.225/0.425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0.529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586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is that any good?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(0.8 – 0.575) / (1-0.575)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0.225/0.425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0.529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3403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Kappa = 0</a:t>
            </a:r>
          </a:p>
          <a:p>
            <a:pPr lvl="1"/>
            <a:r>
              <a:rPr lang="en-US" dirty="0" smtClean="0"/>
              <a:t>Agreement is at chance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= 1</a:t>
            </a:r>
          </a:p>
          <a:p>
            <a:pPr lvl="1"/>
            <a:r>
              <a:rPr lang="en-US" dirty="0" smtClean="0"/>
              <a:t>Agreement is perfect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= negative infinity</a:t>
            </a:r>
          </a:p>
          <a:p>
            <a:pPr lvl="1"/>
            <a:r>
              <a:rPr lang="en-US" dirty="0" smtClean="0"/>
              <a:t>Agreement is perfectly inverse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&gt; 1</a:t>
            </a:r>
          </a:p>
          <a:p>
            <a:pPr lvl="1"/>
            <a:r>
              <a:rPr lang="en-US" dirty="0" smtClean="0"/>
              <a:t>You messed </a:t>
            </a:r>
            <a:r>
              <a:rPr lang="en-US" smtClean="0"/>
              <a:t>up somewhere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1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Kappa&lt;0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means your model is worse than chance</a:t>
            </a:r>
          </a:p>
          <a:p>
            <a:endParaRPr lang="en-US" dirty="0"/>
          </a:p>
          <a:p>
            <a:r>
              <a:rPr lang="en-US" dirty="0" smtClean="0"/>
              <a:t>Very rare to see unless you’re using cross-validation</a:t>
            </a:r>
          </a:p>
          <a:p>
            <a:r>
              <a:rPr lang="en-US" dirty="0" smtClean="0"/>
              <a:t>Seen more commonly if you’re using cross-validation</a:t>
            </a:r>
          </a:p>
          <a:p>
            <a:pPr lvl="1"/>
            <a:r>
              <a:rPr lang="en-US" dirty="0" smtClean="0"/>
              <a:t>It means your model is crap</a:t>
            </a:r>
          </a:p>
        </p:txBody>
      </p:sp>
    </p:spTree>
    <p:extLst>
      <p:ext uri="{BB962C8B-B14F-4D97-AF65-F5344CB8AC3E}">
        <p14:creationId xmlns:p14="http://schemas.microsoft.com/office/powerpoint/2010/main" val="1751980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0&lt;Kappa&lt;1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a good Kappa?</a:t>
            </a:r>
          </a:p>
          <a:p>
            <a:endParaRPr lang="en-US" dirty="0" smtClean="0"/>
          </a:p>
          <a:p>
            <a:r>
              <a:rPr lang="en-US" dirty="0" smtClean="0"/>
              <a:t>There is no absolute standard</a:t>
            </a:r>
          </a:p>
        </p:txBody>
      </p:sp>
    </p:spTree>
    <p:extLst>
      <p:ext uri="{BB962C8B-B14F-4D97-AF65-F5344CB8AC3E}">
        <p14:creationId xmlns:p14="http://schemas.microsoft.com/office/powerpoint/2010/main" val="26295453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0&lt;Kappa&lt;1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For data mined models, </a:t>
            </a:r>
          </a:p>
          <a:p>
            <a:pPr lvl="1"/>
            <a:r>
              <a:rPr lang="en-US" dirty="0" smtClean="0"/>
              <a:t>Typically 0.3-0.5 is considered good enough to call the model better than chance and publishable</a:t>
            </a:r>
          </a:p>
        </p:txBody>
      </p:sp>
    </p:spTree>
    <p:extLst>
      <p:ext uri="{BB962C8B-B14F-4D97-AF65-F5344CB8AC3E}">
        <p14:creationId xmlns:p14="http://schemas.microsoft.com/office/powerpoint/2010/main" val="17282140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0&lt;Kappa&lt;1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For inter-rater reliability, </a:t>
            </a:r>
          </a:p>
          <a:p>
            <a:pPr lvl="1"/>
            <a:r>
              <a:rPr lang="en-US" dirty="0" smtClean="0"/>
              <a:t>0.8 is usually what ed. psych. reviewers want to see</a:t>
            </a:r>
          </a:p>
          <a:p>
            <a:pPr lvl="1"/>
            <a:r>
              <a:rPr lang="en-US" dirty="0" smtClean="0"/>
              <a:t>You can usually make a case that values of Kappa around 0.6 are good enough to be usable for some applications</a:t>
            </a:r>
          </a:p>
          <a:p>
            <a:pPr lvl="2"/>
            <a:r>
              <a:rPr lang="en-US" dirty="0" smtClean="0"/>
              <a:t>Particularly if there’s a lot of data</a:t>
            </a:r>
          </a:p>
          <a:p>
            <a:pPr lvl="2"/>
            <a:r>
              <a:rPr lang="en-US" dirty="0" smtClean="0"/>
              <a:t>Or if you’re collecting observations to drive EDM</a:t>
            </a:r>
          </a:p>
        </p:txBody>
      </p:sp>
    </p:spTree>
    <p:extLst>
      <p:ext uri="{BB962C8B-B14F-4D97-AF65-F5344CB8AC3E}">
        <p14:creationId xmlns:p14="http://schemas.microsoft.com/office/powerpoint/2010/main" val="2927048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Landis &amp; Koch’s (1977)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752599"/>
          <a:ext cx="7696200" cy="426720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latin typeface="Times New Roman"/>
                        </a:rPr>
                        <a:t>κ</a:t>
                      </a:r>
                      <a:endParaRPr lang="el-GR" sz="2400" dirty="0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Interpretation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&lt; 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No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0.0 — 0.20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Slight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0.21 — 0.40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Fair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0.41 — 0.60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Moderate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0.61 — 0.80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Substantial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0.81 — 1.00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Almost perfect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291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there no standard?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Kappa is scaled by the proportion of each category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When one class is much more prevalent</a:t>
            </a:r>
          </a:p>
          <a:p>
            <a:pPr lvl="1"/>
            <a:r>
              <a:rPr lang="en-US" dirty="0" smtClean="0"/>
              <a:t>Expected agreement is higher than </a:t>
            </a:r>
          </a:p>
          <a:p>
            <a:r>
              <a:rPr lang="en-US" dirty="0" smtClean="0"/>
              <a:t>If classes are evenly 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1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easiest measures of model goodness is </a:t>
            </a:r>
            <a:r>
              <a:rPr lang="en-US" b="1" i="1" dirty="0" smtClean="0"/>
              <a:t>accuracy</a:t>
            </a:r>
          </a:p>
          <a:p>
            <a:r>
              <a:rPr lang="en-US" dirty="0" smtClean="0"/>
              <a:t>Also called </a:t>
            </a:r>
            <a:r>
              <a:rPr lang="en-US" b="1" i="1" dirty="0" smtClean="0"/>
              <a:t>agreement</a:t>
            </a:r>
            <a:r>
              <a:rPr lang="en-US" dirty="0" smtClean="0"/>
              <a:t>, when measuring inter-rater reliability</a:t>
            </a:r>
            <a:endParaRPr lang="en-US" b="1" i="1" dirty="0" smtClean="0"/>
          </a:p>
          <a:p>
            <a:endParaRPr lang="en-US" b="1" i="1" dirty="0" smtClean="0"/>
          </a:p>
          <a:p>
            <a:pPr>
              <a:buNone/>
            </a:pPr>
            <a:r>
              <a:rPr lang="en-US" dirty="0" smtClean="0"/>
              <a:t>                 # of agreements</a:t>
            </a:r>
          </a:p>
          <a:p>
            <a:pPr>
              <a:buNone/>
            </a:pPr>
            <a:r>
              <a:rPr lang="en-US" dirty="0" smtClean="0"/>
              <a:t>total number of codes/assessments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4929981"/>
            <a:ext cx="579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7755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Comparing Kappa values between two studies, in a principled fashion, is highly difficult</a:t>
            </a:r>
          </a:p>
          <a:p>
            <a:endParaRPr lang="en-US" dirty="0" smtClean="0"/>
          </a:p>
          <a:p>
            <a:r>
              <a:rPr lang="en-US" dirty="0" smtClean="0"/>
              <a:t>A lot of work went into statistical methods for comparing Kappa values in the 1990s</a:t>
            </a:r>
          </a:p>
          <a:p>
            <a:r>
              <a:rPr lang="en-US" dirty="0" smtClean="0"/>
              <a:t>No real consensus</a:t>
            </a:r>
          </a:p>
          <a:p>
            <a:endParaRPr lang="en-US" dirty="0" smtClean="0"/>
          </a:p>
          <a:p>
            <a:r>
              <a:rPr lang="en-US" dirty="0" smtClean="0"/>
              <a:t>Informally, you can compare two studies if the proportions of each category are “similar”</a:t>
            </a:r>
          </a:p>
        </p:txBody>
      </p:sp>
    </p:spTree>
    <p:extLst>
      <p:ext uri="{BB962C8B-B14F-4D97-AF65-F5344CB8AC3E}">
        <p14:creationId xmlns:p14="http://schemas.microsoft.com/office/powerpoint/2010/main" val="14511489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advantages of Kappa?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some disadvantages </a:t>
            </a:r>
            <a:r>
              <a:rPr lang="en-US" dirty="0"/>
              <a:t>of Kappa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552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863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Receiver-Operating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937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predicting something which has two values</a:t>
            </a:r>
          </a:p>
          <a:p>
            <a:pPr lvl="1"/>
            <a:r>
              <a:rPr lang="en-US" dirty="0" smtClean="0"/>
              <a:t>True/False</a:t>
            </a:r>
          </a:p>
          <a:p>
            <a:pPr lvl="1"/>
            <a:r>
              <a:rPr lang="en-US" dirty="0" smtClean="0"/>
              <a:t>Correct/Incorrect</a:t>
            </a:r>
          </a:p>
          <a:p>
            <a:pPr lvl="1"/>
            <a:r>
              <a:rPr lang="en-US" dirty="0" smtClean="0"/>
              <a:t>Gaming the System/not Gaming the System</a:t>
            </a:r>
          </a:p>
          <a:p>
            <a:pPr lvl="1"/>
            <a:r>
              <a:rPr lang="en-US" dirty="0" smtClean="0"/>
              <a:t>Infected/Uninfected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585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prediction model outputs a probability or other real value</a:t>
            </a:r>
          </a:p>
          <a:p>
            <a:endParaRPr lang="en-US" dirty="0"/>
          </a:p>
          <a:p>
            <a:r>
              <a:rPr lang="en-US" dirty="0" smtClean="0"/>
              <a:t>How good is your prediction model?</a:t>
            </a:r>
          </a:p>
        </p:txBody>
      </p:sp>
    </p:spTree>
    <p:extLst>
      <p:ext uri="{BB962C8B-B14F-4D97-AF65-F5344CB8AC3E}">
        <p14:creationId xmlns:p14="http://schemas.microsoft.com/office/powerpoint/2010/main" val="27402823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/>
              <a:t>0.7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0.8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0.55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0.51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0.95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159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any number and use it as a cut-off</a:t>
            </a:r>
          </a:p>
          <a:p>
            <a:endParaRPr lang="en-US" dirty="0"/>
          </a:p>
          <a:p>
            <a:r>
              <a:rPr lang="en-US" dirty="0" smtClean="0"/>
              <a:t>Some number of predictions (maybe 0) will then be classified as 1’s</a:t>
            </a:r>
          </a:p>
          <a:p>
            <a:endParaRPr lang="en-US" dirty="0"/>
          </a:p>
          <a:p>
            <a:r>
              <a:rPr lang="en-US" dirty="0" smtClean="0"/>
              <a:t>The rest (maybe 0) will </a:t>
            </a:r>
            <a:r>
              <a:rPr lang="en-US" dirty="0"/>
              <a:t>be classified as </a:t>
            </a:r>
            <a:r>
              <a:rPr lang="en-US" dirty="0" smtClean="0"/>
              <a:t>0’s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02823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= 0.5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0.7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0.8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0.55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0.51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725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= 0.6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0.7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0.8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0.55</a:t>
            </a:r>
            <a:r>
              <a:rPr lang="en-US" dirty="0">
                <a:solidFill>
                  <a:srgbClr val="00B0F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0.51</a:t>
            </a:r>
            <a:r>
              <a:rPr lang="en-US" dirty="0">
                <a:solidFill>
                  <a:srgbClr val="00B0F0"/>
                </a:solidFill>
              </a:rPr>
              <a:t>				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1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general agreement across fields that agreement/accuracy is not a good metric</a:t>
            </a:r>
          </a:p>
          <a:p>
            <a:endParaRPr lang="en-US" dirty="0" smtClean="0"/>
          </a:p>
          <a:p>
            <a:r>
              <a:rPr lang="en-US" dirty="0" smtClean="0"/>
              <a:t>What are some drawbacks of agreement/accuracy?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952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positive</a:t>
            </a:r>
          </a:p>
          <a:p>
            <a:r>
              <a:rPr lang="en-US" dirty="0" smtClean="0"/>
              <a:t>False positive</a:t>
            </a:r>
          </a:p>
          <a:p>
            <a:r>
              <a:rPr lang="en-US" dirty="0" smtClean="0"/>
              <a:t>True negative</a:t>
            </a:r>
          </a:p>
          <a:p>
            <a:r>
              <a:rPr lang="en-US" dirty="0" smtClean="0"/>
              <a:t>False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898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Which for</a:t>
            </a:r>
            <a:br>
              <a:rPr lang="en-US" dirty="0" smtClean="0"/>
            </a:br>
            <a:r>
              <a:rPr lang="en-US" dirty="0" smtClean="0"/>
              <a:t>Threshold = 0.6?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0.7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0.8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0.55</a:t>
            </a:r>
            <a:r>
              <a:rPr lang="en-US" dirty="0">
                <a:solidFill>
                  <a:srgbClr val="00B0F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0.51</a:t>
            </a:r>
            <a:r>
              <a:rPr lang="en-US" dirty="0">
                <a:solidFill>
                  <a:srgbClr val="00B0F0"/>
                </a:solidFill>
              </a:rPr>
              <a:t>				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74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is Which for</a:t>
            </a:r>
            <a:br>
              <a:rPr lang="en-US" dirty="0"/>
            </a:br>
            <a:r>
              <a:rPr lang="en-US" dirty="0"/>
              <a:t>Threshold = </a:t>
            </a:r>
            <a:r>
              <a:rPr lang="en-US" dirty="0" smtClean="0"/>
              <a:t>0.5?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0.7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0.8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0.55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0.51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643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is Which for</a:t>
            </a:r>
            <a:br>
              <a:rPr lang="en-US" dirty="0"/>
            </a:br>
            <a:r>
              <a:rPr lang="en-US" dirty="0"/>
              <a:t>Threshold = </a:t>
            </a:r>
            <a:r>
              <a:rPr lang="en-US" dirty="0" smtClean="0"/>
              <a:t>0.9?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/>
              <a:t>0.7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0.8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0.55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0.51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102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is Which for</a:t>
            </a:r>
            <a:br>
              <a:rPr lang="en-US" dirty="0"/>
            </a:br>
            <a:r>
              <a:rPr lang="en-US" dirty="0"/>
              <a:t>Threshold = </a:t>
            </a:r>
            <a:r>
              <a:rPr lang="en-US" dirty="0" smtClean="0"/>
              <a:t>0.11?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0.7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0.44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0.4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0.8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0.55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0.2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0.19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0.51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0.14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0.3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919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axis = Percent false positives (versus true negatives)</a:t>
            </a:r>
          </a:p>
          <a:p>
            <a:pPr lvl="1"/>
            <a:r>
              <a:rPr lang="en-US" dirty="0" smtClean="0"/>
              <a:t>False positives to the right</a:t>
            </a:r>
          </a:p>
          <a:p>
            <a:pPr lvl="1"/>
            <a:endParaRPr lang="en-US" dirty="0"/>
          </a:p>
          <a:p>
            <a:r>
              <a:rPr lang="en-US" dirty="0" smtClean="0"/>
              <a:t>Y axis = Percent true positives (versus false negatives)</a:t>
            </a:r>
          </a:p>
          <a:p>
            <a:pPr lvl="1"/>
            <a:r>
              <a:rPr lang="en-US" dirty="0" smtClean="0"/>
              <a:t>True positives going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201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433409" cy="560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9147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the pink line represent?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433409" cy="560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4778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dashed line represent?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433409" cy="560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253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this a good model or a bad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433409" cy="560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98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Accuracy</a:t>
            </a:r>
            <a:endParaRPr lang="en-US" sz="4000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Let’s say that </a:t>
            </a:r>
            <a:r>
              <a:rPr lang="en-GB" dirty="0" smtClean="0"/>
              <a:t>my new </a:t>
            </a:r>
            <a:r>
              <a:rPr lang="en-GB" dirty="0" err="1" smtClean="0"/>
              <a:t>Fnord</a:t>
            </a:r>
            <a:r>
              <a:rPr lang="en-GB" dirty="0" smtClean="0"/>
              <a:t> Detector achieves 92% accuracy</a:t>
            </a:r>
            <a:endParaRPr lang="en-GB" dirty="0" smtClean="0"/>
          </a:p>
          <a:p>
            <a:pPr lvl="1"/>
            <a:r>
              <a:rPr lang="en-GB" dirty="0" smtClean="0"/>
              <a:t>For a coding scheme with two codes</a:t>
            </a:r>
            <a:br>
              <a:rPr lang="en-GB" dirty="0" smtClean="0"/>
            </a:br>
            <a:endParaRPr lang="en-GB" dirty="0" smtClean="0"/>
          </a:p>
          <a:p>
            <a:pPr eaLnBrk="1" hangingPunct="1"/>
            <a:r>
              <a:rPr lang="en-GB" dirty="0" smtClean="0"/>
              <a:t>Good, right?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47973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draw an ROC curve </a:t>
            </a:r>
            <a:br>
              <a:rPr lang="en-US" dirty="0" smtClean="0"/>
            </a:br>
            <a:r>
              <a:rPr lang="en-US" dirty="0" smtClean="0"/>
              <a:t>on the whiteboard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/>
              <a:t>0.7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0.8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0.55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0.51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0.95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627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ROC curve mean?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319213"/>
            <a:ext cx="41719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9365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ROC curve mean?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295400"/>
            <a:ext cx="41529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2183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ROC curve mean?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838" y="1314450"/>
            <a:ext cx="412432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6812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ROC curve mean?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1309688"/>
            <a:ext cx="40481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519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ROC curve mean?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1333500"/>
            <a:ext cx="40862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8179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653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The </a:t>
            </a:r>
            <a:r>
              <a:rPr lang="en-GB" dirty="0"/>
              <a:t>probability that if the model is given an example from each category, it will accurately identify which is which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549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compute A’ for this data</a:t>
            </a:r>
            <a:br>
              <a:rPr lang="en-US" dirty="0" smtClean="0"/>
            </a:br>
            <a:r>
              <a:rPr lang="en-US" dirty="0" smtClean="0"/>
              <a:t>(at least in part)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/>
              <a:t>0.7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0.8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0.55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0.51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0.95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331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Is mathematically equivalent to the Wilcoxon statistic (Hanley &amp; McNeil, 1982)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 really cool result, because it means that you can compute statistical tests for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Whether two A’ values are significantly different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Same data set or different data sets!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</a:t>
            </a:r>
            <a:r>
              <a:rPr lang="en-US" dirty="0" smtClean="0"/>
              <a:t>hether an A’ value is significantly different than chance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2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Non-even assignment to categories</a:t>
            </a:r>
            <a:endParaRPr lang="en-US" dirty="0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err="1" smtClean="0"/>
              <a:t>Percent</a:t>
            </a:r>
            <a:r>
              <a:rPr lang="en-GB" dirty="0" smtClean="0"/>
              <a:t> accuracy does poorly when there is non-even assignment to categories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Which is almost always the case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Imagine an extreme case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Fnording</a:t>
            </a:r>
            <a:r>
              <a:rPr lang="en-GB" dirty="0" smtClean="0"/>
              <a:t> occurs 92% of the time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My detector always says “</a:t>
            </a:r>
            <a:r>
              <a:rPr lang="en-GB" dirty="0" err="1" smtClean="0"/>
              <a:t>Fnord</a:t>
            </a:r>
            <a:r>
              <a:rPr lang="en-GB" dirty="0" smtClean="0"/>
              <a:t>”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Accuracy of 92%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But essentially no information</a:t>
            </a:r>
          </a:p>
        </p:txBody>
      </p:sp>
    </p:spTree>
    <p:extLst>
      <p:ext uri="{BB962C8B-B14F-4D97-AF65-F5344CB8AC3E}">
        <p14:creationId xmlns:p14="http://schemas.microsoft.com/office/powerpoint/2010/main" val="256390140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286000"/>
            <a:ext cx="874395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5955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Two Models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/>
              <a:t>ANY</a:t>
            </a:r>
            <a:r>
              <a:rPr lang="en-US" dirty="0" smtClean="0"/>
              <a:t> two models)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44429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064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Model to Chance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44429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2438400"/>
            <a:ext cx="1066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0.5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3657600"/>
            <a:ext cx="28956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0</a:t>
            </a:r>
            <a:br>
              <a:rPr lang="en-US" sz="4800" dirty="0" smtClean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635660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previous A’ we computed significantly better than chance?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8646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test assumes independence</a:t>
            </a:r>
          </a:p>
          <a:p>
            <a:endParaRPr lang="en-US" dirty="0"/>
          </a:p>
          <a:p>
            <a:r>
              <a:rPr lang="en-US" dirty="0" smtClean="0"/>
              <a:t>If you have data for multiple students, you should compute A’ for each student and then average across students (Baker et al.,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2829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Closely mathematically approximates </a:t>
            </a:r>
            <a:r>
              <a:rPr lang="en-US" dirty="0" smtClean="0"/>
              <a:t>the area under the ROC curve, called AUC (Hanley &amp; McNeil, 1982)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semantics of A’ are easier to understand, but it is often calculated as AUC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Though at this moment, I can’t say I’m sure why – A’ actually seems mathematically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1380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A’ somewhat tricky to compute for 2 categories</a:t>
            </a:r>
          </a:p>
          <a:p>
            <a:endParaRPr lang="en-US" dirty="0"/>
          </a:p>
          <a:p>
            <a:r>
              <a:rPr lang="en-US" dirty="0" smtClean="0"/>
              <a:t>Not really a good way to compute A’ for 3 or more categories</a:t>
            </a:r>
          </a:p>
          <a:p>
            <a:pPr lvl="1"/>
            <a:r>
              <a:rPr lang="en-US" dirty="0" smtClean="0"/>
              <a:t>There are methods, but I’m not thrilled with any; the semantics change somewhat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938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implementations of AUC/A’ are buggy in </a:t>
            </a:r>
            <a:r>
              <a:rPr lang="en-US" b="1" dirty="0" smtClean="0"/>
              <a:t>all</a:t>
            </a:r>
            <a:r>
              <a:rPr lang="en-US" dirty="0" smtClean="0"/>
              <a:t> major statistical packages that I’ve looked at</a:t>
            </a:r>
          </a:p>
          <a:p>
            <a:endParaRPr lang="en-US" dirty="0"/>
          </a:p>
          <a:p>
            <a:r>
              <a:rPr lang="en-US" dirty="0" smtClean="0"/>
              <a:t>Special cases get messed up</a:t>
            </a:r>
          </a:p>
          <a:p>
            <a:endParaRPr lang="en-US" dirty="0"/>
          </a:p>
          <a:p>
            <a:r>
              <a:rPr lang="en-US" dirty="0" smtClean="0"/>
              <a:t>There is A’ code on my webpage that is more reliable for known special cases</a:t>
            </a:r>
          </a:p>
          <a:p>
            <a:pPr lvl="1"/>
            <a:r>
              <a:rPr lang="en-US" dirty="0" smtClean="0"/>
              <a:t>Uses the Wilcoxon approximation rather than the more mathematically difficult integral calculus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0214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A’ and Kappa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are the relative advantages of A’ and Kappa?</a:t>
            </a:r>
          </a:p>
        </p:txBody>
      </p:sp>
    </p:spTree>
    <p:extLst>
      <p:ext uri="{BB962C8B-B14F-4D97-AF65-F5344CB8AC3E}">
        <p14:creationId xmlns:p14="http://schemas.microsoft.com/office/powerpoint/2010/main" val="388136985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A’ and Kappa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A’</a:t>
            </a:r>
          </a:p>
          <a:p>
            <a:pPr lvl="1" eaLnBrk="1" hangingPunct="1"/>
            <a:r>
              <a:rPr lang="en-US" dirty="0" smtClean="0"/>
              <a:t>more difficult to compute</a:t>
            </a:r>
          </a:p>
          <a:p>
            <a:pPr lvl="1" eaLnBrk="1" hangingPunct="1"/>
            <a:r>
              <a:rPr lang="en-US" dirty="0" smtClean="0"/>
              <a:t>only works for two categories (without complicated extensions)</a:t>
            </a:r>
          </a:p>
          <a:p>
            <a:pPr lvl="1" eaLnBrk="1" hangingPunct="1"/>
            <a:r>
              <a:rPr lang="en-US" dirty="0" smtClean="0"/>
              <a:t>meaning is invariant across data sets (A’=0.6 is always better than A’=0.55)</a:t>
            </a:r>
          </a:p>
          <a:p>
            <a:pPr lvl="1" eaLnBrk="1" hangingPunct="1"/>
            <a:r>
              <a:rPr lang="en-US" dirty="0" smtClean="0"/>
              <a:t>very easy to interpret statistically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1272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5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A’ values are almost always higher than Kappa values</a:t>
            </a:r>
          </a:p>
          <a:p>
            <a:endParaRPr lang="en-US" dirty="0"/>
          </a:p>
          <a:p>
            <a:r>
              <a:rPr lang="en-US" dirty="0" smtClean="0"/>
              <a:t>Why would that be?</a:t>
            </a:r>
          </a:p>
          <a:p>
            <a:endParaRPr lang="en-US" dirty="0"/>
          </a:p>
          <a:p>
            <a:r>
              <a:rPr lang="en-US" dirty="0" smtClean="0"/>
              <a:t>In what cases would A’ reflect a better estimate of model goodness than Kappa?</a:t>
            </a:r>
          </a:p>
          <a:p>
            <a:r>
              <a:rPr lang="en-US" dirty="0"/>
              <a:t>In what cases would </a:t>
            </a:r>
            <a:r>
              <a:rPr lang="en-US" dirty="0" smtClean="0"/>
              <a:t>Kappa reflect </a:t>
            </a:r>
            <a:r>
              <a:rPr lang="en-US" dirty="0"/>
              <a:t>a better estimate of model goodness than </a:t>
            </a:r>
            <a:r>
              <a:rPr lang="en-US" dirty="0" smtClean="0"/>
              <a:t>A’?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2803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9710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38100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97971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38100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3434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=  The probability that a data point classified as true is actually true</a:t>
            </a:r>
          </a:p>
          <a:p>
            <a:endParaRPr lang="en-US" dirty="0"/>
          </a:p>
          <a:p>
            <a:r>
              <a:rPr lang="en-US" dirty="0" smtClean="0"/>
              <a:t>Recall = The probability that a data point that is actually true is classified as true 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491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Precision-Recall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 by some to be better than ROC curves for cases where distributions are highly skewed between classes</a:t>
            </a:r>
          </a:p>
          <a:p>
            <a:endParaRPr lang="en-US" dirty="0"/>
          </a:p>
          <a:p>
            <a:r>
              <a:rPr lang="en-US" dirty="0" smtClean="0"/>
              <a:t>No A’-equivalent interpretation and statistical tests known for PRC curves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2275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PRC curve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794" y="2133600"/>
            <a:ext cx="4410075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7605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PRC curve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1752600"/>
            <a:ext cx="443865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24482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PRC curve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1981200"/>
            <a:ext cx="44481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71536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ROC versus PRC:</a:t>
            </a:r>
            <a:br>
              <a:rPr lang="en-US" dirty="0" smtClean="0"/>
            </a:br>
            <a:r>
              <a:rPr lang="en-US" dirty="0" smtClean="0"/>
              <a:t>Which algorithm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443" y="2286000"/>
            <a:ext cx="9320443" cy="394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98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Kappa</a:t>
            </a:r>
            <a:endParaRPr lang="en-US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GB" dirty="0" smtClean="0"/>
          </a:p>
          <a:p>
            <a:pPr marL="0" indent="0" eaLnBrk="1" hangingPunct="1"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>
              <a:buNone/>
            </a:pPr>
            <a:r>
              <a:rPr lang="en-GB" dirty="0" smtClean="0"/>
              <a:t>(Agreement – Expected Agreement) </a:t>
            </a:r>
          </a:p>
          <a:p>
            <a:pPr>
              <a:buNone/>
            </a:pPr>
            <a:r>
              <a:rPr lang="en-GB" dirty="0" smtClean="0"/>
              <a:t>       (1 – Expected Agreement)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4494212"/>
            <a:ext cx="5105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68751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Precision and Recall:</a:t>
            </a:r>
            <a:br>
              <a:rPr lang="en-US" dirty="0" smtClean="0"/>
            </a:br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906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BiC</a:t>
            </a:r>
            <a:r>
              <a:rPr lang="en-US" dirty="0" smtClean="0"/>
              <a:t>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6405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BiC</a:t>
            </a:r>
            <a:endParaRPr lang="en-US" dirty="0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dirty="0" smtClean="0"/>
              <a:t>Bayesian Information Criterion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Raftery</a:t>
            </a:r>
            <a:r>
              <a:rPr lang="en-GB" dirty="0" smtClean="0"/>
              <a:t>, 1995)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Makes trade-off between goodness of fit and flexibility of fit (number of parameters)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Formula for linear regression</a:t>
            </a:r>
          </a:p>
          <a:p>
            <a:pPr lvl="1" eaLnBrk="1" hangingPunct="1"/>
            <a:r>
              <a:rPr lang="en-GB" dirty="0" err="1" smtClean="0"/>
              <a:t>BiC</a:t>
            </a:r>
            <a:r>
              <a:rPr lang="en-GB" dirty="0" smtClean="0"/>
              <a:t>’ = n log (1- r</a:t>
            </a:r>
            <a:r>
              <a:rPr lang="en-GB" baseline="30000" dirty="0" smtClean="0"/>
              <a:t>2</a:t>
            </a:r>
            <a:r>
              <a:rPr lang="en-GB" dirty="0" smtClean="0"/>
              <a:t>) + p log n</a:t>
            </a:r>
          </a:p>
          <a:p>
            <a:pPr eaLnBrk="1" hangingPunct="1"/>
            <a:r>
              <a:rPr lang="en-GB" dirty="0" smtClean="0"/>
              <a:t>n is number of students, p is number of variables</a:t>
            </a:r>
          </a:p>
          <a:p>
            <a:pPr eaLnBrk="1" hangingPunct="1">
              <a:buFont typeface="Arial" pitchFamily="34" charset="0"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531318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BiC</a:t>
            </a:r>
            <a:endParaRPr lang="en-US" smtClean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GB" smtClean="0"/>
              <a:t>Values over 0: worse than expected given number of variables</a:t>
            </a:r>
          </a:p>
          <a:p>
            <a:pPr eaLnBrk="1" hangingPunct="1"/>
            <a:r>
              <a:rPr lang="en-GB" smtClean="0"/>
              <a:t>Values under 0: better than expected given number of variables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Can be used to understand significance of difference between models</a:t>
            </a:r>
            <a:br>
              <a:rPr lang="en-GB" smtClean="0"/>
            </a:br>
            <a:r>
              <a:rPr lang="en-GB" smtClean="0"/>
              <a:t>(Raftery, 1995)</a:t>
            </a:r>
          </a:p>
          <a:p>
            <a:pPr eaLnBrk="1" hangingPunct="1">
              <a:buFont typeface="Arial" pitchFamily="34" charset="0"/>
              <a:buNone/>
            </a:pPr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390060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BiC</a:t>
            </a:r>
            <a:endParaRPr lang="en-US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dirty="0" smtClean="0"/>
              <a:t>Said to be statistically equivalent to k-fold cross-validation for optimal </a:t>
            </a:r>
            <a:r>
              <a:rPr lang="en-GB" dirty="0" smtClean="0"/>
              <a:t>k</a:t>
            </a:r>
          </a:p>
          <a:p>
            <a:pPr lvl="1"/>
            <a:r>
              <a:rPr lang="en-GB" dirty="0" smtClean="0"/>
              <a:t>We’ll talk more about cross-validation in the classification lecture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The derivation is… somewhat complex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BiC</a:t>
            </a:r>
            <a:r>
              <a:rPr lang="en-GB" dirty="0" smtClean="0"/>
              <a:t> is easier to compute than cross-validation, but different formulas must be used for different </a:t>
            </a:r>
            <a:r>
              <a:rPr lang="en-GB" dirty="0" err="1" smtClean="0"/>
              <a:t>modeling</a:t>
            </a:r>
            <a:r>
              <a:rPr lang="en-GB" dirty="0" smtClean="0"/>
              <a:t> frameworks</a:t>
            </a:r>
          </a:p>
          <a:p>
            <a:pPr lvl="1" eaLnBrk="1" hangingPunct="1"/>
            <a:r>
              <a:rPr lang="en-GB" dirty="0" smtClean="0"/>
              <a:t>No </a:t>
            </a:r>
            <a:r>
              <a:rPr lang="en-GB" dirty="0" err="1" smtClean="0"/>
              <a:t>BiC</a:t>
            </a:r>
            <a:r>
              <a:rPr lang="en-GB" dirty="0" smtClean="0"/>
              <a:t> formula available for many </a:t>
            </a:r>
            <a:r>
              <a:rPr lang="en-GB" dirty="0" err="1" smtClean="0"/>
              <a:t>modeling</a:t>
            </a:r>
            <a:r>
              <a:rPr lang="en-GB" dirty="0" smtClean="0"/>
              <a:t> frameworks</a:t>
            </a:r>
          </a:p>
          <a:p>
            <a:pPr eaLnBrk="1" hangingPunct="1">
              <a:buFont typeface="Arial" pitchFamily="34" charset="0"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784347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AIC</a:t>
            </a:r>
            <a:endParaRPr lang="en-US" dirty="0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dirty="0" smtClean="0"/>
              <a:t>Alternative to </a:t>
            </a:r>
            <a:r>
              <a:rPr lang="en-GB" dirty="0" err="1" smtClean="0"/>
              <a:t>BiC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Stands for</a:t>
            </a:r>
          </a:p>
          <a:p>
            <a:pPr lvl="1"/>
            <a:r>
              <a:rPr lang="en-GB" dirty="0" smtClean="0"/>
              <a:t>An Information Criterion (</a:t>
            </a:r>
            <a:r>
              <a:rPr lang="en-GB" dirty="0" err="1" smtClean="0"/>
              <a:t>Akaike</a:t>
            </a:r>
            <a:r>
              <a:rPr lang="en-GB" dirty="0" smtClean="0"/>
              <a:t>, 1971)</a:t>
            </a:r>
          </a:p>
          <a:p>
            <a:pPr lvl="1"/>
            <a:r>
              <a:rPr lang="en-GB" dirty="0" err="1" smtClean="0"/>
              <a:t>Akaike’s</a:t>
            </a:r>
            <a:r>
              <a:rPr lang="en-GB" dirty="0" smtClean="0"/>
              <a:t> Information Criterion (</a:t>
            </a:r>
            <a:r>
              <a:rPr lang="en-GB" dirty="0" err="1" smtClean="0"/>
              <a:t>Akaike</a:t>
            </a:r>
            <a:r>
              <a:rPr lang="en-GB" dirty="0" smtClean="0"/>
              <a:t>, 1974)</a:t>
            </a:r>
          </a:p>
          <a:p>
            <a:pPr eaLnBrk="1" hangingPunct="1"/>
            <a:endParaRPr lang="en-GB" dirty="0" smtClean="0"/>
          </a:p>
          <a:p>
            <a:r>
              <a:rPr lang="en-GB" dirty="0"/>
              <a:t>Makes </a:t>
            </a:r>
            <a:r>
              <a:rPr lang="en-GB" dirty="0" smtClean="0"/>
              <a:t>slightly different trade-off </a:t>
            </a:r>
            <a:r>
              <a:rPr lang="en-GB" dirty="0"/>
              <a:t>between goodness of fit and flexibility of fit (number of parameters)</a:t>
            </a:r>
          </a:p>
          <a:p>
            <a:pPr eaLnBrk="1" hangingPunct="1"/>
            <a:endParaRPr lang="en-GB" dirty="0" smtClean="0"/>
          </a:p>
          <a:p>
            <a:pPr eaLnBrk="1" hangingPunct="1">
              <a:buFont typeface="Arial" pitchFamily="34" charset="0"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644923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Said to be statistically equivalent to </a:t>
            </a:r>
            <a:r>
              <a:rPr lang="en-GB" dirty="0" smtClean="0"/>
              <a:t>Leave-Out-One-Cross-Validation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2352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AIC or  BIC:</a:t>
            </a:r>
            <a:br>
              <a:rPr lang="en-US" dirty="0" smtClean="0"/>
            </a:br>
            <a:r>
              <a:rPr lang="en-US" dirty="0" smtClean="0"/>
              <a:t>Which one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“The aim of the Bayesian approach motivating BIC </a:t>
            </a:r>
            <a:r>
              <a:rPr lang="en-US" dirty="0" smtClean="0"/>
              <a:t>is to </a:t>
            </a:r>
            <a:r>
              <a:rPr lang="en-US" dirty="0"/>
              <a:t>identify the models with the highest probabilities of being the </a:t>
            </a:r>
            <a:r>
              <a:rPr lang="en-US" dirty="0" smtClean="0"/>
              <a:t>true model </a:t>
            </a:r>
            <a:r>
              <a:rPr lang="en-US" dirty="0"/>
              <a:t>for the data, assuming that one of the models </a:t>
            </a:r>
            <a:r>
              <a:rPr lang="en-US" dirty="0" smtClean="0"/>
              <a:t>under consideration </a:t>
            </a:r>
            <a:r>
              <a:rPr lang="en-US" dirty="0"/>
              <a:t>is true. The derivation of AIC, on the other hand, explicitly </a:t>
            </a:r>
            <a:r>
              <a:rPr lang="en-US" dirty="0" smtClean="0"/>
              <a:t>denies the </a:t>
            </a:r>
            <a:r>
              <a:rPr lang="en-US" dirty="0"/>
              <a:t>existence of an identiﬁable true model and instead uses expected prediction of future data as the key criterion of the adequacy of </a:t>
            </a:r>
            <a:r>
              <a:rPr lang="en-US" dirty="0" smtClean="0"/>
              <a:t>a model.” – </a:t>
            </a:r>
            <a:r>
              <a:rPr lang="en-US" dirty="0" err="1" smtClean="0"/>
              <a:t>Kuha</a:t>
            </a:r>
            <a:r>
              <a:rPr lang="en-US" dirty="0" smtClean="0"/>
              <a:t>,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4173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AIC or  BIC:</a:t>
            </a:r>
            <a:br>
              <a:rPr lang="en-US" dirty="0"/>
            </a:br>
            <a:r>
              <a:rPr lang="en-US" dirty="0"/>
              <a:t>Which one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“AIC  </a:t>
            </a:r>
            <a:r>
              <a:rPr lang="en-US" dirty="0"/>
              <a:t>aims  at </a:t>
            </a:r>
            <a:r>
              <a:rPr lang="en-US" dirty="0" err="1" smtClean="0"/>
              <a:t>minimising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/>
              <a:t>Kullback-Leibler</a:t>
            </a:r>
            <a:r>
              <a:rPr lang="en-US" dirty="0"/>
              <a:t>  divergence between the true distribution and the estimate </a:t>
            </a:r>
            <a:r>
              <a:rPr lang="en-US" dirty="0" smtClean="0"/>
              <a:t>from </a:t>
            </a:r>
            <a:r>
              <a:rPr lang="en-US" dirty="0"/>
              <a:t>a candidate model  and BIC tries to select a model </a:t>
            </a:r>
            <a:r>
              <a:rPr lang="en-US" dirty="0" smtClean="0"/>
              <a:t>that </a:t>
            </a:r>
            <a:r>
              <a:rPr lang="en-US" dirty="0" err="1"/>
              <a:t>maximises</a:t>
            </a:r>
            <a:r>
              <a:rPr lang="en-US" dirty="0"/>
              <a:t>  the posterior model </a:t>
            </a:r>
            <a:r>
              <a:rPr lang="en-US" dirty="0" smtClean="0"/>
              <a:t>probability</a:t>
            </a:r>
            <a:r>
              <a:rPr lang="en-US" dirty="0"/>
              <a:t>” </a:t>
            </a:r>
            <a:r>
              <a:rPr lang="en-US" dirty="0" smtClean="0"/>
              <a:t>– Yang, 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32737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AIC or  BIC:</a:t>
            </a:r>
            <a:br>
              <a:rPr lang="en-US" dirty="0"/>
            </a:br>
            <a:r>
              <a:rPr lang="en-US" dirty="0"/>
              <a:t>Which one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“There has been a debate between </a:t>
            </a:r>
            <a:r>
              <a:rPr lang="en-US" dirty="0" smtClean="0"/>
              <a:t>AIC  </a:t>
            </a:r>
            <a:r>
              <a:rPr lang="en-US" dirty="0"/>
              <a:t>and BIC in the literature, </a:t>
            </a:r>
            <a:r>
              <a:rPr lang="en-US" dirty="0" smtClean="0"/>
              <a:t>centering </a:t>
            </a:r>
            <a:r>
              <a:rPr lang="en-US" dirty="0"/>
              <a:t>on  the issue of </a:t>
            </a:r>
            <a:r>
              <a:rPr lang="en-US" dirty="0" smtClean="0"/>
              <a:t>whether </a:t>
            </a:r>
            <a:r>
              <a:rPr lang="en-US" dirty="0"/>
              <a:t>the true model  is finite-dimensional or infinite-dimensional.  There  seems to be a </a:t>
            </a:r>
            <a:r>
              <a:rPr lang="en-US" dirty="0" smtClean="0"/>
              <a:t>consensus </a:t>
            </a:r>
            <a:r>
              <a:rPr lang="en-US" dirty="0"/>
              <a:t>that, for the former case, BIC  should be preferred, and AIC  should be chosen </a:t>
            </a:r>
            <a:r>
              <a:rPr lang="en-US" dirty="0" smtClean="0"/>
              <a:t>for </a:t>
            </a:r>
            <a:r>
              <a:rPr lang="en-US" dirty="0"/>
              <a:t>the latter</a:t>
            </a:r>
            <a:r>
              <a:rPr lang="en-US" dirty="0" smtClean="0"/>
              <a:t>.” – Yang, 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4421</TotalTime>
  <Words>2193</Words>
  <Application>Microsoft Office PowerPoint</Application>
  <PresentationFormat>On-screen Show (4:3)</PresentationFormat>
  <Paragraphs>841</Paragraphs>
  <Slides>105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6" baseType="lpstr">
      <vt:lpstr>Office Theme</vt:lpstr>
      <vt:lpstr>Special Topics in Educational Data Mining</vt:lpstr>
      <vt:lpstr>Today’s Class</vt:lpstr>
      <vt:lpstr>Accuracy</vt:lpstr>
      <vt:lpstr>Accuracy</vt:lpstr>
      <vt:lpstr>Accuracy</vt:lpstr>
      <vt:lpstr>Accuracy</vt:lpstr>
      <vt:lpstr>Non-even assignment to categories</vt:lpstr>
      <vt:lpstr>Kappa</vt:lpstr>
      <vt:lpstr>Kappa</vt:lpstr>
      <vt:lpstr>Kappa</vt:lpstr>
      <vt:lpstr>Cohen’s (1960) Kappa</vt:lpstr>
      <vt:lpstr>Expected agreement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So is that any good?</vt:lpstr>
      <vt:lpstr>Interpreting Kappa</vt:lpstr>
      <vt:lpstr>Kappa&lt;0</vt:lpstr>
      <vt:lpstr>0&lt;Kappa&lt;1</vt:lpstr>
      <vt:lpstr>0&lt;Kappa&lt;1</vt:lpstr>
      <vt:lpstr>0&lt;Kappa&lt;1</vt:lpstr>
      <vt:lpstr>Landis &amp; Koch’s (1977) scale</vt:lpstr>
      <vt:lpstr>Why is there no standard?</vt:lpstr>
      <vt:lpstr>Because of this…</vt:lpstr>
      <vt:lpstr>Kappa</vt:lpstr>
      <vt:lpstr>Kappa</vt:lpstr>
      <vt:lpstr>ROC</vt:lpstr>
      <vt:lpstr>ROC</vt:lpstr>
      <vt:lpstr>ROC</vt:lpstr>
      <vt:lpstr>Example</vt:lpstr>
      <vt:lpstr>ROC</vt:lpstr>
      <vt:lpstr>Threshold = 0.5</vt:lpstr>
      <vt:lpstr>Threshold = 0.6</vt:lpstr>
      <vt:lpstr>Four possibilities</vt:lpstr>
      <vt:lpstr>Which is Which for Threshold = 0.6?</vt:lpstr>
      <vt:lpstr>Which is Which for Threshold = 0.5?</vt:lpstr>
      <vt:lpstr>Which is Which for Threshold = 0.9?</vt:lpstr>
      <vt:lpstr>Which is Which for Threshold = 0.11?</vt:lpstr>
      <vt:lpstr>ROC curve</vt:lpstr>
      <vt:lpstr>Example</vt:lpstr>
      <vt:lpstr>What does the pink line represent?</vt:lpstr>
      <vt:lpstr>What does the dashed line represent?</vt:lpstr>
      <vt:lpstr>Is this a good model or a bad model?</vt:lpstr>
      <vt:lpstr>Let’s draw an ROC curve  on the whiteboard</vt:lpstr>
      <vt:lpstr>What does this ROC curve mean?</vt:lpstr>
      <vt:lpstr>What does this ROC curve mean?</vt:lpstr>
      <vt:lpstr>What does this ROC curve mean?</vt:lpstr>
      <vt:lpstr>What does this ROC curve mean?</vt:lpstr>
      <vt:lpstr>What does this ROC curve mean?</vt:lpstr>
      <vt:lpstr>ROC curves</vt:lpstr>
      <vt:lpstr>A’</vt:lpstr>
      <vt:lpstr>Let’s compute A’ for this data (at least in part)</vt:lpstr>
      <vt:lpstr>A’</vt:lpstr>
      <vt:lpstr>Equations</vt:lpstr>
      <vt:lpstr>Comparing Two Models (ANY two models)</vt:lpstr>
      <vt:lpstr>Comparing Model to Chance</vt:lpstr>
      <vt:lpstr>Is the previous A’ we computed significantly better than chance?</vt:lpstr>
      <vt:lpstr>Complication</vt:lpstr>
      <vt:lpstr>A’</vt:lpstr>
      <vt:lpstr>Notes</vt:lpstr>
      <vt:lpstr>More Caution</vt:lpstr>
      <vt:lpstr>A’ and Kappa</vt:lpstr>
      <vt:lpstr>A’ and Kappa</vt:lpstr>
      <vt:lpstr>A’</vt:lpstr>
      <vt:lpstr>A’</vt:lpstr>
      <vt:lpstr>Precision and Recall</vt:lpstr>
      <vt:lpstr>What do these mean?</vt:lpstr>
      <vt:lpstr>What do these mean?</vt:lpstr>
      <vt:lpstr>Precision-Recall Curves</vt:lpstr>
      <vt:lpstr>What does this PRC curve mean?</vt:lpstr>
      <vt:lpstr>What does this PRC curve mean?</vt:lpstr>
      <vt:lpstr>What does this PRC curve mean?</vt:lpstr>
      <vt:lpstr>ROC versus PRC: Which algorithm is better?</vt:lpstr>
      <vt:lpstr>Precision and Recall: Comments? Questions?</vt:lpstr>
      <vt:lpstr>BiC and friends</vt:lpstr>
      <vt:lpstr>BiC</vt:lpstr>
      <vt:lpstr>BiC</vt:lpstr>
      <vt:lpstr>BiC</vt:lpstr>
      <vt:lpstr>AIC</vt:lpstr>
      <vt:lpstr>AIC</vt:lpstr>
      <vt:lpstr>AIC or  BIC: Which one should you use?</vt:lpstr>
      <vt:lpstr>AIC or  BIC: Which one should you use?</vt:lpstr>
      <vt:lpstr>AIC or  BIC: Which one should you use?</vt:lpstr>
      <vt:lpstr>AIC or  BIC: Which one should you use?</vt:lpstr>
      <vt:lpstr>All the metrics:  Which one should you use?</vt:lpstr>
      <vt:lpstr>Information Criteria</vt:lpstr>
      <vt:lpstr>Diagnostic Metrics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538</cp:revision>
  <dcterms:created xsi:type="dcterms:W3CDTF">2010-01-07T20:34:12Z</dcterms:created>
  <dcterms:modified xsi:type="dcterms:W3CDTF">2013-01-21T16:52:39Z</dcterms:modified>
</cp:coreProperties>
</file>