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745" r:id="rId3"/>
    <p:sldId id="822" r:id="rId4"/>
    <p:sldId id="824" r:id="rId5"/>
    <p:sldId id="842" r:id="rId6"/>
    <p:sldId id="843" r:id="rId7"/>
    <p:sldId id="844" r:id="rId8"/>
    <p:sldId id="846" r:id="rId9"/>
    <p:sldId id="850" r:id="rId10"/>
    <p:sldId id="852" r:id="rId11"/>
    <p:sldId id="853" r:id="rId12"/>
    <p:sldId id="825" r:id="rId13"/>
    <p:sldId id="826" r:id="rId14"/>
    <p:sldId id="827" r:id="rId15"/>
    <p:sldId id="828" r:id="rId16"/>
    <p:sldId id="829" r:id="rId17"/>
    <p:sldId id="830" r:id="rId18"/>
    <p:sldId id="831" r:id="rId19"/>
    <p:sldId id="832" r:id="rId20"/>
    <p:sldId id="833" r:id="rId21"/>
    <p:sldId id="834" r:id="rId22"/>
    <p:sldId id="838" r:id="rId23"/>
    <p:sldId id="823" r:id="rId24"/>
    <p:sldId id="837" r:id="rId25"/>
    <p:sldId id="835" r:id="rId26"/>
    <p:sldId id="836" r:id="rId27"/>
    <p:sldId id="854" r:id="rId28"/>
    <p:sldId id="855" r:id="rId29"/>
    <p:sldId id="839" r:id="rId30"/>
    <p:sldId id="840" r:id="rId31"/>
    <p:sldId id="841" r:id="rId32"/>
    <p:sldId id="791" r:id="rId33"/>
    <p:sldId id="792" r:id="rId34"/>
    <p:sldId id="30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45"/>
            <p14:sldId id="822"/>
            <p14:sldId id="824"/>
            <p14:sldId id="842"/>
            <p14:sldId id="843"/>
            <p14:sldId id="844"/>
            <p14:sldId id="846"/>
            <p14:sldId id="850"/>
            <p14:sldId id="852"/>
            <p14:sldId id="853"/>
            <p14:sldId id="825"/>
            <p14:sldId id="826"/>
            <p14:sldId id="827"/>
            <p14:sldId id="828"/>
            <p14:sldId id="829"/>
            <p14:sldId id="830"/>
            <p14:sldId id="831"/>
            <p14:sldId id="832"/>
            <p14:sldId id="833"/>
            <p14:sldId id="834"/>
            <p14:sldId id="838"/>
            <p14:sldId id="823"/>
            <p14:sldId id="837"/>
            <p14:sldId id="835"/>
            <p14:sldId id="836"/>
            <p14:sldId id="854"/>
            <p14:sldId id="855"/>
            <p14:sldId id="839"/>
            <p14:sldId id="840"/>
            <p14:sldId id="841"/>
            <p14:sldId id="791"/>
            <p14:sldId id="79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2" autoAdjust="0"/>
    <p:restoredTop sz="82396" autoAdjust="0"/>
  </p:normalViewPr>
  <p:slideViewPr>
    <p:cSldViewPr>
      <p:cViewPr>
        <p:scale>
          <a:sx n="64" d="100"/>
          <a:sy n="64" d="100"/>
        </p:scale>
        <p:origin x="-30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48768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4196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4495800" y="411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953000" y="3581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876800" y="4191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4648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9624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1910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3886200" y="3276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48006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343400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4953000" y="2438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105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4495800" y="3352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4724400" y="1905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5029200" y="2971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4724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5029200" y="3352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43434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4267200" y="4114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46482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37338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40386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4681538" y="3924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4191000" y="3886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4249738" y="262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4032250" y="2413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3673475" y="29162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3816350" y="27003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4105275" y="3060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4537075" y="2484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257800" y="2895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46482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7244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876800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4343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4724400" y="2362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4321175" y="2844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4724400" y="2667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4267200" y="36576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5720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13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comments on exercise?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38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distortion/MSD good for choosing between randomized restarts</a:t>
            </a:r>
          </a:p>
          <a:p>
            <a:endParaRPr lang="en-US" dirty="0"/>
          </a:p>
          <a:p>
            <a:r>
              <a:rPr lang="en-US" dirty="0" smtClean="0"/>
              <a:t>But bad for choosing cluster size?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67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Isn’t cross-validated distortion/MSD good for choosing cluster size?</a:t>
            </a:r>
          </a:p>
          <a:p>
            <a:endParaRPr lang="en-US" dirty="0"/>
          </a:p>
          <a:p>
            <a:r>
              <a:rPr lang="en-US" dirty="0" smtClean="0"/>
              <a:t>Why doesn’t cross-validation fix the issue?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80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38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better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choose the number of clusters</a:t>
            </a:r>
          </a:p>
          <a:p>
            <a:endParaRPr lang="en-US" dirty="0"/>
          </a:p>
          <a:p>
            <a:r>
              <a:rPr lang="en-US" dirty="0" smtClean="0"/>
              <a:t>Than just the adjusted fit?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94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Gaussian Mixture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72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Gaussian Mixture Models</a:t>
            </a:r>
          </a:p>
          <a:p>
            <a:endParaRPr lang="en-US" dirty="0"/>
          </a:p>
          <a:p>
            <a:r>
              <a:rPr lang="en-US" dirty="0" smtClean="0"/>
              <a:t>Why not use them all the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5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Spectral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1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Spectral Clustering</a:t>
            </a:r>
          </a:p>
          <a:p>
            <a:endParaRPr lang="en-US" dirty="0"/>
          </a:p>
          <a:p>
            <a:r>
              <a:rPr lang="en-US" dirty="0" smtClean="0"/>
              <a:t>Why not use it all the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4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B7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 each answer</a:t>
            </a:r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Hierarchical Clustering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90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Hierarchical Clustering</a:t>
            </a:r>
          </a:p>
          <a:p>
            <a:endParaRPr lang="en-US" dirty="0"/>
          </a:p>
          <a:p>
            <a:r>
              <a:rPr lang="en-US" dirty="0" smtClean="0"/>
              <a:t>Why not use it all the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44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Clustering: 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9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 .vs.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82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Analysis: 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0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general advantages of structure discovery algorithms (clustering, factor analysis)</a:t>
            </a:r>
          </a:p>
          <a:p>
            <a:r>
              <a:rPr lang="en-US" dirty="0"/>
              <a:t>C</a:t>
            </a:r>
            <a:r>
              <a:rPr lang="en-US" dirty="0" smtClean="0"/>
              <a:t>ompared to supervised/prediction modeling methods?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93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general advantages of structure discovery algorithms (clustering, factor analysis)</a:t>
            </a:r>
          </a:p>
          <a:p>
            <a:r>
              <a:rPr lang="en-US" dirty="0"/>
              <a:t>C</a:t>
            </a:r>
            <a:r>
              <a:rPr lang="en-US" dirty="0" smtClean="0"/>
              <a:t>ompared to supervised/prediction modeling methods?</a:t>
            </a:r>
          </a:p>
          <a:p>
            <a:endParaRPr lang="en-US" dirty="0"/>
          </a:p>
          <a:p>
            <a:r>
              <a:rPr lang="en-US" dirty="0" smtClean="0"/>
              <a:t>What are the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57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cluster in a well-known domain, you are likely to obtain well-known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23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Clustering is relatively popular</a:t>
            </a:r>
          </a:p>
          <a:p>
            <a:endParaRPr lang="en-US" dirty="0" smtClean="0"/>
          </a:p>
          <a:p>
            <a:r>
              <a:rPr lang="en-US" dirty="0" smtClean="0"/>
              <a:t>But somewhat prone to uninteresting papers in education research</a:t>
            </a:r>
          </a:p>
          <a:p>
            <a:pPr lvl="1"/>
            <a:r>
              <a:rPr lang="en-US" dirty="0" smtClean="0"/>
              <a:t>Where usually a lot is already known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be thoughtful…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21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Amershi</a:t>
            </a:r>
            <a:r>
              <a:rPr lang="en-US" dirty="0" smtClean="0"/>
              <a:t> &amp; </a:t>
            </a:r>
            <a:r>
              <a:rPr lang="en-US" dirty="0" err="1" smtClean="0"/>
              <a:t>Conati</a:t>
            </a:r>
            <a:r>
              <a:rPr lang="en-US" dirty="0" smtClean="0"/>
              <a:t>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1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568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Bowers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 questions?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59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890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B8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Pattern Mining</a:t>
            </a:r>
          </a:p>
          <a:p>
            <a:endParaRPr lang="en-US" dirty="0"/>
          </a:p>
          <a:p>
            <a:r>
              <a:rPr lang="en-US" dirty="0" smtClean="0"/>
              <a:t>Due </a:t>
            </a:r>
            <a:r>
              <a:rPr lang="en-US" b="1" i="1" dirty="0" smtClean="0"/>
              <a:t>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Wednesday, December 3: Association Rule Mining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Readings</a:t>
            </a:r>
          </a:p>
          <a:p>
            <a:r>
              <a:rPr lang="en-US" dirty="0" smtClean="0"/>
              <a:t>Baker</a:t>
            </a:r>
            <a:r>
              <a:rPr lang="en-US" dirty="0"/>
              <a:t>, R.S. (2014) Big Data and Education. Ch. 5, V3.</a:t>
            </a:r>
          </a:p>
          <a:p>
            <a:r>
              <a:rPr lang="en-US" dirty="0" err="1"/>
              <a:t>Merceron</a:t>
            </a:r>
            <a:r>
              <a:rPr lang="en-US" dirty="0"/>
              <a:t>, A., </a:t>
            </a:r>
            <a:r>
              <a:rPr lang="en-US" dirty="0" err="1"/>
              <a:t>Yacef</a:t>
            </a:r>
            <a:r>
              <a:rPr lang="en-US" dirty="0"/>
              <a:t>, K. (2008) Interestingness Measures for Association Rules in Educational Data. </a:t>
            </a:r>
            <a:r>
              <a:rPr lang="en-US" i="1" dirty="0"/>
              <a:t>Proceedings of the 1st International Conference on Educational Data Mining</a:t>
            </a:r>
            <a:r>
              <a:rPr lang="en-US" dirty="0"/>
              <a:t>,57-66. </a:t>
            </a:r>
          </a:p>
          <a:p>
            <a:r>
              <a:rPr lang="en-US" dirty="0" err="1"/>
              <a:t>Bazaldua</a:t>
            </a:r>
            <a:r>
              <a:rPr lang="en-US" dirty="0"/>
              <a:t>, D.A.L., Baker, R.S., San Pedro, M.O.Z. </a:t>
            </a:r>
            <a:r>
              <a:rPr lang="en-US" dirty="0" smtClean="0"/>
              <a:t>(2014) </a:t>
            </a:r>
            <a:r>
              <a:rPr lang="en-US" dirty="0"/>
              <a:t>Combining Expert and Metric-Based Assessments of Association Rule Interestingness. </a:t>
            </a:r>
            <a:r>
              <a:rPr lang="en-US" i="1" dirty="0" smtClean="0"/>
              <a:t>Proceedings </a:t>
            </a:r>
            <a:r>
              <a:rPr lang="en-US" i="1" dirty="0"/>
              <a:t>of the 7th International Conference on Educational Data Mining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 about k-Means?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</a:t>
            </a:r>
            <a:r>
              <a:rPr lang="en-US" dirty="0" smtClean="0"/>
              <a:t>play with clustering a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k-means using the following points </a:t>
            </a:r>
            <a:r>
              <a:rPr lang="en-US" dirty="0" smtClean="0"/>
              <a:t>and initial </a:t>
            </a:r>
            <a:r>
              <a:rPr lang="en-US" dirty="0" smtClean="0"/>
              <a:t>centroids</a:t>
            </a:r>
          </a:p>
          <a:p>
            <a:endParaRPr lang="en-US" dirty="0"/>
          </a:p>
          <a:p>
            <a:r>
              <a:rPr lang="en-US" dirty="0" smtClean="0"/>
              <a:t>I need </a:t>
            </a:r>
            <a:r>
              <a:rPr lang="en-US" dirty="0" smtClean="0"/>
              <a:t>5 </a:t>
            </a:r>
            <a:r>
              <a:rPr lang="en-US" dirty="0" smtClean="0"/>
              <a:t>volunteers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4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6948488" y="386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6588125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516688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22776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3722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588125" y="4003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661150" y="56610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92950" y="44354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596188" y="4795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5221288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5437188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5148263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6589713" y="22050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5653088" y="19161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6229350" y="16287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6013450" y="18446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013450" y="27082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68056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7237413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1979613" y="1484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1331913" y="141287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4067175" y="3933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1403350" y="24209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867400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73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7772400" y="5638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7772400" y="762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6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3124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048000" y="3124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3581400" y="2895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3810000" y="2743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3429000" y="25908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34194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4067175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3419475" y="2133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3635375" y="2349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4"/>
          <p:cNvSpPr>
            <a:spLocks noChangeArrowheads="1"/>
          </p:cNvSpPr>
          <p:nvPr/>
        </p:nvSpPr>
        <p:spPr bwMode="auto">
          <a:xfrm>
            <a:off x="7620000" y="9906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4"/>
          <p:cNvSpPr>
            <a:spLocks noChangeArrowheads="1"/>
          </p:cNvSpPr>
          <p:nvPr/>
        </p:nvSpPr>
        <p:spPr bwMode="auto">
          <a:xfrm>
            <a:off x="7772400" y="5715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4724400" y="32004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1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895600" y="3962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2438400" y="3962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426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971800" y="3733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95600" y="4343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6670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981200" y="3657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2209800" y="3429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9050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28194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331913" y="6021388"/>
            <a:ext cx="70564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							1</a:t>
            </a:r>
          </a:p>
          <a:p>
            <a:pPr algn="ctr">
              <a:spcBef>
                <a:spcPct val="50000"/>
              </a:spcBef>
            </a:pPr>
            <a:r>
              <a:rPr lang="en-GB"/>
              <a:t>pknow</a:t>
            </a:r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0" y="2636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</a:t>
            </a:r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84213" y="765175"/>
            <a:ext cx="574675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+3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-3</a:t>
            </a:r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116013" y="908050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116013" y="602138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2362200" y="2286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8"/>
          <p:cNvSpPr>
            <a:spLocks noChangeArrowheads="1"/>
          </p:cNvSpPr>
          <p:nvPr/>
        </p:nvSpPr>
        <p:spPr bwMode="auto">
          <a:xfrm>
            <a:off x="2971800" y="25908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47244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20"/>
          <p:cNvSpPr>
            <a:spLocks noChangeArrowheads="1"/>
          </p:cNvSpPr>
          <p:nvPr/>
        </p:nvSpPr>
        <p:spPr bwMode="auto">
          <a:xfrm>
            <a:off x="2514600" y="35052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Oval 21"/>
          <p:cNvSpPr>
            <a:spLocks noChangeArrowheads="1"/>
          </p:cNvSpPr>
          <p:nvPr/>
        </p:nvSpPr>
        <p:spPr bwMode="auto">
          <a:xfrm>
            <a:off x="2743200" y="2057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4648200" y="38100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43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51816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25"/>
          <p:cNvSpPr>
            <a:spLocks noChangeArrowheads="1"/>
          </p:cNvSpPr>
          <p:nvPr/>
        </p:nvSpPr>
        <p:spPr bwMode="auto">
          <a:xfrm>
            <a:off x="30480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2362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2555875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2700338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176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124075" y="42211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700338" y="4076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>
            <a:off x="2195513" y="4724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2268538" y="2781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2051050" y="2565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5"/>
          <p:cNvSpPr>
            <a:spLocks noChangeArrowheads="1"/>
          </p:cNvSpPr>
          <p:nvPr/>
        </p:nvSpPr>
        <p:spPr bwMode="auto">
          <a:xfrm>
            <a:off x="1692275" y="30686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6"/>
          <p:cNvSpPr>
            <a:spLocks noChangeArrowheads="1"/>
          </p:cNvSpPr>
          <p:nvPr/>
        </p:nvSpPr>
        <p:spPr bwMode="auto">
          <a:xfrm>
            <a:off x="1835150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2124075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2555875" y="26368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9"/>
          <p:cNvSpPr>
            <a:spLocks noChangeArrowheads="1"/>
          </p:cNvSpPr>
          <p:nvPr/>
        </p:nvSpPr>
        <p:spPr bwMode="auto">
          <a:xfrm>
            <a:off x="5410200" y="3429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40"/>
          <p:cNvSpPr>
            <a:spLocks noChangeArrowheads="1"/>
          </p:cNvSpPr>
          <p:nvPr/>
        </p:nvSpPr>
        <p:spPr bwMode="auto">
          <a:xfrm>
            <a:off x="5029200" y="3276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5019675" y="3898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Oval 42"/>
          <p:cNvSpPr>
            <a:spLocks noChangeArrowheads="1"/>
          </p:cNvSpPr>
          <p:nvPr/>
        </p:nvSpPr>
        <p:spPr bwMode="auto">
          <a:xfrm>
            <a:off x="2743200" y="3581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667375" y="3251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Oval 44"/>
          <p:cNvSpPr>
            <a:spLocks noChangeArrowheads="1"/>
          </p:cNvSpPr>
          <p:nvPr/>
        </p:nvSpPr>
        <p:spPr bwMode="auto">
          <a:xfrm>
            <a:off x="5019675" y="28194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Oval 45"/>
          <p:cNvSpPr>
            <a:spLocks noChangeArrowheads="1"/>
          </p:cNvSpPr>
          <p:nvPr/>
        </p:nvSpPr>
        <p:spPr bwMode="auto">
          <a:xfrm>
            <a:off x="5235575" y="3035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Oval 46"/>
          <p:cNvSpPr>
            <a:spLocks noChangeArrowheads="1"/>
          </p:cNvSpPr>
          <p:nvPr/>
        </p:nvSpPr>
        <p:spPr bwMode="auto">
          <a:xfrm>
            <a:off x="23399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2743200" y="28194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286000" y="38100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53"/>
          <p:cNvSpPr>
            <a:spLocks noChangeArrowheads="1"/>
          </p:cNvSpPr>
          <p:nvPr/>
        </p:nvSpPr>
        <p:spPr bwMode="auto">
          <a:xfrm>
            <a:off x="1447800" y="990600"/>
            <a:ext cx="142875" cy="144462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4"/>
          <p:cNvSpPr>
            <a:spLocks noChangeArrowheads="1"/>
          </p:cNvSpPr>
          <p:nvPr/>
        </p:nvSpPr>
        <p:spPr bwMode="auto">
          <a:xfrm>
            <a:off x="1447800" y="57912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54"/>
          <p:cNvSpPr>
            <a:spLocks noChangeArrowheads="1"/>
          </p:cNvSpPr>
          <p:nvPr/>
        </p:nvSpPr>
        <p:spPr bwMode="auto">
          <a:xfrm>
            <a:off x="8229600" y="33528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2590800" y="3048000"/>
            <a:ext cx="142875" cy="144463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7248525" y="4025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7248525" y="28829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7400925" y="31115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2"/>
          <p:cNvSpPr>
            <a:spLocks noChangeArrowheads="1"/>
          </p:cNvSpPr>
          <p:nvPr/>
        </p:nvSpPr>
        <p:spPr bwMode="auto">
          <a:xfrm>
            <a:off x="7324725" y="3416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24"/>
          <p:cNvSpPr>
            <a:spLocks noChangeArrowheads="1"/>
          </p:cNvSpPr>
          <p:nvPr/>
        </p:nvSpPr>
        <p:spPr bwMode="auto">
          <a:xfrm>
            <a:off x="7858125" y="31877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7324725" y="37973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39"/>
          <p:cNvSpPr>
            <a:spLocks noChangeArrowheads="1"/>
          </p:cNvSpPr>
          <p:nvPr/>
        </p:nvSpPr>
        <p:spPr bwMode="auto">
          <a:xfrm>
            <a:off x="8086725" y="303530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40"/>
          <p:cNvSpPr>
            <a:spLocks noChangeArrowheads="1"/>
          </p:cNvSpPr>
          <p:nvPr/>
        </p:nvSpPr>
        <p:spPr bwMode="auto">
          <a:xfrm>
            <a:off x="7705725" y="28829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41"/>
          <p:cNvSpPr>
            <a:spLocks noChangeArrowheads="1"/>
          </p:cNvSpPr>
          <p:nvPr/>
        </p:nvSpPr>
        <p:spPr bwMode="auto">
          <a:xfrm>
            <a:off x="7696200" y="3505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8343900" y="28575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5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5852</TotalTime>
  <Words>363</Words>
  <Application>Microsoft Office PowerPoint</Application>
  <PresentationFormat>On-screen Show (4:3)</PresentationFormat>
  <Paragraphs>160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Core Methods in  Educational Data Mining</vt:lpstr>
      <vt:lpstr>Assignment B7</vt:lpstr>
      <vt:lpstr>Any questions?</vt:lpstr>
      <vt:lpstr>Any questions about k-Means?</vt:lpstr>
      <vt:lpstr>Let’s play with clustering a bit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comments on exercise?</vt:lpstr>
      <vt:lpstr>Why</vt:lpstr>
      <vt:lpstr>Why</vt:lpstr>
      <vt:lpstr>What</vt:lpstr>
      <vt:lpstr>Is there a better way</vt:lpstr>
      <vt:lpstr>What are the advantages?</vt:lpstr>
      <vt:lpstr>What are the advantages?</vt:lpstr>
      <vt:lpstr>What are the advantages?</vt:lpstr>
      <vt:lpstr>What are the advantages?</vt:lpstr>
      <vt:lpstr>What are the advantages?</vt:lpstr>
      <vt:lpstr>What are the advantages?</vt:lpstr>
      <vt:lpstr>Clustering: Any Questions?</vt:lpstr>
      <vt:lpstr>Factor Analysis .vs. Clustering</vt:lpstr>
      <vt:lpstr>Factor Analysis: Any Questions?</vt:lpstr>
      <vt:lpstr>What…</vt:lpstr>
      <vt:lpstr>What…</vt:lpstr>
      <vt:lpstr>Important point…</vt:lpstr>
      <vt:lpstr>Because of this…</vt:lpstr>
      <vt:lpstr>Amershi &amp; Conati (2009)</vt:lpstr>
      <vt:lpstr>Bowers (2010)</vt:lpstr>
      <vt:lpstr>Any other questions?</vt:lpstr>
      <vt:lpstr>Assignment B8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594</cp:revision>
  <dcterms:created xsi:type="dcterms:W3CDTF">2010-01-07T20:34:12Z</dcterms:created>
  <dcterms:modified xsi:type="dcterms:W3CDTF">2014-12-01T07:52:19Z</dcterms:modified>
</cp:coreProperties>
</file>