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832" r:id="rId3"/>
    <p:sldId id="833" r:id="rId4"/>
    <p:sldId id="834" r:id="rId5"/>
    <p:sldId id="793" r:id="rId6"/>
    <p:sldId id="835" r:id="rId7"/>
    <p:sldId id="838" r:id="rId8"/>
    <p:sldId id="847" r:id="rId9"/>
    <p:sldId id="839" r:id="rId10"/>
    <p:sldId id="849" r:id="rId11"/>
    <p:sldId id="846" r:id="rId12"/>
    <p:sldId id="840" r:id="rId13"/>
    <p:sldId id="848" r:id="rId14"/>
    <p:sldId id="843" r:id="rId15"/>
    <p:sldId id="844" r:id="rId16"/>
    <p:sldId id="841" r:id="rId17"/>
    <p:sldId id="791" r:id="rId18"/>
    <p:sldId id="836" r:id="rId19"/>
    <p:sldId id="792" r:id="rId20"/>
    <p:sldId id="837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32"/>
            <p14:sldId id="833"/>
            <p14:sldId id="834"/>
            <p14:sldId id="793"/>
            <p14:sldId id="835"/>
            <p14:sldId id="838"/>
            <p14:sldId id="847"/>
            <p14:sldId id="839"/>
            <p14:sldId id="849"/>
            <p14:sldId id="846"/>
            <p14:sldId id="840"/>
            <p14:sldId id="848"/>
            <p14:sldId id="843"/>
            <p14:sldId id="844"/>
            <p14:sldId id="841"/>
            <p14:sldId id="791"/>
            <p14:sldId id="836"/>
            <p14:sldId id="792"/>
            <p14:sldId id="837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2" autoAdjust="0"/>
    <p:restoredTop sz="82396" autoAdjust="0"/>
  </p:normalViewPr>
  <p:slideViewPr>
    <p:cSldViewPr>
      <p:cViewPr>
        <p:scale>
          <a:sx n="64" d="100"/>
          <a:sy n="64" d="100"/>
        </p:scale>
        <p:origin x="-30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crel.lancs.ac.uk/people/paul/publications/phd2003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54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WMatrix</a:t>
            </a:r>
            <a:r>
              <a:rPr lang="en-US" dirty="0" smtClean="0"/>
              <a:t>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ucrel.lancs.ac.uk/people/paul/publications/phd2003.pdf</a:t>
            </a:r>
            <a:endParaRPr lang="en-US" dirty="0" smtClean="0"/>
          </a:p>
          <a:p>
            <a:r>
              <a:rPr lang="en-US" dirty="0" smtClean="0"/>
              <a:t>At 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02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semantic tagging versus looking for specific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67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301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measures (of student responses)  did </a:t>
            </a:r>
            <a:r>
              <a:rPr lang="en-US" dirty="0" err="1" smtClean="0"/>
              <a:t>Graesser</a:t>
            </a:r>
            <a:r>
              <a:rPr lang="en-US" dirty="0" smtClean="0"/>
              <a:t> et al. paper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93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measures (of student responses)  did </a:t>
            </a:r>
            <a:r>
              <a:rPr lang="en-US" dirty="0" err="1"/>
              <a:t>Graesser</a:t>
            </a:r>
            <a:r>
              <a:rPr lang="en-US" dirty="0"/>
              <a:t> et al. paper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 Verbosity</a:t>
            </a:r>
          </a:p>
          <a:p>
            <a:r>
              <a:rPr lang="en-US" dirty="0" smtClean="0"/>
              <a:t>LSA-based comparison to “good” and “bad” answers</a:t>
            </a:r>
          </a:p>
          <a:p>
            <a:r>
              <a:rPr lang="en-US" dirty="0" smtClean="0"/>
              <a:t>Change in degree of goodness of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20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Graesser</a:t>
            </a:r>
            <a:r>
              <a:rPr lang="en-US" dirty="0" smtClean="0"/>
              <a:t> et al. paper?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C5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Questions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Bring printouts of your visualization 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1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39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Monday, </a:t>
            </a:r>
            <a:r>
              <a:rPr lang="en-US" b="1" dirty="0"/>
              <a:t>December </a:t>
            </a:r>
            <a:r>
              <a:rPr lang="en-US" b="1" dirty="0" smtClean="0"/>
              <a:t>15:  Visualization</a:t>
            </a:r>
          </a:p>
          <a:p>
            <a:r>
              <a:rPr lang="en-US" b="1" dirty="0" smtClean="0"/>
              <a:t>HM140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Baker, R.S. (2014) Big Data and Education. Ch. 6, V1, V2, V3, V4, V5.</a:t>
            </a:r>
          </a:p>
          <a:p>
            <a:r>
              <a:rPr lang="en-US" dirty="0"/>
              <a:t>Kay, J., </a:t>
            </a:r>
            <a:r>
              <a:rPr lang="en-US" dirty="0" err="1"/>
              <a:t>Maisonneuve</a:t>
            </a:r>
            <a:r>
              <a:rPr lang="en-US" dirty="0"/>
              <a:t>, N., </a:t>
            </a:r>
            <a:r>
              <a:rPr lang="en-US" dirty="0" err="1"/>
              <a:t>Yacef</a:t>
            </a:r>
            <a:r>
              <a:rPr lang="en-US" dirty="0"/>
              <a:t>, K., </a:t>
            </a:r>
            <a:r>
              <a:rPr lang="en-US" dirty="0" err="1"/>
              <a:t>Reimann</a:t>
            </a:r>
            <a:r>
              <a:rPr lang="en-US" dirty="0"/>
              <a:t>, P. (2006) The big five and </a:t>
            </a:r>
            <a:r>
              <a:rPr lang="en-US" dirty="0" err="1"/>
              <a:t>visualisations</a:t>
            </a:r>
            <a:r>
              <a:rPr lang="en-US" dirty="0"/>
              <a:t> of team work activity. Intelligent Tutoring Systems: Proceedings 8th International Conference, ITS 2006, 197-206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Ritter, S., Harris, T., Nixon, T., Dickinson, D., Murray, R.C., </a:t>
            </a:r>
            <a:r>
              <a:rPr lang="en-US" dirty="0" err="1"/>
              <a:t>Towle</a:t>
            </a:r>
            <a:r>
              <a:rPr lang="en-US" dirty="0"/>
              <a:t>, B. (2009) Reducing the Knowledge Tracing Space. Proceedings of the 2nd International Conference on Educational Data Mining, 151-160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Martinez, R., Kay, J., </a:t>
            </a:r>
            <a:r>
              <a:rPr lang="en-US" dirty="0" err="1"/>
              <a:t>Yacef</a:t>
            </a:r>
            <a:r>
              <a:rPr lang="en-US" dirty="0"/>
              <a:t>, K. (2011) </a:t>
            </a:r>
            <a:r>
              <a:rPr lang="en-US" dirty="0" err="1"/>
              <a:t>Visualisations</a:t>
            </a:r>
            <a:r>
              <a:rPr lang="en-US" dirty="0"/>
              <a:t> for longitudinal participation, contribution and progress of a collaborative task at the tabletop. International Conference on Computer Supported Collaborative Learning, CSCL 2011, 25-32.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problem in </a:t>
            </a:r>
            <a:r>
              <a:rPr lang="en-US" dirty="0" err="1" smtClean="0"/>
              <a:t>RapidMiner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</a:t>
            </a:r>
            <a:r>
              <a:rPr lang="en-US" dirty="0"/>
              <a:t>Just one little idea on how </a:t>
            </a:r>
            <a:r>
              <a:rPr lang="en-US" dirty="0" err="1"/>
              <a:t>Rapidminer</a:t>
            </a:r>
            <a:r>
              <a:rPr lang="en-US" dirty="0"/>
              <a:t> calculate the support...</a:t>
            </a:r>
          </a:p>
          <a:p>
            <a:r>
              <a:rPr lang="en-US" dirty="0"/>
              <a:t>For Q7, I assumed the max gap as 5.0, and got 53 students who had the sequential rule behavior-</a:t>
            </a:r>
            <a:r>
              <a:rPr lang="en-US" dirty="0" err="1"/>
              <a:t>ontask</a:t>
            </a:r>
            <a:r>
              <a:rPr lang="en-US" dirty="0"/>
              <a:t> -&gt; affect-concentrating at least once. Then I had this number divided by 55, the total number of students, and the result turns out to be 0.96363636, which is almost the same with the support for behavior-</a:t>
            </a:r>
            <a:r>
              <a:rPr lang="en-US" dirty="0" err="1"/>
              <a:t>ontask</a:t>
            </a:r>
            <a:r>
              <a:rPr lang="en-US" dirty="0"/>
              <a:t> -&gt; affect-concentrating in </a:t>
            </a:r>
            <a:r>
              <a:rPr lang="en-US" dirty="0" err="1"/>
              <a:t>Rapidminer</a:t>
            </a:r>
            <a:r>
              <a:rPr lang="en-US" dirty="0"/>
              <a:t>, 0.964.</a:t>
            </a:r>
          </a:p>
          <a:p>
            <a:r>
              <a:rPr lang="en-US" dirty="0"/>
              <a:t>So I was wondering if </a:t>
            </a:r>
            <a:r>
              <a:rPr lang="en-US" dirty="0" err="1"/>
              <a:t>Rapidminer</a:t>
            </a:r>
            <a:r>
              <a:rPr lang="en-US" dirty="0"/>
              <a:t>, for the GSP operator, would calculate the support on student-level instead of each transaction</a:t>
            </a:r>
            <a:r>
              <a:rPr lang="en-US" dirty="0" smtClean="0"/>
              <a:t>?”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93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Project Presentation Session #1</a:t>
            </a:r>
          </a:p>
          <a:p>
            <a:endParaRPr lang="en-US" dirty="0"/>
          </a:p>
          <a:p>
            <a:r>
              <a:rPr lang="en-US" dirty="0" smtClean="0"/>
              <a:t>Monday, 6pm-9pm</a:t>
            </a:r>
          </a:p>
          <a:p>
            <a:r>
              <a:rPr lang="en-US" dirty="0" smtClean="0"/>
              <a:t>GD547</a:t>
            </a:r>
          </a:p>
          <a:p>
            <a:endParaRPr lang="en-US" dirty="0"/>
          </a:p>
          <a:p>
            <a:r>
              <a:rPr lang="en-US" dirty="0" smtClean="0"/>
              <a:t>Everyone knows what session they are presenting in,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73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of student-level calculation of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Weights students equally</a:t>
            </a:r>
          </a:p>
          <a:p>
            <a:endParaRPr lang="en-US" dirty="0"/>
          </a:p>
          <a:p>
            <a:r>
              <a:rPr lang="en-US" dirty="0" smtClean="0"/>
              <a:t>Treats a behavior that every student engages in once the same as a behavior that every student engages in half the time</a:t>
            </a:r>
          </a:p>
          <a:p>
            <a:endParaRPr lang="en-US" dirty="0"/>
          </a:p>
          <a:p>
            <a:r>
              <a:rPr lang="en-US" dirty="0" smtClean="0"/>
              <a:t>Advantages?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4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thoughts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5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interesting rules that people found?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4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thoughts or comments on sequential pattern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4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Prata</a:t>
            </a:r>
            <a:r>
              <a:rPr lang="en-US" dirty="0" smtClean="0"/>
              <a:t>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5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looking for counts of words </a:t>
            </a:r>
          </a:p>
          <a:p>
            <a:pPr lvl="1"/>
            <a:r>
              <a:rPr lang="en-US" dirty="0" smtClean="0"/>
              <a:t>Also called “bag of words”</a:t>
            </a:r>
          </a:p>
          <a:p>
            <a:r>
              <a:rPr lang="en-US" dirty="0" smtClean="0"/>
              <a:t>Of looking for bigrams</a:t>
            </a:r>
          </a:p>
          <a:p>
            <a:r>
              <a:rPr lang="en-US" dirty="0" smtClean="0"/>
              <a:t>Of looking for trigrams</a:t>
            </a:r>
          </a:p>
          <a:p>
            <a:r>
              <a:rPr lang="en-US" dirty="0" smtClean="0"/>
              <a:t>Of looking for grammatical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8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5896</TotalTime>
  <Words>505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Core Methods in  Educational Data Mining</vt:lpstr>
      <vt:lpstr>Support problem in RapidMiner</vt:lpstr>
      <vt:lpstr>Implications of student-level calculation of support</vt:lpstr>
      <vt:lpstr>Other thoughts or comments?</vt:lpstr>
      <vt:lpstr>Assignment C4</vt:lpstr>
      <vt:lpstr>Last thoughts or comments on sequential pattern mining</vt:lpstr>
      <vt:lpstr>Text Mining</vt:lpstr>
      <vt:lpstr>Prata work</vt:lpstr>
      <vt:lpstr>What are the advantages and disadvantages</vt:lpstr>
      <vt:lpstr>Semantic Tagging</vt:lpstr>
      <vt:lpstr>WMatrix categories</vt:lpstr>
      <vt:lpstr>What are the advantages and disadvantages</vt:lpstr>
      <vt:lpstr>Questions/Comments?</vt:lpstr>
      <vt:lpstr>What measures (of student responses)  did Graesser et al. paper use?</vt:lpstr>
      <vt:lpstr>What measures (of student responses)  did Graesser et al. paper use?</vt:lpstr>
      <vt:lpstr>Questions/Comments</vt:lpstr>
      <vt:lpstr>Assignment C5</vt:lpstr>
      <vt:lpstr>Assignment C6</vt:lpstr>
      <vt:lpstr>Next Class</vt:lpstr>
      <vt:lpstr>Also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617</cp:revision>
  <dcterms:created xsi:type="dcterms:W3CDTF">2010-01-07T20:34:12Z</dcterms:created>
  <dcterms:modified xsi:type="dcterms:W3CDTF">2014-12-10T01:27:33Z</dcterms:modified>
</cp:coreProperties>
</file>