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413" r:id="rId3"/>
    <p:sldId id="274" r:id="rId4"/>
    <p:sldId id="532" r:id="rId5"/>
    <p:sldId id="502" r:id="rId6"/>
    <p:sldId id="503" r:id="rId7"/>
    <p:sldId id="507" r:id="rId8"/>
    <p:sldId id="508" r:id="rId9"/>
    <p:sldId id="509" r:id="rId10"/>
    <p:sldId id="510" r:id="rId11"/>
    <p:sldId id="511" r:id="rId12"/>
    <p:sldId id="515" r:id="rId13"/>
    <p:sldId id="516" r:id="rId14"/>
    <p:sldId id="512" r:id="rId15"/>
    <p:sldId id="513" r:id="rId16"/>
    <p:sldId id="514" r:id="rId17"/>
    <p:sldId id="517" r:id="rId18"/>
    <p:sldId id="518" r:id="rId19"/>
    <p:sldId id="519" r:id="rId20"/>
    <p:sldId id="521" r:id="rId21"/>
    <p:sldId id="522" r:id="rId22"/>
    <p:sldId id="523" r:id="rId23"/>
    <p:sldId id="525" r:id="rId24"/>
    <p:sldId id="526" r:id="rId25"/>
    <p:sldId id="527" r:id="rId26"/>
    <p:sldId id="528" r:id="rId27"/>
    <p:sldId id="529" r:id="rId28"/>
    <p:sldId id="506" r:id="rId29"/>
    <p:sldId id="530" r:id="rId30"/>
    <p:sldId id="531" r:id="rId31"/>
    <p:sldId id="504" r:id="rId32"/>
    <p:sldId id="498" r:id="rId33"/>
    <p:sldId id="505" r:id="rId34"/>
    <p:sldId id="497" r:id="rId35"/>
    <p:sldId id="500" r:id="rId36"/>
    <p:sldId id="412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>
        <p:scale>
          <a:sx n="66" d="100"/>
          <a:sy n="66" d="100"/>
        </p:scale>
        <p:origin x="-97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ne2013\week-slides\wk1\graphs-for-regress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ne2013\week-slides\wk1\graphs-for-regress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ne2013\week-slides\wk1\graphs-for-regress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Sheet1!$B$143</c:f>
              <c:strCache>
                <c:ptCount val="1"/>
                <c:pt idx="0">
                  <c:v>papers per year</c:v>
                </c:pt>
              </c:strCache>
            </c:strRef>
          </c:tx>
          <c:xVal>
            <c:numRef>
              <c:f>Sheet1!$A$144:$A$160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xVal>
          <c:yVal>
            <c:numRef>
              <c:f>Sheet1!$B$144:$B$160</c:f>
              <c:numCache>
                <c:formatCode>General</c:formatCode>
                <c:ptCount val="17"/>
                <c:pt idx="0">
                  <c:v>4</c:v>
                </c:pt>
                <c:pt idx="1">
                  <c:v>5.9</c:v>
                </c:pt>
                <c:pt idx="2">
                  <c:v>7.6</c:v>
                </c:pt>
                <c:pt idx="3">
                  <c:v>9.1</c:v>
                </c:pt>
                <c:pt idx="4">
                  <c:v>10.4</c:v>
                </c:pt>
                <c:pt idx="5">
                  <c:v>11.5</c:v>
                </c:pt>
                <c:pt idx="6">
                  <c:v>12.4</c:v>
                </c:pt>
                <c:pt idx="7">
                  <c:v>13.1</c:v>
                </c:pt>
                <c:pt idx="8">
                  <c:v>13.6</c:v>
                </c:pt>
                <c:pt idx="9">
                  <c:v>13.9</c:v>
                </c:pt>
                <c:pt idx="10">
                  <c:v>14</c:v>
                </c:pt>
                <c:pt idx="11">
                  <c:v>13.9</c:v>
                </c:pt>
                <c:pt idx="12">
                  <c:v>13.6</c:v>
                </c:pt>
                <c:pt idx="13">
                  <c:v>13.1</c:v>
                </c:pt>
                <c:pt idx="14">
                  <c:v>12.4</c:v>
                </c:pt>
                <c:pt idx="15">
                  <c:v>11.5</c:v>
                </c:pt>
                <c:pt idx="16">
                  <c:v>10.4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673856"/>
        <c:axId val="116546304"/>
      </c:scatterChart>
      <c:valAx>
        <c:axId val="51673856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graduate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6546304"/>
        <c:crosses val="autoZero"/>
        <c:crossBetween val="midCat"/>
      </c:valAx>
      <c:valAx>
        <c:axId val="1165463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Papers</a:t>
                </a:r>
                <a:r>
                  <a:rPr lang="en-US" baseline="0"/>
                  <a:t> per year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16738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Sheet1!$B$143</c:f>
              <c:strCache>
                <c:ptCount val="1"/>
                <c:pt idx="0">
                  <c:v>papers per year</c:v>
                </c:pt>
              </c:strCache>
            </c:strRef>
          </c:tx>
          <c:xVal>
            <c:numRef>
              <c:f>Sheet1!$A$144:$A$160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xVal>
          <c:yVal>
            <c:numRef>
              <c:f>Sheet1!$B$144:$B$160</c:f>
              <c:numCache>
                <c:formatCode>General</c:formatCode>
                <c:ptCount val="17"/>
                <c:pt idx="0">
                  <c:v>4</c:v>
                </c:pt>
                <c:pt idx="1">
                  <c:v>5.9</c:v>
                </c:pt>
                <c:pt idx="2">
                  <c:v>7.6</c:v>
                </c:pt>
                <c:pt idx="3">
                  <c:v>9.1</c:v>
                </c:pt>
                <c:pt idx="4">
                  <c:v>10.4</c:v>
                </c:pt>
                <c:pt idx="5">
                  <c:v>11.5</c:v>
                </c:pt>
                <c:pt idx="6">
                  <c:v>12.4</c:v>
                </c:pt>
                <c:pt idx="7">
                  <c:v>13.1</c:v>
                </c:pt>
                <c:pt idx="8">
                  <c:v>13.6</c:v>
                </c:pt>
                <c:pt idx="9">
                  <c:v>13.9</c:v>
                </c:pt>
                <c:pt idx="10">
                  <c:v>14</c:v>
                </c:pt>
                <c:pt idx="11">
                  <c:v>13.9</c:v>
                </c:pt>
                <c:pt idx="12">
                  <c:v>13.6</c:v>
                </c:pt>
                <c:pt idx="13">
                  <c:v>13.1</c:v>
                </c:pt>
                <c:pt idx="14">
                  <c:v>12.4</c:v>
                </c:pt>
                <c:pt idx="15">
                  <c:v>11.5</c:v>
                </c:pt>
                <c:pt idx="16">
                  <c:v>10.4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2183104"/>
        <c:axId val="132184256"/>
      </c:scatterChart>
      <c:valAx>
        <c:axId val="132183104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graduate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2184256"/>
        <c:crosses val="autoZero"/>
        <c:crossBetween val="midCat"/>
      </c:valAx>
      <c:valAx>
        <c:axId val="1321842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Papers</a:t>
                </a:r>
                <a:r>
                  <a:rPr lang="en-US" baseline="0"/>
                  <a:t> per year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21831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Sheet1!$B$143</c:f>
              <c:strCache>
                <c:ptCount val="1"/>
                <c:pt idx="0">
                  <c:v>papers per year</c:v>
                </c:pt>
              </c:strCache>
            </c:strRef>
          </c:tx>
          <c:xVal>
            <c:numRef>
              <c:f>Sheet1!$A$144:$A$160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xVal>
          <c:yVal>
            <c:numRef>
              <c:f>Sheet1!$B$144:$B$160</c:f>
              <c:numCache>
                <c:formatCode>General</c:formatCode>
                <c:ptCount val="17"/>
                <c:pt idx="0">
                  <c:v>4</c:v>
                </c:pt>
                <c:pt idx="1">
                  <c:v>5.9</c:v>
                </c:pt>
                <c:pt idx="2">
                  <c:v>7.6</c:v>
                </c:pt>
                <c:pt idx="3">
                  <c:v>9.1</c:v>
                </c:pt>
                <c:pt idx="4">
                  <c:v>10.4</c:v>
                </c:pt>
                <c:pt idx="5">
                  <c:v>11.5</c:v>
                </c:pt>
                <c:pt idx="6">
                  <c:v>12.4</c:v>
                </c:pt>
                <c:pt idx="7">
                  <c:v>13.1</c:v>
                </c:pt>
                <c:pt idx="8">
                  <c:v>13.6</c:v>
                </c:pt>
                <c:pt idx="9">
                  <c:v>13.9</c:v>
                </c:pt>
                <c:pt idx="10">
                  <c:v>14</c:v>
                </c:pt>
                <c:pt idx="11">
                  <c:v>13.9</c:v>
                </c:pt>
                <c:pt idx="12">
                  <c:v>13.6</c:v>
                </c:pt>
                <c:pt idx="13">
                  <c:v>13.1</c:v>
                </c:pt>
                <c:pt idx="14">
                  <c:v>12.4</c:v>
                </c:pt>
                <c:pt idx="15">
                  <c:v>11.5</c:v>
                </c:pt>
                <c:pt idx="16">
                  <c:v>10.4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332992"/>
        <c:axId val="134333568"/>
      </c:scatterChart>
      <c:valAx>
        <c:axId val="134332992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graduate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4333568"/>
        <c:crosses val="autoZero"/>
        <c:crossBetween val="midCat"/>
      </c:valAx>
      <c:valAx>
        <c:axId val="1343335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Papers</a:t>
                </a:r>
                <a:r>
                  <a:rPr lang="en-US" baseline="0"/>
                  <a:t> per year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43329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6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things </a:t>
            </a:r>
            <a:br>
              <a:rPr lang="en-US" dirty="0" smtClean="0"/>
            </a:br>
            <a:r>
              <a:rPr lang="en-US" dirty="0" smtClean="0"/>
              <a:t>you might use a </a:t>
            </a:r>
            <a:r>
              <a:rPr lang="en-US" dirty="0" err="1" smtClean="0"/>
              <a:t>regressor</a:t>
            </a:r>
            <a:r>
              <a:rPr lang="en-US" dirty="0" smtClean="0"/>
              <a:t>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Bonus points for examples other than those in the BDE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819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r>
              <a:rPr lang="en-GB" dirty="0" err="1"/>
              <a:t>Numhints</a:t>
            </a:r>
            <a:r>
              <a:rPr lang="en-GB" dirty="0"/>
              <a:t> = 0.12*</a:t>
            </a:r>
            <a:r>
              <a:rPr lang="en-GB" dirty="0" err="1"/>
              <a:t>Pknow</a:t>
            </a:r>
            <a:r>
              <a:rPr lang="en-GB" dirty="0"/>
              <a:t> + 0.932*Time – </a:t>
            </a:r>
            <a:br>
              <a:rPr lang="en-GB" dirty="0"/>
            </a:br>
            <a:r>
              <a:rPr lang="en-GB" dirty="0"/>
              <a:t>		      0.11*</a:t>
            </a:r>
            <a:r>
              <a:rPr lang="en-GB" dirty="0" err="1"/>
              <a:t>Totalactions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7338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Skill	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numhints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COMPUTESLOPE	</a:t>
            </a:r>
            <a:r>
              <a:rPr lang="en-US" dirty="0" smtClean="0">
                <a:latin typeface="Calibri" pitchFamily="34" charset="0"/>
              </a:rPr>
              <a:t>0.2</a:t>
            </a:r>
            <a:r>
              <a:rPr lang="en-US" dirty="0">
                <a:latin typeface="Calibri" pitchFamily="34" charset="0"/>
              </a:rPr>
              <a:t>		</a:t>
            </a:r>
            <a:r>
              <a:rPr lang="en-US" dirty="0" smtClean="0">
                <a:latin typeface="Calibri" pitchFamily="34" charset="0"/>
              </a:rPr>
              <a:t>7</a:t>
            </a:r>
            <a:r>
              <a:rPr lang="en-US" dirty="0">
                <a:latin typeface="Calibri" pitchFamily="34" charset="0"/>
              </a:rPr>
              <a:t>		</a:t>
            </a:r>
            <a:r>
              <a:rPr lang="en-US" dirty="0" smtClean="0">
                <a:latin typeface="Calibri" pitchFamily="34" charset="0"/>
              </a:rPr>
              <a:t>3</a:t>
            </a:r>
            <a:r>
              <a:rPr lang="en-US" dirty="0">
                <a:latin typeface="Calibri" pitchFamily="34" charset="0"/>
              </a:rPr>
              <a:t>		</a:t>
            </a:r>
            <a:r>
              <a:rPr lang="en-US" dirty="0" smtClean="0">
                <a:latin typeface="Calibri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3422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of the variables has the largest impact on </a:t>
            </a:r>
            <a:r>
              <a:rPr lang="en-US" dirty="0" err="1"/>
              <a:t>numhints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(Assume they are scaled the same)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31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These variables are unlikely to be scaled the same!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Pknow</a:t>
            </a:r>
            <a:r>
              <a:rPr lang="en-US" dirty="0" smtClean="0"/>
              <a:t> is a probability </a:t>
            </a:r>
          </a:p>
          <a:p>
            <a:pPr lvl="1"/>
            <a:r>
              <a:rPr lang="en-US" dirty="0" smtClean="0"/>
              <a:t>From 0 to 1</a:t>
            </a:r>
          </a:p>
          <a:p>
            <a:r>
              <a:rPr lang="en-US" dirty="0" smtClean="0"/>
              <a:t>And </a:t>
            </a:r>
            <a:r>
              <a:rPr lang="en-US" dirty="0" smtClean="0"/>
              <a:t>time is a number of seconds to respond</a:t>
            </a:r>
          </a:p>
          <a:p>
            <a:pPr lvl="1"/>
            <a:r>
              <a:rPr lang="en-US" dirty="0" smtClean="0"/>
              <a:t>From 0 to infinity</a:t>
            </a:r>
            <a:endParaRPr lang="en-US" dirty="0"/>
          </a:p>
          <a:p>
            <a:r>
              <a:rPr lang="en-US" dirty="0" smtClean="0"/>
              <a:t>Then you can’t interpret the weights in a straightforward </a:t>
            </a:r>
            <a:r>
              <a:rPr lang="en-US" dirty="0" smtClean="0"/>
              <a:t>fashion</a:t>
            </a:r>
          </a:p>
          <a:p>
            <a:endParaRPr lang="en-US" dirty="0"/>
          </a:p>
          <a:p>
            <a:r>
              <a:rPr lang="en-US" dirty="0" smtClean="0"/>
              <a:t>What could you do?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1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r>
              <a:rPr lang="en-GB" dirty="0" err="1"/>
              <a:t>Numhints</a:t>
            </a:r>
            <a:r>
              <a:rPr lang="en-GB" dirty="0"/>
              <a:t> = 0.12*</a:t>
            </a:r>
            <a:r>
              <a:rPr lang="en-GB" dirty="0" err="1"/>
              <a:t>Pknow</a:t>
            </a:r>
            <a:r>
              <a:rPr lang="en-GB" dirty="0"/>
              <a:t> + 0.932*Time – </a:t>
            </a:r>
            <a:br>
              <a:rPr lang="en-GB" dirty="0"/>
            </a:br>
            <a:r>
              <a:rPr lang="en-GB" dirty="0"/>
              <a:t>		      0.11*</a:t>
            </a:r>
            <a:r>
              <a:rPr lang="en-GB" dirty="0" err="1"/>
              <a:t>Totalactions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7338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Skill	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numhints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COMPUTESLOPE	</a:t>
            </a:r>
            <a:r>
              <a:rPr lang="en-US" dirty="0" smtClean="0">
                <a:latin typeface="Calibri" pitchFamily="34" charset="0"/>
              </a:rPr>
              <a:t>0.2</a:t>
            </a:r>
            <a:r>
              <a:rPr lang="en-US" dirty="0">
                <a:latin typeface="Calibri" pitchFamily="34" charset="0"/>
              </a:rPr>
              <a:t>		</a:t>
            </a:r>
            <a:r>
              <a:rPr lang="en-US" dirty="0" smtClean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		</a:t>
            </a:r>
            <a:r>
              <a:rPr lang="en-US" dirty="0" smtClean="0">
                <a:latin typeface="Calibri" pitchFamily="34" charset="0"/>
              </a:rPr>
              <a:t>35</a:t>
            </a:r>
            <a:r>
              <a:rPr lang="en-US" dirty="0">
                <a:latin typeface="Calibri" pitchFamily="34" charset="0"/>
              </a:rPr>
              <a:t>		</a:t>
            </a:r>
            <a:r>
              <a:rPr lang="en-US" dirty="0" smtClean="0">
                <a:latin typeface="Calibri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60597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plausible?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44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might you want to do if you got this result in a real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26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video, we talked about variable transforms</a:t>
            </a:r>
          </a:p>
          <a:p>
            <a:endParaRPr lang="en-US" dirty="0"/>
          </a:p>
          <a:p>
            <a:r>
              <a:rPr lang="en-US" dirty="0" smtClean="0"/>
              <a:t>Who here has transformed a variable (for an actual analysis)?</a:t>
            </a:r>
          </a:p>
          <a:p>
            <a:endParaRPr lang="en-US" dirty="0" smtClean="0"/>
          </a:p>
          <a:p>
            <a:r>
              <a:rPr lang="en-US" dirty="0" smtClean="0"/>
              <a:t>What did you transform and why did you do it?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24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 Transformation: </a:t>
            </a:r>
            <a:br>
              <a:rPr lang="en-US" dirty="0" smtClean="0"/>
            </a:br>
            <a:r>
              <a:rPr lang="en-US" dirty="0" smtClean="0"/>
              <a:t>EDM versus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Statistics: fit data better AND avoid violating assumptions</a:t>
            </a:r>
          </a:p>
          <a:p>
            <a:endParaRPr lang="en-US" dirty="0"/>
          </a:p>
          <a:p>
            <a:r>
              <a:rPr lang="en-US" dirty="0" smtClean="0"/>
              <a:t>EDM: fit data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23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don’t violations of assumptions matter in EDM?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5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back to the 2</a:t>
            </a:r>
            <a:r>
              <a:rPr lang="en-US" baseline="30000" dirty="0" smtClean="0"/>
              <a:t>nd</a:t>
            </a:r>
            <a:r>
              <a:rPr lang="en-US" dirty="0" smtClean="0"/>
              <a:t> class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80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Regression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from the video</a:t>
            </a:r>
          </a:p>
        </p:txBody>
      </p:sp>
    </p:spTree>
    <p:extLst>
      <p:ext uri="{BB962C8B-B14F-4D97-AF65-F5344CB8AC3E}">
        <p14:creationId xmlns:p14="http://schemas.microsoft.com/office/powerpoint/2010/main" val="158856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graph the relationship between number of graduate students and number of papers per year</a:t>
            </a:r>
          </a:p>
        </p:txBody>
      </p:sp>
    </p:spTree>
    <p:extLst>
      <p:ext uri="{BB962C8B-B14F-4D97-AF65-F5344CB8AC3E}">
        <p14:creationId xmlns:p14="http://schemas.microsoft.com/office/powerpoint/2010/main" val="30767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421948"/>
              </p:ext>
            </p:extLst>
          </p:nvPr>
        </p:nvGraphicFramePr>
        <p:xfrm>
          <a:off x="1714500" y="1524000"/>
          <a:ext cx="57721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407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Number of papers =</a:t>
            </a:r>
            <a:br>
              <a:rPr lang="en-US" dirty="0"/>
            </a:br>
            <a:r>
              <a:rPr lang="en-US" dirty="0"/>
              <a:t>	4 +</a:t>
            </a:r>
            <a:br>
              <a:rPr lang="en-US" dirty="0"/>
            </a:br>
            <a:r>
              <a:rPr lang="en-US" dirty="0"/>
              <a:t>	2 * # of grad students</a:t>
            </a:r>
            <a:br>
              <a:rPr lang="en-US" dirty="0"/>
            </a:br>
            <a:r>
              <a:rPr lang="en-US" dirty="0"/>
              <a:t>	- 0.1 * (# of grad students)</a:t>
            </a:r>
            <a:r>
              <a:rPr lang="en-US" baseline="30000" dirty="0"/>
              <a:t>2</a:t>
            </a:r>
          </a:p>
          <a:p>
            <a:endParaRPr lang="en-US" baseline="30000" dirty="0"/>
          </a:p>
          <a:p>
            <a:r>
              <a:rPr lang="en-US" dirty="0"/>
              <a:t>But does that actually mean that </a:t>
            </a:r>
            <a:br>
              <a:rPr lang="en-US" dirty="0"/>
            </a:br>
            <a:r>
              <a:rPr lang="en-US" dirty="0"/>
              <a:t> (# of grad students)</a:t>
            </a:r>
            <a:r>
              <a:rPr lang="en-US" baseline="30000" dirty="0"/>
              <a:t>2 </a:t>
            </a:r>
            <a:r>
              <a:rPr lang="en-US" dirty="0"/>
              <a:t>is associated with less publication?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7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85900" y="1600200"/>
            <a:ext cx="6172200" cy="5105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(# of grad students)</a:t>
            </a:r>
            <a:r>
              <a:rPr lang="en-US" baseline="30000" dirty="0" smtClean="0"/>
              <a:t>2 </a:t>
            </a:r>
            <a:r>
              <a:rPr lang="en-US" dirty="0" smtClean="0"/>
              <a:t>is actually positively correlated with publications!</a:t>
            </a:r>
          </a:p>
          <a:p>
            <a:pPr lvl="1"/>
            <a:r>
              <a:rPr lang="en-US" dirty="0" smtClean="0"/>
              <a:t>r=0.46</a:t>
            </a:r>
          </a:p>
          <a:p>
            <a:endParaRPr lang="en-US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040446"/>
              </p:ext>
            </p:extLst>
          </p:nvPr>
        </p:nvGraphicFramePr>
        <p:xfrm>
          <a:off x="1943100" y="1524000"/>
          <a:ext cx="508635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445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85900" y="1600200"/>
            <a:ext cx="6172200" cy="5105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relationship is only in the negative direction when the number of graduate students is already in the model…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602311"/>
              </p:ext>
            </p:extLst>
          </p:nvPr>
        </p:nvGraphicFramePr>
        <p:xfrm>
          <a:off x="1943100" y="1524000"/>
          <a:ext cx="508635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170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deal with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interpret individual features in a comprehensive model?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6409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questions, comments, concerns about lecture?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2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RapidMiner</a:t>
            </a:r>
            <a:r>
              <a:rPr lang="en-US" dirty="0" smtClean="0"/>
              <a:t> 5.3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the course website and download </a:t>
            </a:r>
          </a:p>
          <a:p>
            <a:r>
              <a:rPr lang="en-US" dirty="0" smtClean="0"/>
              <a:t>Sep10dataset.csv</a:t>
            </a:r>
          </a:p>
          <a:p>
            <a:endParaRPr lang="en-US" dirty="0"/>
          </a:p>
          <a:p>
            <a:r>
              <a:rPr lang="en-US" dirty="0" smtClean="0"/>
              <a:t>Data on the probability that a student error is careless</a:t>
            </a:r>
          </a:p>
          <a:p>
            <a:r>
              <a:rPr lang="en-US" dirty="0" smtClean="0"/>
              <a:t>Calculated as in (Baker, Corbett, &amp; </a:t>
            </a:r>
            <a:r>
              <a:rPr lang="en-US" dirty="0" err="1" smtClean="0"/>
              <a:t>Aleven</a:t>
            </a:r>
            <a:r>
              <a:rPr lang="en-US" dirty="0" smtClean="0"/>
              <a:t>, 2008)</a:t>
            </a:r>
          </a:p>
          <a:p>
            <a:r>
              <a:rPr lang="en-US" dirty="0" smtClean="0"/>
              <a:t>Try to predict from other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662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RapidMiner</a:t>
            </a:r>
            <a:r>
              <a:rPr lang="en-US" dirty="0" smtClean="0"/>
              <a:t>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Build </a:t>
            </a:r>
            <a:r>
              <a:rPr lang="en-US" dirty="0" err="1" smtClean="0"/>
              <a:t>regressor</a:t>
            </a:r>
            <a:r>
              <a:rPr lang="en-US" dirty="0" smtClean="0"/>
              <a:t> to predict P(SLIP|TRIO)</a:t>
            </a:r>
          </a:p>
          <a:p>
            <a:r>
              <a:rPr lang="en-US" dirty="0"/>
              <a:t>Look at model goodness</a:t>
            </a:r>
          </a:p>
          <a:p>
            <a:r>
              <a:rPr lang="en-US" dirty="0" smtClean="0"/>
              <a:t>Look at model</a:t>
            </a:r>
          </a:p>
          <a:p>
            <a:r>
              <a:rPr lang="en-US" dirty="0"/>
              <a:t>Look at </a:t>
            </a:r>
            <a:r>
              <a:rPr lang="en-US" dirty="0" smtClean="0"/>
              <a:t>actual data and refine model</a:t>
            </a:r>
          </a:p>
          <a:p>
            <a:r>
              <a:rPr lang="en-US" dirty="0" smtClean="0"/>
              <a:t>Look at model goodness</a:t>
            </a:r>
          </a:p>
          <a:p>
            <a:r>
              <a:rPr lang="en-US" dirty="0" smtClean="0"/>
              <a:t>Build flat cross-validation</a:t>
            </a:r>
            <a:endParaRPr lang="en-US" dirty="0"/>
          </a:p>
          <a:p>
            <a:r>
              <a:rPr lang="en-US" dirty="0"/>
              <a:t>Look at model </a:t>
            </a:r>
            <a:r>
              <a:rPr lang="en-US" dirty="0" smtClean="0"/>
              <a:t>goodness</a:t>
            </a:r>
            <a:endParaRPr lang="en-US" dirty="0"/>
          </a:p>
          <a:p>
            <a:r>
              <a:rPr lang="en-US" dirty="0"/>
              <a:t>Build </a:t>
            </a:r>
            <a:r>
              <a:rPr lang="en-US" dirty="0" smtClean="0"/>
              <a:t>student-level cross-validation</a:t>
            </a:r>
            <a:endParaRPr lang="en-US" dirty="0"/>
          </a:p>
          <a:p>
            <a:r>
              <a:rPr lang="en-US" dirty="0"/>
              <a:t>Look at model goodness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13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everyone signed up for class?</a:t>
            </a:r>
          </a:p>
          <a:p>
            <a:endParaRPr lang="en-US" dirty="0"/>
          </a:p>
          <a:p>
            <a:r>
              <a:rPr lang="en-US" dirty="0" smtClean="0"/>
              <a:t>If not, and you want to receive credit, please talk to me after class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Code will be posted later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871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522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Basic </a:t>
            </a:r>
            <a:r>
              <a:rPr lang="en-US" dirty="0" smtClean="0"/>
              <a:t>HW </a:t>
            </a:r>
            <a:r>
              <a:rPr lang="en-US" dirty="0" smtClean="0"/>
              <a:t>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67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don’t have to do it perfectly, you just have to do it</a:t>
            </a:r>
          </a:p>
          <a:p>
            <a:endParaRPr lang="en-US" dirty="0"/>
          </a:p>
          <a:p>
            <a:r>
              <a:rPr lang="en-US" dirty="0" smtClean="0"/>
              <a:t>If you run into trouble, feel free to email me or, better yet, use the </a:t>
            </a:r>
            <a:r>
              <a:rPr lang="en-US" dirty="0" err="1" smtClean="0"/>
              <a:t>moodle</a:t>
            </a:r>
            <a:r>
              <a:rPr lang="en-US" dirty="0" smtClean="0"/>
              <a:t> discussion forum</a:t>
            </a:r>
          </a:p>
        </p:txBody>
      </p:sp>
    </p:spTree>
    <p:extLst>
      <p:ext uri="{BB962C8B-B14F-4D97-AF65-F5344CB8AC3E}">
        <p14:creationId xmlns:p14="http://schemas.microsoft.com/office/powerpoint/2010/main" val="2222960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985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Monday, </a:t>
            </a:r>
            <a:r>
              <a:rPr lang="en-US" dirty="0" smtClean="0"/>
              <a:t>September </a:t>
            </a:r>
            <a:r>
              <a:rPr lang="en-US" dirty="0" smtClean="0"/>
              <a:t>15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Classification Algorithms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Baker, R.S. (2014) Big Data and Education. Ch. 1, V3, V4, V5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Witten, I.H., Frank, E. (2011) Data Mining: Practical Machine Learning Tools and Techniques. Ch. 4.6, 6.1, 6.2, 6.4</a:t>
            </a:r>
          </a:p>
          <a:p>
            <a:endParaRPr lang="en-US" dirty="0"/>
          </a:p>
          <a:p>
            <a:r>
              <a:rPr lang="en-US" dirty="0" smtClean="0"/>
              <a:t>Basic HW 1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administrative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3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a no-penalty-or-punishment survey question</a:t>
            </a:r>
          </a:p>
        </p:txBody>
      </p:sp>
    </p:spTree>
    <p:extLst>
      <p:ext uri="{BB962C8B-B14F-4D97-AF65-F5344CB8AC3E}">
        <p14:creationId xmlns:p14="http://schemas.microsoft.com/office/powerpoint/2010/main" val="356736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read the Witten &amp; Frank?</a:t>
            </a:r>
          </a:p>
          <a:p>
            <a:r>
              <a:rPr lang="en-US" dirty="0" smtClean="0"/>
              <a:t>Who watched the BDE video?</a:t>
            </a:r>
          </a:p>
        </p:txBody>
      </p:sp>
    </p:spTree>
    <p:extLst>
      <p:ext uri="{BB962C8B-B14F-4D97-AF65-F5344CB8AC3E}">
        <p14:creationId xmlns:p14="http://schemas.microsoft.com/office/powerpoint/2010/main" val="1805935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3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prediction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err="1" smtClean="0"/>
              <a:t>regressor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19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585</Words>
  <Application>Microsoft Office PowerPoint</Application>
  <PresentationFormat>On-screen Show (4:3)</PresentationFormat>
  <Paragraphs>125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Core Methods in  Educational Data Mining</vt:lpstr>
      <vt:lpstr>Welcome</vt:lpstr>
      <vt:lpstr>Administrative Stuff</vt:lpstr>
      <vt:lpstr>Other administrative questions?</vt:lpstr>
      <vt:lpstr>Today’s Readings</vt:lpstr>
      <vt:lpstr>Today’s Readings</vt:lpstr>
      <vt:lpstr>Questions? Comments? Concerns?</vt:lpstr>
      <vt:lpstr>What is a prediction model?</vt:lpstr>
      <vt:lpstr>What is a regressor?</vt:lpstr>
      <vt:lpstr>What are some things  you might use a regressor for?</vt:lpstr>
      <vt:lpstr>Let’s do an example</vt:lpstr>
      <vt:lpstr>Which of the variables has the largest impact on numhints? (Assume they are scaled the same) </vt:lpstr>
      <vt:lpstr>However…</vt:lpstr>
      <vt:lpstr>Let’s do another example</vt:lpstr>
      <vt:lpstr>Is this plausible?</vt:lpstr>
      <vt:lpstr>What might you want to do if you got this result in a real system?</vt:lpstr>
      <vt:lpstr>Transforms</vt:lpstr>
      <vt:lpstr>Variable Transformation:  EDM versus statistics</vt:lpstr>
      <vt:lpstr>Why don’t violations of assumptions matter in EDM?</vt:lpstr>
      <vt:lpstr>Interpreting Regression Models</vt:lpstr>
      <vt:lpstr>Example of Caveat</vt:lpstr>
      <vt:lpstr>Data</vt:lpstr>
      <vt:lpstr>Model</vt:lpstr>
      <vt:lpstr>Example of Caveat</vt:lpstr>
      <vt:lpstr>Example of Caveat</vt:lpstr>
      <vt:lpstr>How would you deal with this?</vt:lpstr>
      <vt:lpstr>Other questions, comments, concerns about lecture?</vt:lpstr>
      <vt:lpstr>RapidMiner 5.3 exercise</vt:lpstr>
      <vt:lpstr>RapidMiner tasks</vt:lpstr>
      <vt:lpstr>Class Code will be posted later today</vt:lpstr>
      <vt:lpstr>Questions? Comments? Concerns?</vt:lpstr>
      <vt:lpstr>Questions about Basic HW 1?</vt:lpstr>
      <vt:lpstr>Reminders</vt:lpstr>
      <vt:lpstr>Questions? Concerns?</vt:lpstr>
      <vt:lpstr>Other questions or comments?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CIS</cp:lastModifiedBy>
  <cp:revision>358</cp:revision>
  <dcterms:created xsi:type="dcterms:W3CDTF">2010-01-07T20:34:12Z</dcterms:created>
  <dcterms:modified xsi:type="dcterms:W3CDTF">2014-09-08T14:48:03Z</dcterms:modified>
</cp:coreProperties>
</file>