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256" r:id="rId2"/>
    <p:sldId id="533" r:id="rId3"/>
    <p:sldId id="566" r:id="rId4"/>
    <p:sldId id="590" r:id="rId5"/>
    <p:sldId id="591" r:id="rId6"/>
    <p:sldId id="592" r:id="rId7"/>
    <p:sldId id="593" r:id="rId8"/>
    <p:sldId id="594" r:id="rId9"/>
    <p:sldId id="595" r:id="rId10"/>
    <p:sldId id="596" r:id="rId11"/>
    <p:sldId id="597" r:id="rId12"/>
    <p:sldId id="598" r:id="rId13"/>
    <p:sldId id="599" r:id="rId14"/>
    <p:sldId id="600" r:id="rId15"/>
    <p:sldId id="507" r:id="rId16"/>
    <p:sldId id="572" r:id="rId17"/>
    <p:sldId id="601" r:id="rId18"/>
    <p:sldId id="602" r:id="rId19"/>
    <p:sldId id="603" r:id="rId20"/>
    <p:sldId id="604" r:id="rId21"/>
    <p:sldId id="606" r:id="rId22"/>
    <p:sldId id="605" r:id="rId23"/>
    <p:sldId id="607" r:id="rId24"/>
    <p:sldId id="610" r:id="rId25"/>
    <p:sldId id="611" r:id="rId26"/>
    <p:sldId id="608" r:id="rId27"/>
    <p:sldId id="609" r:id="rId28"/>
    <p:sldId id="620" r:id="rId29"/>
    <p:sldId id="614" r:id="rId30"/>
    <p:sldId id="615" r:id="rId31"/>
    <p:sldId id="616" r:id="rId32"/>
    <p:sldId id="617" r:id="rId33"/>
    <p:sldId id="618" r:id="rId34"/>
    <p:sldId id="619" r:id="rId35"/>
    <p:sldId id="612" r:id="rId36"/>
    <p:sldId id="621" r:id="rId37"/>
    <p:sldId id="623" r:id="rId38"/>
    <p:sldId id="624" r:id="rId39"/>
    <p:sldId id="625" r:id="rId40"/>
    <p:sldId id="626" r:id="rId41"/>
    <p:sldId id="627" r:id="rId42"/>
    <p:sldId id="629" r:id="rId43"/>
    <p:sldId id="628" r:id="rId44"/>
    <p:sldId id="650" r:id="rId45"/>
    <p:sldId id="637" r:id="rId46"/>
    <p:sldId id="638" r:id="rId47"/>
    <p:sldId id="643" r:id="rId48"/>
    <p:sldId id="641" r:id="rId49"/>
    <p:sldId id="644" r:id="rId50"/>
    <p:sldId id="645" r:id="rId51"/>
    <p:sldId id="646" r:id="rId52"/>
    <p:sldId id="647" r:id="rId53"/>
    <p:sldId id="648" r:id="rId54"/>
    <p:sldId id="649" r:id="rId55"/>
    <p:sldId id="630" r:id="rId56"/>
    <p:sldId id="631" r:id="rId57"/>
    <p:sldId id="632" r:id="rId58"/>
    <p:sldId id="529" r:id="rId59"/>
    <p:sldId id="561" r:id="rId60"/>
    <p:sldId id="633" r:id="rId61"/>
    <p:sldId id="636" r:id="rId62"/>
    <p:sldId id="634" r:id="rId63"/>
    <p:sldId id="498" r:id="rId64"/>
    <p:sldId id="500" r:id="rId65"/>
    <p:sldId id="635" r:id="rId66"/>
    <p:sldId id="412" r:id="rId67"/>
    <p:sldId id="301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 varScale="1">
        <p:scale>
          <a:sx n="59" d="100"/>
          <a:sy n="59" d="100"/>
        </p:scale>
        <p:origin x="-4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the answer to Q7?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tool(s) did you use to compute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3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the answer to Q8?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tool(s) did you use to compute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0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the answer to Q9?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tool(s) did you use to compute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0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the answer to Q10?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0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did Q11?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0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 Concerns?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5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Textbook/Readings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 about detector confidence?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5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are the pluses and minuses of making sharp distinctions at 50% confidence?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56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any better to have two cut-offs?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25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go over the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77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determine where to place the two cut-offs?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08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Cost-Benefit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don’t more people do cost-benefit analysis of automated detectors?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66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any way around having intervention cut-offs </a:t>
            </a:r>
            <a:r>
              <a:rPr lang="en-US" i="1" dirty="0" smtClean="0"/>
              <a:t>somewhere?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30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Goodness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1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accuracy?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895866"/>
              </p:ext>
            </p:extLst>
          </p:nvPr>
        </p:nvGraphicFramePr>
        <p:xfrm>
          <a:off x="838200" y="1565847"/>
          <a:ext cx="8077200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9363"/>
                <a:gridCol w="2799030"/>
                <a:gridCol w="3438807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Academic</a:t>
                      </a:r>
                      <a:r>
                        <a:rPr lang="en-US" sz="1900" baseline="0" dirty="0" smtClean="0"/>
                        <a:t> Suspension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No Academic</a:t>
                      </a:r>
                      <a:r>
                        <a:rPr lang="en-US" sz="1900" baseline="0" dirty="0" smtClean="0"/>
                        <a:t> Suspension</a:t>
                      </a:r>
                      <a:endParaRPr lang="en-US" sz="19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Suspension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3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No Suspension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140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436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</a:t>
            </a:r>
            <a:endParaRPr lang="en-US" dirty="0"/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kappa?</a:t>
            </a:r>
          </a:p>
          <a:p>
            <a:pPr lvl="1">
              <a:spcBef>
                <a:spcPct val="20000"/>
              </a:spcBef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947665"/>
              </p:ext>
            </p:extLst>
          </p:nvPr>
        </p:nvGraphicFramePr>
        <p:xfrm>
          <a:off x="838200" y="1565847"/>
          <a:ext cx="8077200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9363"/>
                <a:gridCol w="2799030"/>
                <a:gridCol w="3438807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Academic</a:t>
                      </a:r>
                      <a:r>
                        <a:rPr lang="en-US" sz="1900" baseline="0" dirty="0" smtClean="0"/>
                        <a:t> Suspension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No Academic</a:t>
                      </a:r>
                      <a:r>
                        <a:rPr lang="en-US" sz="1900" baseline="0" dirty="0" smtClean="0"/>
                        <a:t> Suspension</a:t>
                      </a:r>
                      <a:endParaRPr lang="en-US" sz="19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Suspension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3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No Suspension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140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626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bad?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48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its pluses and minuses?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35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5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this a good model or a bad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409" y="1715179"/>
            <a:ext cx="4472592" cy="461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678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 it harder or easier than basic homework 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94164"/>
            <a:ext cx="41529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526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871518"/>
            <a:ext cx="4124325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711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011" y="1676400"/>
            <a:ext cx="404812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456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7" y="1752600"/>
            <a:ext cx="408622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573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its pluses and minuses?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2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its pluses and minuses?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67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 about A’?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0" y="29718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0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and 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Precision = 		TP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        TP + FP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Recall = 			TP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        TP + FN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62400" y="21336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114800" y="35814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25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and 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they mean?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9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these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Precision =  The probability that a data point classified as true is actually true</a:t>
            </a:r>
          </a:p>
          <a:p>
            <a:endParaRPr lang="en-US" dirty="0"/>
          </a:p>
          <a:p>
            <a:r>
              <a:rPr lang="en-US" dirty="0" smtClean="0"/>
              <a:t>Recall = The probability that a data point that is actually true is classified as true 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79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the answer to Q1?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tool(s) did you use to compute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99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and 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are </a:t>
            </a:r>
            <a:r>
              <a:rPr lang="en-US" dirty="0" smtClean="0"/>
              <a:t>their pluses </a:t>
            </a:r>
            <a:r>
              <a:rPr lang="en-US" dirty="0"/>
              <a:t>and minuses?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4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vs RMSE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correlation and RMSE?</a:t>
            </a:r>
          </a:p>
          <a:p>
            <a:endParaRPr lang="en-US" dirty="0"/>
          </a:p>
          <a:p>
            <a:r>
              <a:rPr lang="en-US" dirty="0" smtClean="0"/>
              <a:t>What are their relative merits?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 correlation, low RMSE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Low correlation, high RMSE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 correlation, high RMSE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Low correlation, low RMSE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84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RMSE vs MAE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25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RMSE vs MAE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Radek</a:t>
            </a:r>
            <a:r>
              <a:rPr lang="en-US" dirty="0" smtClean="0"/>
              <a:t> </a:t>
            </a:r>
            <a:r>
              <a:rPr lang="en-US" dirty="0" err="1" smtClean="0"/>
              <a:t>Pelanek</a:t>
            </a:r>
            <a:r>
              <a:rPr lang="en-US" dirty="0" smtClean="0"/>
              <a:t> argues that MAE is inferior to RMSE </a:t>
            </a:r>
            <a:br>
              <a:rPr lang="en-US" dirty="0" smtClean="0"/>
            </a:br>
            <a:r>
              <a:rPr lang="en-US" dirty="0" smtClean="0"/>
              <a:t>(and notes this opinion is held by many others)</a:t>
            </a:r>
          </a:p>
          <a:p>
            <a:endParaRPr lang="en-US" dirty="0"/>
          </a:p>
        </p:txBody>
      </p:sp>
      <p:pic>
        <p:nvPicPr>
          <p:cNvPr id="1026" name="Picture 2" descr="http://umis-ucit.khanovaskola.cz/wp-content/uploads/pelanek-150x1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5461334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00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Radek’s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student who makes correct responses 70% of the time</a:t>
            </a:r>
          </a:p>
          <a:p>
            <a:endParaRPr lang="en-US" dirty="0" smtClean="0"/>
          </a:p>
          <a:p>
            <a:r>
              <a:rPr lang="en-US" dirty="0" smtClean="0"/>
              <a:t>And two models</a:t>
            </a:r>
          </a:p>
          <a:p>
            <a:pPr lvl="1"/>
            <a:r>
              <a:rPr lang="en-US" dirty="0" smtClean="0"/>
              <a:t>Model A predicts 70% correctness</a:t>
            </a:r>
          </a:p>
          <a:p>
            <a:pPr lvl="1"/>
            <a:r>
              <a:rPr lang="en-US" dirty="0" smtClean="0"/>
              <a:t>Model B predicts 100% correctness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18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other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70% of the time the student gets it right</a:t>
            </a:r>
          </a:p>
          <a:p>
            <a:pPr lvl="1"/>
            <a:r>
              <a:rPr lang="en-US" dirty="0" smtClean="0"/>
              <a:t>Response = 1</a:t>
            </a:r>
          </a:p>
          <a:p>
            <a:r>
              <a:rPr lang="en-US" dirty="0" smtClean="0"/>
              <a:t>30% </a:t>
            </a:r>
            <a:r>
              <a:rPr lang="en-US" dirty="0"/>
              <a:t>of the time the student gets it </a:t>
            </a:r>
            <a:r>
              <a:rPr lang="en-US" dirty="0" smtClean="0"/>
              <a:t>wrong</a:t>
            </a:r>
          </a:p>
          <a:p>
            <a:pPr lvl="1"/>
            <a:r>
              <a:rPr lang="en-US" dirty="0" smtClean="0"/>
              <a:t>Response = 0</a:t>
            </a:r>
          </a:p>
          <a:p>
            <a:pPr lvl="1"/>
            <a:endParaRPr lang="en-US" dirty="0"/>
          </a:p>
          <a:p>
            <a:r>
              <a:rPr lang="en-US" dirty="0" smtClean="0"/>
              <a:t>Model A Prediction = 0.7</a:t>
            </a:r>
          </a:p>
          <a:p>
            <a:r>
              <a:rPr lang="en-US" dirty="0"/>
              <a:t>Model B</a:t>
            </a:r>
            <a:r>
              <a:rPr lang="en-US" dirty="0" smtClean="0"/>
              <a:t> </a:t>
            </a:r>
            <a:r>
              <a:rPr lang="en-US" dirty="0"/>
              <a:t>Prediction = </a:t>
            </a:r>
            <a:r>
              <a:rPr lang="en-US" dirty="0" smtClean="0"/>
              <a:t>0.3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15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70% of the time the student gets it right</a:t>
            </a:r>
          </a:p>
          <a:p>
            <a:pPr lvl="1"/>
            <a:r>
              <a:rPr lang="en-US" dirty="0" smtClean="0"/>
              <a:t>Response = 1</a:t>
            </a:r>
          </a:p>
          <a:p>
            <a:pPr lvl="1"/>
            <a:r>
              <a:rPr lang="en-US" dirty="0" smtClean="0"/>
              <a:t>Model A (0.7) Absolute Error = 0.3</a:t>
            </a:r>
          </a:p>
          <a:p>
            <a:pPr lvl="1"/>
            <a:r>
              <a:rPr lang="en-US" dirty="0" smtClean="0"/>
              <a:t>Model B (1.0) Absolute Error = 0</a:t>
            </a:r>
          </a:p>
          <a:p>
            <a:r>
              <a:rPr lang="en-US" dirty="0" smtClean="0"/>
              <a:t>30% </a:t>
            </a:r>
            <a:r>
              <a:rPr lang="en-US" dirty="0"/>
              <a:t>of the time the student gets it </a:t>
            </a:r>
            <a:r>
              <a:rPr lang="en-US" dirty="0" smtClean="0"/>
              <a:t>wrong</a:t>
            </a:r>
          </a:p>
          <a:p>
            <a:pPr lvl="1"/>
            <a:r>
              <a:rPr lang="en-US" dirty="0" smtClean="0"/>
              <a:t>Response = 0</a:t>
            </a:r>
          </a:p>
          <a:p>
            <a:pPr lvl="1"/>
            <a:r>
              <a:rPr lang="en-US" dirty="0" smtClean="0"/>
              <a:t>Model A (0.7) Absolute Error = 0.7</a:t>
            </a:r>
            <a:endParaRPr lang="en-US" dirty="0"/>
          </a:p>
          <a:p>
            <a:pPr lvl="1"/>
            <a:r>
              <a:rPr lang="en-US" dirty="0"/>
              <a:t>Model </a:t>
            </a:r>
            <a:r>
              <a:rPr lang="en-US" dirty="0" smtClean="0"/>
              <a:t>B (1.0) Absolute Error </a:t>
            </a:r>
            <a:r>
              <a:rPr lang="en-US" dirty="0"/>
              <a:t>= </a:t>
            </a:r>
            <a:r>
              <a:rPr lang="en-US" dirty="0" smtClean="0"/>
              <a:t>1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13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Model A 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0.7)(0.3)+(0.3)(0.7)</a:t>
            </a:r>
          </a:p>
          <a:p>
            <a:pPr lvl="1"/>
            <a:r>
              <a:rPr lang="en-US" dirty="0"/>
              <a:t>0.21+0.21</a:t>
            </a:r>
          </a:p>
          <a:p>
            <a:pPr lvl="1"/>
            <a:r>
              <a:rPr lang="en-US" dirty="0"/>
              <a:t>0.42</a:t>
            </a:r>
          </a:p>
          <a:p>
            <a:endParaRPr lang="en-US" dirty="0" smtClean="0"/>
          </a:p>
          <a:p>
            <a:r>
              <a:rPr lang="en-US" dirty="0" smtClean="0"/>
              <a:t>Model B</a:t>
            </a:r>
          </a:p>
          <a:p>
            <a:pPr lvl="1"/>
            <a:r>
              <a:rPr lang="en-US" dirty="0" smtClean="0"/>
              <a:t>(0.7)(0)+(0.3)(1)</a:t>
            </a:r>
          </a:p>
          <a:p>
            <a:pPr lvl="1"/>
            <a:r>
              <a:rPr lang="en-US" dirty="0" smtClean="0"/>
              <a:t>0+0.3</a:t>
            </a:r>
          </a:p>
          <a:p>
            <a:pPr lvl="1"/>
            <a:r>
              <a:rPr lang="en-US" dirty="0" smtClean="0"/>
              <a:t>0.3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08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Model A 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0.7)(0.3)+(0.3)(0.7)</a:t>
            </a:r>
          </a:p>
          <a:p>
            <a:pPr lvl="1"/>
            <a:r>
              <a:rPr lang="en-US" dirty="0"/>
              <a:t>0.21+0.21</a:t>
            </a:r>
          </a:p>
          <a:p>
            <a:pPr lvl="1"/>
            <a:r>
              <a:rPr lang="en-US" dirty="0"/>
              <a:t>0.42</a:t>
            </a:r>
          </a:p>
          <a:p>
            <a:endParaRPr lang="en-US" dirty="0" smtClean="0"/>
          </a:p>
          <a:p>
            <a:r>
              <a:rPr lang="en-US" b="1" dirty="0" smtClean="0"/>
              <a:t>Model B is better.</a:t>
            </a:r>
          </a:p>
          <a:p>
            <a:pPr lvl="1"/>
            <a:r>
              <a:rPr lang="en-US" dirty="0" smtClean="0"/>
              <a:t>(0.7)(0)+(0.3)(1)</a:t>
            </a:r>
          </a:p>
          <a:p>
            <a:pPr lvl="1"/>
            <a:r>
              <a:rPr lang="en-US" dirty="0" smtClean="0"/>
              <a:t>0+0.3</a:t>
            </a:r>
          </a:p>
          <a:p>
            <a:pPr lvl="1"/>
            <a:r>
              <a:rPr lang="en-US" dirty="0" smtClean="0"/>
              <a:t>0.3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21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the answer to Q2?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tool(s) did you use to compute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46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Model A 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0.7)(0.3)+(0.3)(0.7)</a:t>
            </a:r>
          </a:p>
          <a:p>
            <a:pPr lvl="1"/>
            <a:r>
              <a:rPr lang="en-US" dirty="0"/>
              <a:t>0.21+0.21</a:t>
            </a:r>
          </a:p>
          <a:p>
            <a:pPr lvl="1"/>
            <a:r>
              <a:rPr lang="en-US" dirty="0"/>
              <a:t>0.42</a:t>
            </a:r>
          </a:p>
          <a:p>
            <a:endParaRPr lang="en-US" dirty="0" smtClean="0"/>
          </a:p>
          <a:p>
            <a:r>
              <a:rPr lang="en-US" b="1" dirty="0" smtClean="0"/>
              <a:t>Model B is better. Do you buy that?</a:t>
            </a:r>
          </a:p>
          <a:p>
            <a:pPr lvl="1"/>
            <a:r>
              <a:rPr lang="en-US" dirty="0" smtClean="0"/>
              <a:t>(0.7)(0)+(0.3)(1)</a:t>
            </a:r>
          </a:p>
          <a:p>
            <a:pPr lvl="1"/>
            <a:r>
              <a:rPr lang="en-US" dirty="0" smtClean="0"/>
              <a:t>0+0.3</a:t>
            </a:r>
          </a:p>
          <a:p>
            <a:pPr lvl="1"/>
            <a:r>
              <a:rPr lang="en-US" dirty="0" smtClean="0"/>
              <a:t>0.3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3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70% of the time the student gets it right</a:t>
            </a:r>
          </a:p>
          <a:p>
            <a:pPr lvl="1"/>
            <a:r>
              <a:rPr lang="en-US" dirty="0" smtClean="0"/>
              <a:t>Response = 1</a:t>
            </a:r>
          </a:p>
          <a:p>
            <a:pPr lvl="1"/>
            <a:r>
              <a:rPr lang="en-US" dirty="0" smtClean="0"/>
              <a:t>Model A (0.7) Squared Error = 0.09</a:t>
            </a:r>
          </a:p>
          <a:p>
            <a:pPr lvl="1"/>
            <a:r>
              <a:rPr lang="en-US" dirty="0" smtClean="0"/>
              <a:t>Model B (1.0) </a:t>
            </a:r>
            <a:r>
              <a:rPr lang="en-US" dirty="0"/>
              <a:t>Squared </a:t>
            </a:r>
            <a:r>
              <a:rPr lang="en-US" dirty="0" smtClean="0"/>
              <a:t>Error = 0</a:t>
            </a:r>
          </a:p>
          <a:p>
            <a:r>
              <a:rPr lang="en-US" dirty="0" smtClean="0"/>
              <a:t>30% </a:t>
            </a:r>
            <a:r>
              <a:rPr lang="en-US" dirty="0"/>
              <a:t>of the time the student gets it </a:t>
            </a:r>
            <a:r>
              <a:rPr lang="en-US" dirty="0" smtClean="0"/>
              <a:t>wrong</a:t>
            </a:r>
          </a:p>
          <a:p>
            <a:pPr lvl="1"/>
            <a:r>
              <a:rPr lang="en-US" dirty="0" smtClean="0"/>
              <a:t>Response = 0</a:t>
            </a:r>
          </a:p>
          <a:p>
            <a:pPr lvl="1"/>
            <a:r>
              <a:rPr lang="en-US" dirty="0" smtClean="0"/>
              <a:t>Model A (0.7) </a:t>
            </a:r>
            <a:r>
              <a:rPr lang="en-US" dirty="0"/>
              <a:t>Squared </a:t>
            </a:r>
            <a:r>
              <a:rPr lang="en-US" dirty="0" smtClean="0"/>
              <a:t>Error = 0.49</a:t>
            </a:r>
            <a:endParaRPr lang="en-US" dirty="0"/>
          </a:p>
          <a:p>
            <a:pPr lvl="1"/>
            <a:r>
              <a:rPr lang="en-US" dirty="0"/>
              <a:t>Model </a:t>
            </a:r>
            <a:r>
              <a:rPr lang="en-US" dirty="0" smtClean="0"/>
              <a:t>B (1.0) </a:t>
            </a:r>
            <a:r>
              <a:rPr lang="en-US" dirty="0"/>
              <a:t>Squared </a:t>
            </a:r>
            <a:r>
              <a:rPr lang="en-US" dirty="0" smtClean="0"/>
              <a:t>Error </a:t>
            </a:r>
            <a:r>
              <a:rPr lang="en-US" dirty="0"/>
              <a:t>= </a:t>
            </a:r>
            <a:r>
              <a:rPr lang="en-US" dirty="0" smtClean="0"/>
              <a:t>1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3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Model A 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0.7)(</a:t>
            </a:r>
            <a:r>
              <a:rPr lang="en-US" dirty="0" smtClean="0"/>
              <a:t>0.09)+(</a:t>
            </a:r>
            <a:r>
              <a:rPr lang="en-US" dirty="0"/>
              <a:t>0.3)(</a:t>
            </a:r>
            <a:r>
              <a:rPr lang="en-US" dirty="0" smtClean="0"/>
              <a:t>0.49)</a:t>
            </a:r>
            <a:endParaRPr lang="en-US" dirty="0"/>
          </a:p>
          <a:p>
            <a:pPr lvl="1"/>
            <a:r>
              <a:rPr lang="en-US" dirty="0" smtClean="0"/>
              <a:t>0.063+0.147</a:t>
            </a:r>
          </a:p>
          <a:p>
            <a:pPr lvl="1"/>
            <a:r>
              <a:rPr lang="en-US" dirty="0" smtClean="0"/>
              <a:t>0.21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Model B</a:t>
            </a:r>
          </a:p>
          <a:p>
            <a:pPr lvl="1"/>
            <a:r>
              <a:rPr lang="en-US" dirty="0" smtClean="0"/>
              <a:t>(0.7)(0)+(0.3)(1)</a:t>
            </a:r>
          </a:p>
          <a:p>
            <a:pPr lvl="1"/>
            <a:r>
              <a:rPr lang="en-US" dirty="0" smtClean="0"/>
              <a:t>0+0.3</a:t>
            </a:r>
          </a:p>
          <a:p>
            <a:pPr lvl="1"/>
            <a:r>
              <a:rPr lang="en-US" dirty="0" smtClean="0"/>
              <a:t>0.3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44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Model A is better.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0.7)(</a:t>
            </a:r>
            <a:r>
              <a:rPr lang="en-US" dirty="0" smtClean="0"/>
              <a:t>0.09)+(</a:t>
            </a:r>
            <a:r>
              <a:rPr lang="en-US" dirty="0"/>
              <a:t>0.3)(</a:t>
            </a:r>
            <a:r>
              <a:rPr lang="en-US" dirty="0" smtClean="0"/>
              <a:t>0.49)</a:t>
            </a:r>
            <a:endParaRPr lang="en-US" dirty="0"/>
          </a:p>
          <a:p>
            <a:pPr lvl="1"/>
            <a:r>
              <a:rPr lang="en-US" dirty="0" smtClean="0"/>
              <a:t>0.063+0.147</a:t>
            </a:r>
          </a:p>
          <a:p>
            <a:pPr lvl="1"/>
            <a:r>
              <a:rPr lang="en-US" dirty="0" smtClean="0"/>
              <a:t>0.21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Model B</a:t>
            </a:r>
          </a:p>
          <a:p>
            <a:pPr lvl="1"/>
            <a:r>
              <a:rPr lang="en-US" dirty="0" smtClean="0"/>
              <a:t>(0.7)(0)+(0.3)(1)</a:t>
            </a:r>
          </a:p>
          <a:p>
            <a:pPr lvl="1"/>
            <a:r>
              <a:rPr lang="en-US" dirty="0" smtClean="0"/>
              <a:t>0+0.3</a:t>
            </a:r>
          </a:p>
          <a:p>
            <a:pPr lvl="1"/>
            <a:r>
              <a:rPr lang="en-US" dirty="0" smtClean="0"/>
              <a:t>0.3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08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Model A is better. </a:t>
            </a:r>
            <a:br>
              <a:rPr lang="en-US" b="1" dirty="0" smtClean="0"/>
            </a:br>
            <a:r>
              <a:rPr lang="en-US" b="1" dirty="0" smtClean="0"/>
              <a:t>Does this seem more reasonable?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0.7)(</a:t>
            </a:r>
            <a:r>
              <a:rPr lang="en-US" dirty="0" smtClean="0"/>
              <a:t>0.09)+(</a:t>
            </a:r>
            <a:r>
              <a:rPr lang="en-US" dirty="0"/>
              <a:t>0.3)(</a:t>
            </a:r>
            <a:r>
              <a:rPr lang="en-US" dirty="0" smtClean="0"/>
              <a:t>0.49)</a:t>
            </a:r>
            <a:endParaRPr lang="en-US" dirty="0"/>
          </a:p>
          <a:p>
            <a:pPr lvl="1"/>
            <a:r>
              <a:rPr lang="en-US" dirty="0" smtClean="0"/>
              <a:t>0.063+0.147</a:t>
            </a:r>
          </a:p>
          <a:p>
            <a:pPr lvl="1"/>
            <a:r>
              <a:rPr lang="en-US" dirty="0" smtClean="0"/>
              <a:t>0.21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Model B</a:t>
            </a:r>
          </a:p>
          <a:p>
            <a:pPr lvl="1"/>
            <a:r>
              <a:rPr lang="en-US" dirty="0" smtClean="0"/>
              <a:t>(0.7)(0)+(0.3)(1)</a:t>
            </a:r>
          </a:p>
          <a:p>
            <a:pPr lvl="1"/>
            <a:r>
              <a:rPr lang="en-US" dirty="0" smtClean="0"/>
              <a:t>0+0.3</a:t>
            </a:r>
          </a:p>
          <a:p>
            <a:pPr lvl="1"/>
            <a:r>
              <a:rPr lang="en-US" dirty="0" smtClean="0"/>
              <a:t>0.3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90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AIC/BIC vs Cross-Validation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AIC is asymptotically equivalent to LOOCV</a:t>
            </a:r>
          </a:p>
          <a:p>
            <a:r>
              <a:rPr lang="en-US" dirty="0" smtClean="0"/>
              <a:t>BIC is asymptotically equivalent to k-fold cv</a:t>
            </a:r>
          </a:p>
          <a:p>
            <a:endParaRPr lang="en-US" dirty="0"/>
          </a:p>
          <a:p>
            <a:r>
              <a:rPr lang="en-US" dirty="0" smtClean="0"/>
              <a:t>Why might you still want to use cross-validation instead of AIC/BIC?</a:t>
            </a:r>
          </a:p>
          <a:p>
            <a:r>
              <a:rPr lang="en-US" dirty="0" smtClean="0"/>
              <a:t>Why might you still want to use AIC/BIC instead of cross-validation?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00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AIC vs BIC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comments or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4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LOOCV vs k-fold 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</a:t>
            </a:r>
            <a:r>
              <a:rPr lang="en-US" smtClean="0"/>
              <a:t>comments or questions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11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questions, comments, concerns about </a:t>
            </a:r>
            <a:r>
              <a:rPr lang="en-US" dirty="0" smtClean="0"/>
              <a:t>textbook?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6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HW </a:t>
            </a:r>
            <a:r>
              <a:rPr lang="en-US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1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the answer to Q3?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tool(s) did you use to compute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70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HW </a:t>
            </a:r>
            <a:r>
              <a:rPr lang="en-US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October *8*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83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HW </a:t>
            </a:r>
            <a:r>
              <a:rPr lang="en-US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you get to breathe for a few days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0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HW </a:t>
            </a:r>
            <a:r>
              <a:rPr lang="en-US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you get to breathe for a few days</a:t>
            </a:r>
          </a:p>
          <a:p>
            <a:endParaRPr lang="en-US" dirty="0"/>
          </a:p>
          <a:p>
            <a:r>
              <a:rPr lang="en-US" dirty="0" smtClean="0"/>
              <a:t>(Sorry about assignment timing; my getting sick the second week of class threw off the class timeline a little)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5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</a:t>
            </a:r>
            <a:r>
              <a:rPr lang="en-US" dirty="0" smtClean="0"/>
              <a:t>Creative HW </a:t>
            </a:r>
            <a:r>
              <a:rPr lang="en-US" dirty="0"/>
              <a:t>2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4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9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Class 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6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Monday, October 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Feature Engineering -- What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Baker</a:t>
            </a:r>
            <a:r>
              <a:rPr lang="en-US" dirty="0"/>
              <a:t>, R.S. (2014) </a:t>
            </a:r>
            <a:r>
              <a:rPr lang="en-US" i="1" dirty="0"/>
              <a:t>Big Data and Education</a:t>
            </a:r>
            <a:r>
              <a:rPr lang="en-US" dirty="0"/>
              <a:t>. Ch. 3, </a:t>
            </a:r>
            <a:r>
              <a:rPr lang="en-US" dirty="0" smtClean="0"/>
              <a:t>V3</a:t>
            </a:r>
          </a:p>
          <a:p>
            <a:endParaRPr lang="en-US" dirty="0" smtClean="0"/>
          </a:p>
          <a:p>
            <a:r>
              <a:rPr lang="en-US" dirty="0" smtClean="0"/>
              <a:t>Sao </a:t>
            </a:r>
            <a:r>
              <a:rPr lang="en-US" dirty="0"/>
              <a:t>Pedro, M., Baker, </a:t>
            </a:r>
            <a:r>
              <a:rPr lang="en-US" dirty="0" err="1"/>
              <a:t>R.S.J.d</a:t>
            </a:r>
            <a:r>
              <a:rPr lang="en-US" dirty="0"/>
              <a:t>., </a:t>
            </a:r>
            <a:r>
              <a:rPr lang="en-US" dirty="0" err="1"/>
              <a:t>Gobert</a:t>
            </a:r>
            <a:r>
              <a:rPr lang="en-US" dirty="0"/>
              <a:t>, J. (2012) Improving Construct Validity Yields Better Models of Systematic Inquiry, Even with Less Information. </a:t>
            </a:r>
            <a:r>
              <a:rPr lang="en-US" i="1" dirty="0"/>
              <a:t>Proceedings of the 20th International Conference on User Modeling, Adaptation and Personalization (UMAP 2012)</a:t>
            </a:r>
            <a:r>
              <a:rPr lang="en-US" dirty="0"/>
              <a:t>,249-260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the answer to Q4?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tool(s) did you use to compute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78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the answer to Q5?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tool(s) did you use to compute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6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the answer to Q6?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tool(s) did you use to compute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14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5544</TotalTime>
  <Words>1069</Words>
  <Application>Microsoft Office PowerPoint</Application>
  <PresentationFormat>On-screen Show (4:3)</PresentationFormat>
  <Paragraphs>250</Paragraphs>
  <Slides>67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Office Theme</vt:lpstr>
      <vt:lpstr>Core Methods in  Educational Data Mining</vt:lpstr>
      <vt:lpstr>The Homework</vt:lpstr>
      <vt:lpstr>Was it harder or easier than basic homework 1?</vt:lpstr>
      <vt:lpstr>What was the answer to Q1?</vt:lpstr>
      <vt:lpstr>What was the answer to Q2?</vt:lpstr>
      <vt:lpstr>What was the answer to Q3?</vt:lpstr>
      <vt:lpstr>What was the answer to Q4?</vt:lpstr>
      <vt:lpstr>What was the answer to Q5?</vt:lpstr>
      <vt:lpstr>What was the answer to Q6?</vt:lpstr>
      <vt:lpstr>What was the answer to Q7?</vt:lpstr>
      <vt:lpstr>What was the answer to Q8?</vt:lpstr>
      <vt:lpstr>What was the answer to Q9?</vt:lpstr>
      <vt:lpstr>What was the answer to Q10?</vt:lpstr>
      <vt:lpstr>Who did Q11?</vt:lpstr>
      <vt:lpstr>Questions? Comments? Concerns?</vt:lpstr>
      <vt:lpstr>Textbook/Readings</vt:lpstr>
      <vt:lpstr>Detector Confidence</vt:lpstr>
      <vt:lpstr>Detector Confidence</vt:lpstr>
      <vt:lpstr>Detector Confidence</vt:lpstr>
      <vt:lpstr>Detector Confidence</vt:lpstr>
      <vt:lpstr>Cost-Benefit Analysis</vt:lpstr>
      <vt:lpstr>Detector Confidence</vt:lpstr>
      <vt:lpstr>Goodness Metrics</vt:lpstr>
      <vt:lpstr>Exercise</vt:lpstr>
      <vt:lpstr>Exercise</vt:lpstr>
      <vt:lpstr>Accuracy</vt:lpstr>
      <vt:lpstr>Kappa</vt:lpstr>
      <vt:lpstr>ROC Curve</vt:lpstr>
      <vt:lpstr>Is this a good model or a bad model?</vt:lpstr>
      <vt:lpstr>Is this a good model or a bad model?</vt:lpstr>
      <vt:lpstr>Is this a good model or a bad model?</vt:lpstr>
      <vt:lpstr>Is this a good model or a bad model?</vt:lpstr>
      <vt:lpstr>Is this a good model or a bad model?</vt:lpstr>
      <vt:lpstr>ROC Curve</vt:lpstr>
      <vt:lpstr>A’</vt:lpstr>
      <vt:lpstr>Any questions about A’?</vt:lpstr>
      <vt:lpstr>Precision and Recall</vt:lpstr>
      <vt:lpstr>Precision and Recall</vt:lpstr>
      <vt:lpstr>What do these mean?</vt:lpstr>
      <vt:lpstr>Precision and Recall</vt:lpstr>
      <vt:lpstr>Correlation vs RMSE</vt:lpstr>
      <vt:lpstr>What does it mean?</vt:lpstr>
      <vt:lpstr>RMSE vs MAE</vt:lpstr>
      <vt:lpstr>RMSE vs MAE</vt:lpstr>
      <vt:lpstr>Radek’s Example</vt:lpstr>
      <vt:lpstr>In other words</vt:lpstr>
      <vt:lpstr>MAE</vt:lpstr>
      <vt:lpstr>MAE</vt:lpstr>
      <vt:lpstr>MAE</vt:lpstr>
      <vt:lpstr>MAE</vt:lpstr>
      <vt:lpstr>RMSE</vt:lpstr>
      <vt:lpstr>RMSE</vt:lpstr>
      <vt:lpstr>RMSE</vt:lpstr>
      <vt:lpstr>RMSE</vt:lpstr>
      <vt:lpstr>AIC/BIC vs Cross-Validation</vt:lpstr>
      <vt:lpstr>AIC vs BIC</vt:lpstr>
      <vt:lpstr>LOOCV vs k-fold CV</vt:lpstr>
      <vt:lpstr>Other questions, comments, concerns about textbook?</vt:lpstr>
      <vt:lpstr>Creative HW 2</vt:lpstr>
      <vt:lpstr>Creative HW 2</vt:lpstr>
      <vt:lpstr>Creative HW 2</vt:lpstr>
      <vt:lpstr>Creative HW 2</vt:lpstr>
      <vt:lpstr>Questions about Creative HW 2?</vt:lpstr>
      <vt:lpstr>Other questions or comments?</vt:lpstr>
      <vt:lpstr>No Class Next Week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427</cp:revision>
  <dcterms:created xsi:type="dcterms:W3CDTF">2010-01-07T20:34:12Z</dcterms:created>
  <dcterms:modified xsi:type="dcterms:W3CDTF">2014-09-23T16:34:01Z</dcterms:modified>
</cp:coreProperties>
</file>