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651" r:id="rId3"/>
    <p:sldId id="652" r:id="rId4"/>
    <p:sldId id="655" r:id="rId5"/>
    <p:sldId id="653" r:id="rId6"/>
    <p:sldId id="654" r:id="rId7"/>
    <p:sldId id="533" r:id="rId8"/>
    <p:sldId id="656" r:id="rId9"/>
    <p:sldId id="572" r:id="rId10"/>
    <p:sldId id="659" r:id="rId11"/>
    <p:sldId id="663" r:id="rId12"/>
    <p:sldId id="664" r:id="rId13"/>
    <p:sldId id="675" r:id="rId14"/>
    <p:sldId id="676" r:id="rId15"/>
    <p:sldId id="677" r:id="rId16"/>
    <p:sldId id="678" r:id="rId17"/>
    <p:sldId id="679" r:id="rId18"/>
    <p:sldId id="683" r:id="rId19"/>
    <p:sldId id="680" r:id="rId20"/>
    <p:sldId id="684" r:id="rId21"/>
    <p:sldId id="667" r:id="rId22"/>
    <p:sldId id="658" r:id="rId23"/>
    <p:sldId id="657" r:id="rId24"/>
    <p:sldId id="662" r:id="rId25"/>
    <p:sldId id="665" r:id="rId26"/>
    <p:sldId id="666" r:id="rId27"/>
    <p:sldId id="668" r:id="rId28"/>
    <p:sldId id="669" r:id="rId29"/>
    <p:sldId id="670" r:id="rId30"/>
    <p:sldId id="671" r:id="rId31"/>
    <p:sldId id="672" r:id="rId32"/>
    <p:sldId id="500" r:id="rId33"/>
    <p:sldId id="673" r:id="rId34"/>
    <p:sldId id="412" r:id="rId35"/>
    <p:sldId id="30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58" d="100"/>
          <a:sy n="58" d="100"/>
        </p:scale>
        <p:origin x="-14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CED3D-ED40-4C44-84F5-A09DF62E946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CED3D-ED40-4C44-84F5-A09DF62E94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81MeKFA4W8" TargetMode="External"/><Relationship Id="rId2" Type="http://schemas.openxmlformats.org/officeDocument/2006/relationships/hyperlink" Target="http://www.howtogeek.com/howto/13780/using-vlookup-in-exce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readsheets.about.com/od/datamanagementinexcel/ss/8912pivot_table.htm" TargetMode="External"/><Relationship Id="rId4" Type="http://schemas.openxmlformats.org/officeDocument/2006/relationships/hyperlink" Target="http://www.excel-easy.com/data-analysis/pivot-tables.html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1.png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openxmlformats.org/officeDocument/2006/relationships/image" Target="../media/image14.jpeg"/><Relationship Id="rId4" Type="http://schemas.openxmlformats.org/officeDocument/2006/relationships/image" Target="../media/image1.jpeg"/><Relationship Id="rId9" Type="http://schemas.openxmlformats.org/officeDocument/2006/relationships/image" Target="../media/image13.png"/><Relationship Id="rId1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throwing spaghetti at the wall and seeing what sticks</a:t>
            </a:r>
            <a:endParaRPr lang="en-US" dirty="0"/>
          </a:p>
        </p:txBody>
      </p:sp>
      <p:pic>
        <p:nvPicPr>
          <p:cNvPr id="1026" name="Picture 2" descr="http://4.bp.blogspot.com/_bnAeZ9Sw5NU/TFGhtGbQUMI/AAAAAAAAEgo/5xqfGha4kQM/s1600/_MG_7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66419"/>
            <a:ext cx="5867400" cy="391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8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 Matters!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Crap features will give you crap models</a:t>
            </a:r>
          </a:p>
          <a:p>
            <a:endParaRPr lang="en-US" dirty="0"/>
          </a:p>
          <a:p>
            <a:r>
              <a:rPr lang="en-US" dirty="0" smtClean="0"/>
              <a:t>Crap features = reduced generalizability/more over-fitting</a:t>
            </a:r>
          </a:p>
          <a:p>
            <a:endParaRPr lang="en-US" dirty="0"/>
          </a:p>
          <a:p>
            <a:r>
              <a:rPr lang="en-US" dirty="0" smtClean="0"/>
              <a:t>Nice discussion of this in </a:t>
            </a:r>
            <a:r>
              <a:rPr lang="en-US" dirty="0" smtClean="0"/>
              <a:t>the Sao </a:t>
            </a:r>
            <a:r>
              <a:rPr lang="en-US" dirty="0" smtClean="0"/>
              <a:t>Pedro </a:t>
            </a:r>
            <a:r>
              <a:rPr lang="en-US" dirty="0" smtClean="0"/>
              <a:t>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good feature?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feature that is potentially meaningfully linked to the construct you want to identify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Baker’s feature engineering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Brainstorming </a:t>
            </a:r>
            <a:r>
              <a:rPr lang="en-US" dirty="0"/>
              <a:t>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Deciding </a:t>
            </a:r>
            <a:r>
              <a:rPr lang="en-US" dirty="0"/>
              <a:t>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reating </a:t>
            </a:r>
            <a:r>
              <a:rPr lang="en-US" dirty="0"/>
              <a:t>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Studying </a:t>
            </a:r>
            <a:r>
              <a:rPr lang="en-US" dirty="0"/>
              <a:t>the impact of features on model </a:t>
            </a:r>
            <a:r>
              <a:rPr lang="en-US" dirty="0" smtClean="0"/>
              <a:t>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3 (or 1)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1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useful?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Brainstorming </a:t>
            </a:r>
            <a:r>
              <a:rPr lang="en-US" dirty="0"/>
              <a:t>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Deciding </a:t>
            </a:r>
            <a:r>
              <a:rPr lang="en-US" dirty="0"/>
              <a:t>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reating </a:t>
            </a:r>
            <a:r>
              <a:rPr lang="en-US" dirty="0"/>
              <a:t>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Studying </a:t>
            </a:r>
            <a:r>
              <a:rPr lang="en-US" dirty="0"/>
              <a:t>the impact of features on model </a:t>
            </a:r>
            <a:r>
              <a:rPr lang="en-US" dirty="0" smtClean="0"/>
              <a:t>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3 (or 1)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Brainstorming </a:t>
            </a:r>
            <a:r>
              <a:rPr lang="en-US" dirty="0"/>
              <a:t>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Deciding </a:t>
            </a:r>
            <a:r>
              <a:rPr lang="en-US" dirty="0"/>
              <a:t>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reating </a:t>
            </a:r>
            <a:r>
              <a:rPr lang="en-US" dirty="0"/>
              <a:t>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Studying </a:t>
            </a:r>
            <a:r>
              <a:rPr lang="en-US" dirty="0"/>
              <a:t>the impact of features on model </a:t>
            </a:r>
            <a:r>
              <a:rPr lang="en-US" dirty="0" smtClean="0"/>
              <a:t>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3 (or 1)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else could it be improved?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 tips for 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Defer </a:t>
            </a:r>
            <a:r>
              <a:rPr lang="en-US" b="1" dirty="0" smtClean="0"/>
              <a:t>judgment</a:t>
            </a:r>
          </a:p>
          <a:p>
            <a:pPr marL="0" indent="0">
              <a:buNone/>
            </a:pPr>
            <a:r>
              <a:rPr lang="en-US" b="1" dirty="0"/>
              <a:t>2. Encourage wild </a:t>
            </a:r>
            <a:r>
              <a:rPr lang="en-US" b="1" dirty="0" smtClean="0"/>
              <a:t>ideas</a:t>
            </a:r>
          </a:p>
          <a:p>
            <a:pPr marL="0" indent="0">
              <a:buNone/>
            </a:pPr>
            <a:r>
              <a:rPr lang="en-US" b="1" dirty="0"/>
              <a:t>3. Build on the ideas of </a:t>
            </a:r>
            <a:r>
              <a:rPr lang="en-US" b="1" dirty="0" smtClean="0"/>
              <a:t>others</a:t>
            </a:r>
          </a:p>
          <a:p>
            <a:pPr marL="0" indent="0">
              <a:buNone/>
            </a:pPr>
            <a:r>
              <a:rPr lang="en-US" b="1" dirty="0"/>
              <a:t>4. Stay focused on the </a:t>
            </a:r>
            <a:r>
              <a:rPr lang="en-US" b="1" dirty="0" smtClean="0"/>
              <a:t>topic</a:t>
            </a:r>
          </a:p>
          <a:p>
            <a:pPr marL="0" indent="0">
              <a:buNone/>
            </a:pPr>
            <a:r>
              <a:rPr lang="en-US" b="1" dirty="0"/>
              <a:t>5. One conversation at a </a:t>
            </a:r>
            <a:r>
              <a:rPr lang="en-US" b="1" dirty="0" smtClean="0"/>
              <a:t>time</a:t>
            </a:r>
          </a:p>
          <a:p>
            <a:pPr marL="0" indent="0">
              <a:buNone/>
            </a:pPr>
            <a:r>
              <a:rPr lang="en-US" b="1" dirty="0"/>
              <a:t>6. Be </a:t>
            </a:r>
            <a:r>
              <a:rPr lang="en-US" b="1" dirty="0" smtClean="0"/>
              <a:t>visual</a:t>
            </a:r>
          </a:p>
          <a:p>
            <a:pPr marL="0" indent="0">
              <a:buNone/>
            </a:pPr>
            <a:r>
              <a:rPr lang="en-US" b="1" dirty="0"/>
              <a:t>7. Go for </a:t>
            </a:r>
            <a:r>
              <a:rPr lang="en-US" b="1" dirty="0" smtClean="0"/>
              <a:t>quantity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http://www.openideo.com/fieldnotes/openideo-team-notes/seven-tips-on-better-brainstorming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Deciding what features to </a:t>
            </a:r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Trade-off </a:t>
            </a:r>
            <a:r>
              <a:rPr lang="en-US" dirty="0" smtClean="0"/>
              <a:t>between the effort to create a feature and how likely it is to be </a:t>
            </a:r>
            <a:r>
              <a:rPr lang="en-US" dirty="0" smtClean="0"/>
              <a:t>useful</a:t>
            </a:r>
          </a:p>
          <a:p>
            <a:r>
              <a:rPr lang="en-US" dirty="0" smtClean="0"/>
              <a:t>Worth </a:t>
            </a:r>
            <a:r>
              <a:rPr lang="en-US" dirty="0" smtClean="0"/>
              <a:t>biasing in favor of features that are different than anything else you’ve tried before</a:t>
            </a:r>
          </a:p>
          <a:p>
            <a:pPr lvl="1"/>
            <a:r>
              <a:rPr lang="en-US" dirty="0" smtClean="0"/>
              <a:t>Explores a different part of the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have a nice week?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3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thoughts about feature engineering?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textbook?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Rules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Votes</a:t>
            </a:r>
          </a:p>
          <a:p>
            <a:r>
              <a:rPr lang="en-US" dirty="0" smtClean="0"/>
              <a:t>Everyone Participates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some features </a:t>
            </a:r>
            <a:br>
              <a:rPr lang="en-US" dirty="0" smtClean="0"/>
            </a:br>
            <a:r>
              <a:rPr lang="en-US" dirty="0" smtClean="0"/>
              <a:t>used in real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some features </a:t>
            </a:r>
            <a:br>
              <a:rPr lang="en-US" dirty="0" smtClean="0"/>
            </a:br>
            <a:r>
              <a:rPr lang="en-US" dirty="0" smtClean="0"/>
              <a:t>used in real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Split into </a:t>
            </a:r>
            <a:r>
              <a:rPr lang="en-US" dirty="0" smtClean="0"/>
              <a:t>6 groups</a:t>
            </a:r>
          </a:p>
          <a:p>
            <a:endParaRPr lang="en-US" dirty="0" smtClean="0"/>
          </a:p>
          <a:p>
            <a:r>
              <a:rPr lang="en-US" dirty="0" smtClean="0"/>
              <a:t>Take a sheet of features</a:t>
            </a:r>
          </a:p>
          <a:p>
            <a:endParaRPr lang="en-US" dirty="0"/>
          </a:p>
          <a:p>
            <a:r>
              <a:rPr lang="en-US" dirty="0" smtClean="0"/>
              <a:t>Which features (or combinations) can you come up with “just so” stories for why they might predict the construct?</a:t>
            </a:r>
          </a:p>
          <a:p>
            <a:endParaRPr lang="en-US" dirty="0"/>
          </a:p>
          <a:p>
            <a:r>
              <a:rPr lang="en-US" dirty="0" smtClean="0"/>
              <a:t>Are there any features that seem utterly irrelevant?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Tell us what your construct is</a:t>
            </a:r>
          </a:p>
          <a:p>
            <a:endParaRPr lang="en-US" dirty="0"/>
          </a:p>
          <a:p>
            <a:r>
              <a:rPr lang="en-US" dirty="0" smtClean="0"/>
              <a:t>Tell us your favorite “just so story” (or two) from your features</a:t>
            </a:r>
          </a:p>
          <a:p>
            <a:endParaRPr lang="en-US" dirty="0"/>
          </a:p>
          <a:p>
            <a:r>
              <a:rPr lang="en-US" dirty="0" smtClean="0"/>
              <a:t>Tell us which features look like junk</a:t>
            </a:r>
          </a:p>
          <a:p>
            <a:endParaRPr lang="en-US" dirty="0"/>
          </a:p>
          <a:p>
            <a:r>
              <a:rPr lang="en-US" dirty="0" smtClean="0"/>
              <a:t>Everyone else: you have to give the feature a thumbs-up or thumbs-down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into *different* </a:t>
            </a:r>
            <a:r>
              <a:rPr lang="en-US" dirty="0" smtClean="0"/>
              <a:t>3-4 person groups </a:t>
            </a:r>
            <a:r>
              <a:rPr lang="en-US" dirty="0" smtClean="0"/>
              <a:t>than last 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r>
              <a:rPr lang="en-US" dirty="0" smtClean="0"/>
              <a:t>No overlap allowed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up features for </a:t>
            </a:r>
            <a:r>
              <a:rPr lang="en-US" dirty="0" smtClean="0"/>
              <a:t>Assignment C2</a:t>
            </a:r>
          </a:p>
          <a:p>
            <a:endParaRPr lang="en-US" dirty="0"/>
          </a:p>
          <a:p>
            <a:r>
              <a:rPr lang="en-US" dirty="0"/>
              <a:t>You need to</a:t>
            </a:r>
          </a:p>
          <a:p>
            <a:pPr lvl="1"/>
            <a:r>
              <a:rPr lang="en-US" dirty="0"/>
              <a:t>Come up with a new feature</a:t>
            </a:r>
          </a:p>
          <a:p>
            <a:pPr lvl="1"/>
            <a:r>
              <a:rPr lang="en-US" dirty="0"/>
              <a:t>Justify how you can would it from the data set</a:t>
            </a:r>
          </a:p>
          <a:p>
            <a:pPr lvl="1"/>
            <a:r>
              <a:rPr lang="en-US" dirty="0"/>
              <a:t>Justify why it would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a volunteer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</a:t>
            </a:r>
            <a:r>
              <a:rPr lang="en-US" smtClean="0"/>
              <a:t>a volunteer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task is to write down the features suggested</a:t>
            </a:r>
          </a:p>
          <a:p>
            <a:endParaRPr lang="en-US" dirty="0"/>
          </a:p>
          <a:p>
            <a:r>
              <a:rPr lang="en-US" dirty="0" smtClean="0"/>
              <a:t>And the counts for thumbs up/thumbs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group needs to read their favorite feature to the class and justify it</a:t>
            </a:r>
          </a:p>
          <a:p>
            <a:endParaRPr lang="en-US" dirty="0"/>
          </a:p>
          <a:p>
            <a:r>
              <a:rPr lang="en-US" dirty="0" smtClean="0"/>
              <a:t>Who thinks this feature will improve prediction of off-task behavior?</a:t>
            </a:r>
          </a:p>
          <a:p>
            <a:endParaRPr lang="en-US" dirty="0"/>
          </a:p>
          <a:p>
            <a:r>
              <a:rPr lang="en-US" dirty="0" smtClean="0"/>
              <a:t>Who doesn’t?</a:t>
            </a:r>
          </a:p>
          <a:p>
            <a:endParaRPr lang="en-US" dirty="0"/>
          </a:p>
          <a:p>
            <a:r>
              <a:rPr lang="en-US" dirty="0" smtClean="0"/>
              <a:t>Thumbs up, thumbs down!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9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dirty="0" smtClean="0"/>
              <a:t>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a print-out of your Assignment </a:t>
            </a:r>
            <a:r>
              <a:rPr lang="en-US" dirty="0" smtClean="0"/>
              <a:t>C2</a:t>
            </a:r>
            <a:r>
              <a:rPr lang="en-US" dirty="0" smtClean="0"/>
              <a:t> </a:t>
            </a:r>
            <a:r>
              <a:rPr lang="en-US" dirty="0" smtClean="0"/>
              <a:t>solution to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Wednesday, </a:t>
            </a:r>
            <a:r>
              <a:rPr lang="en-US" dirty="0" smtClean="0"/>
              <a:t>October </a:t>
            </a:r>
            <a:r>
              <a:rPr lang="en-US" dirty="0" smtClean="0"/>
              <a:t>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Feature Engineering </a:t>
            </a:r>
            <a:r>
              <a:rPr lang="en-US" dirty="0" smtClean="0"/>
              <a:t>– How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(2014) Big Data and Education. Ch. 3, V4, V5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>
                <a:hlinkClick r:id="rId2"/>
              </a:rPr>
              <a:t>vlookup</a:t>
            </a:r>
            <a:r>
              <a:rPr lang="en-US" dirty="0">
                <a:hlinkClick r:id="rId2"/>
              </a:rPr>
              <a:t> Tutorial 1</a:t>
            </a:r>
            <a:endParaRPr lang="en-US" dirty="0"/>
          </a:p>
          <a:p>
            <a:r>
              <a:rPr lang="en-US" dirty="0" err="1">
                <a:hlinkClick r:id="rId3"/>
              </a:rPr>
              <a:t>vlookup</a:t>
            </a:r>
            <a:r>
              <a:rPr lang="en-US" dirty="0">
                <a:hlinkClick r:id="rId3"/>
              </a:rPr>
              <a:t> Tutorial 2</a:t>
            </a:r>
            <a:endParaRPr lang="en-US" dirty="0"/>
          </a:p>
          <a:p>
            <a:r>
              <a:rPr lang="en-US" dirty="0">
                <a:hlinkClick r:id="rId4"/>
              </a:rPr>
              <a:t>Pivot Table Tutorial 1</a:t>
            </a:r>
            <a:endParaRPr lang="en-US" dirty="0"/>
          </a:p>
          <a:p>
            <a:r>
              <a:rPr lang="en-US" dirty="0">
                <a:hlinkClick r:id="rId5"/>
              </a:rPr>
              <a:t>Pivot Table Tutorial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Towards Better and More General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Prediction </a:t>
            </a:r>
            <a:r>
              <a:rPr lang="en-US" sz="3600" dirty="0"/>
              <a:t>Models of Engagement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Ryan Baker</a:t>
            </a:r>
            <a:endParaRPr lang="en-US" sz="2200" dirty="0" smtClean="0"/>
          </a:p>
          <a:p>
            <a:r>
              <a:rPr lang="en-US" dirty="0" smtClean="0"/>
              <a:t>Teachers College, Columbia University</a:t>
            </a:r>
            <a:endParaRPr lang="en-US" dirty="0"/>
          </a:p>
        </p:txBody>
      </p:sp>
      <p:pic>
        <p:nvPicPr>
          <p:cNvPr id="16" name="Picture 15" descr="https://encrypted-tbn2.google.com/images?q=tbn:ANd9GcTqxNdorUPmT_BvzfTIg7O2Vw4PoKrIoCPUNE4aod_IL6ieQi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16" y="48697"/>
            <a:ext cx="3893595" cy="88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655"/>
            <a:ext cx="50958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313" y="6533819"/>
            <a:ext cx="4937687" cy="36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 descr="http://t1.gstatic.com/images?q=tbn:ANd9GcRLk3NV28-GSD1M1CfC-CpdOYtP8090HBmwbdpPVQaWi_Cyzu2B7Q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941" y="5894470"/>
            <a:ext cx="1826995" cy="46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://t2.gstatic.com/images?q=tbn:ANd9GcTiqq6-FtC1dXg_8IxFys9R_k3CyKQamhRv3hf5Scdq9mHveXOJ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86438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http://t0.gstatic.com/images?q=tbn:ANd9GcRJhQN-2vWcnEIaanWAyNyoF9KEKWEALzVrDFvepFml604ehA-7C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274" y="5791200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http://t2.gstatic.com/images?q=tbn:ANd9GcQgHBK4BV0Yd7yntNPj6L3cPO1CTFigqpn14I0tPiyLz78t3KCfOQ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795" y="5923818"/>
            <a:ext cx="2027910" cy="4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125399"/>
            <a:ext cx="1299137" cy="50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0.gstatic.com/images?q=tbn:ANd9GcTDUxNGq0rrDvRxAqVLzQbEyBN1DLWt9rSL1V5Ht9FnqWcnv2J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652705"/>
            <a:ext cx="1229692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1375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Learning Analytics</a:t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Analítica</a:t>
            </a:r>
            <a:r>
              <a:rPr lang="en-US" sz="3600" dirty="0" smtClean="0"/>
              <a:t> de </a:t>
            </a:r>
            <a:r>
              <a:rPr lang="en-US" sz="3600" dirty="0" err="1" smtClean="0"/>
              <a:t>Aprendizaje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Ryan Baker</a:t>
            </a:r>
            <a:endParaRPr lang="en-US" sz="2200" dirty="0" smtClean="0"/>
          </a:p>
          <a:p>
            <a:r>
              <a:rPr lang="en-US" dirty="0" smtClean="0"/>
              <a:t>Teachers College, Columbia University</a:t>
            </a:r>
            <a:endParaRPr lang="en-US" dirty="0"/>
          </a:p>
        </p:txBody>
      </p:sp>
      <p:pic>
        <p:nvPicPr>
          <p:cNvPr id="16" name="Picture 15" descr="https://encrypted-tbn2.google.com/images?q=tbn:ANd9GcTqxNdorUPmT_BvzfTIg7O2Vw4PoKrIoCPUNE4aod_IL6ieQi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16" y="48697"/>
            <a:ext cx="3893595" cy="88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655"/>
            <a:ext cx="50958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Screen shot 2012-02-10 at 11.09.55 AM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666359"/>
            <a:ext cx="1054310" cy="1695165"/>
          </a:xfrm>
          <a:prstGeom prst="rect">
            <a:avLst/>
          </a:prstGeom>
        </p:spPr>
      </p:pic>
      <p:pic>
        <p:nvPicPr>
          <p:cNvPr id="9" name="Picture 8" descr="Screen shot 2012-02-10 at 11.10.48 AM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913" y="5661063"/>
            <a:ext cx="1178287" cy="1271802"/>
          </a:xfrm>
          <a:prstGeom prst="rect">
            <a:avLst/>
          </a:prstGeom>
        </p:spPr>
      </p:pic>
      <p:pic>
        <p:nvPicPr>
          <p:cNvPr id="3074" name="Picture 2" descr="https://encrypted-tbn2.gstatic.com/images?q=tbn:ANd9GcTYX-yRteCnhvckHhleps_9HChtTzh_kSQkFobR1Cgjk3HfSF7H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306" y="5645305"/>
            <a:ext cx="1229694" cy="122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creen shot 2012-02-10 at 11.26.57 AM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637465"/>
            <a:ext cx="763452" cy="1300696"/>
          </a:xfrm>
          <a:prstGeom prst="rect">
            <a:avLst/>
          </a:prstGeom>
        </p:spPr>
      </p:pic>
      <p:pic>
        <p:nvPicPr>
          <p:cNvPr id="18" name="Picture 2" descr="http://scholar.google.com/citations?view_op=view_photo&amp;user=uCl6NE4AAAAJ&amp;citpid=1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62" b="-29462"/>
          <a:stretch/>
        </p:blipFill>
        <p:spPr bwMode="auto">
          <a:xfrm>
            <a:off x="6553200" y="5652705"/>
            <a:ext cx="810653" cy="181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t2.gstatic.com/images?q=tbn:ANd9GcTiqq6-FtC1dXg_8IxFys9R_k3CyKQamhRv3hf5Scdq9mHveXOJ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60" y="757238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://t0.gstatic.com/images?q=tbn:ANd9GcRJhQN-2vWcnEIaanWAyNyoF9KEKWEALzVrDFvepFml604ehA-7C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33" y="757238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http://t2.gstatic.com/images?q=tbn:ANd9GcQgHBK4BV0Yd7yntNPj6L3cPO1CTFigqpn14I0tPiyLz78t3KCfOQ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890" y="892237"/>
            <a:ext cx="2027910" cy="4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558" y="863522"/>
            <a:ext cx="1299137" cy="50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1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Criamos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forma…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pPr lvl="1"/>
            <a:r>
              <a:rPr lang="en-US" b="1" dirty="0" err="1" smtClean="0"/>
              <a:t>Automatizado</a:t>
            </a:r>
            <a:r>
              <a:rPr lang="en-US" dirty="0" smtClean="0"/>
              <a:t>: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 smtClean="0"/>
              <a:t>estimaciónes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estudiante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real, sin </a:t>
            </a:r>
            <a:r>
              <a:rPr lang="en-US" dirty="0" err="1" smtClean="0"/>
              <a:t>juicio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endParaRPr lang="en-US" dirty="0" smtClean="0"/>
          </a:p>
          <a:p>
            <a:pPr lvl="1"/>
            <a:r>
              <a:rPr lang="en-US" b="1" dirty="0" smtClean="0"/>
              <a:t>De </a:t>
            </a:r>
            <a:r>
              <a:rPr lang="en-US" b="1" dirty="0" err="1" smtClean="0"/>
              <a:t>Grano</a:t>
            </a:r>
            <a:r>
              <a:rPr lang="en-US" b="1" dirty="0" smtClean="0"/>
              <a:t> </a:t>
            </a:r>
            <a:r>
              <a:rPr lang="en-US" b="1" dirty="0" err="1" smtClean="0"/>
              <a:t>Fino</a:t>
            </a:r>
            <a:r>
              <a:rPr lang="en-US" b="1" dirty="0" smtClean="0"/>
              <a:t>: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 smtClean="0"/>
              <a:t>estimaciónes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, </a:t>
            </a:r>
            <a:r>
              <a:rPr lang="en-US" dirty="0" err="1" smtClean="0"/>
              <a:t>segundo-por-segundo</a:t>
            </a:r>
            <a:endParaRPr lang="en-US" dirty="0" smtClean="0"/>
          </a:p>
          <a:p>
            <a:pPr lvl="1"/>
            <a:r>
              <a:rPr lang="en-US" b="1" dirty="0" smtClean="0"/>
              <a:t>Con </a:t>
            </a:r>
            <a:r>
              <a:rPr lang="en-US" b="1" dirty="0" err="1" smtClean="0"/>
              <a:t>Validación</a:t>
            </a:r>
            <a:r>
              <a:rPr lang="en-US" dirty="0" smtClean="0"/>
              <a:t>: </a:t>
            </a:r>
            <a:r>
              <a:rPr lang="en-US" dirty="0" err="1" smtClean="0"/>
              <a:t>Mostrado</a:t>
            </a:r>
            <a:r>
              <a:rPr lang="en-US" dirty="0" smtClean="0"/>
              <a:t> a </a:t>
            </a:r>
            <a:r>
              <a:rPr lang="en-US" dirty="0" err="1" smtClean="0"/>
              <a:t>aplicar</a:t>
            </a:r>
            <a:r>
              <a:rPr lang="en-US" dirty="0" smtClean="0"/>
              <a:t> a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nuevos</a:t>
            </a:r>
            <a:r>
              <a:rPr lang="en-US" dirty="0" smtClean="0"/>
              <a:t> y </a:t>
            </a:r>
            <a:r>
              <a:rPr lang="en-US" dirty="0" err="1" smtClean="0"/>
              <a:t>contextos</a:t>
            </a:r>
            <a:r>
              <a:rPr lang="en-US" dirty="0" smtClean="0"/>
              <a:t> </a:t>
            </a:r>
            <a:r>
              <a:rPr lang="en-US" dirty="0" err="1" smtClean="0"/>
              <a:t>nuevos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7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about the homework due Wednesday?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VLOOKUP and Pivot Table tutorials assigned for Wednesday will be very useful for Assignment C2</a:t>
            </a:r>
          </a:p>
          <a:p>
            <a:endParaRPr lang="en-US" dirty="0" smtClean="0"/>
          </a:p>
          <a:p>
            <a:r>
              <a:rPr lang="en-US" dirty="0" smtClean="0"/>
              <a:t>Also see the video in the textbook assigned for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5556</TotalTime>
  <Words>667</Words>
  <Application>Microsoft Office PowerPoint</Application>
  <PresentationFormat>On-screen Show (4:3)</PresentationFormat>
  <Paragraphs>133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Core Methods in  Educational Data Mining</vt:lpstr>
      <vt:lpstr>Did you have a nice week?</vt:lpstr>
      <vt:lpstr>My week</vt:lpstr>
      <vt:lpstr>Towards Better and More General  Prediction Models of Engagement</vt:lpstr>
      <vt:lpstr>Learning Analytics (Analítica de Aprendizaje)</vt:lpstr>
      <vt:lpstr>Criamos modelos de una forma…</vt:lpstr>
      <vt:lpstr>The Homework</vt:lpstr>
      <vt:lpstr>Note</vt:lpstr>
      <vt:lpstr>Textbook</vt:lpstr>
      <vt:lpstr>Feature Engineering </vt:lpstr>
      <vt:lpstr>Construct Validity Matters!</vt:lpstr>
      <vt:lpstr>What’s a good feature?</vt:lpstr>
      <vt:lpstr>Baker’s feature engineering process</vt:lpstr>
      <vt:lpstr>What’s useful?</vt:lpstr>
      <vt:lpstr>What’s missing?</vt:lpstr>
      <vt:lpstr>How else could it be improved?</vt:lpstr>
      <vt:lpstr>IDEO tips for Brainstorming</vt:lpstr>
      <vt:lpstr>Your thoughts?</vt:lpstr>
      <vt:lpstr>Deciding what features to create</vt:lpstr>
      <vt:lpstr>General thoughts about feature engineering?</vt:lpstr>
      <vt:lpstr>Other questions, comments, concerns about textbook?</vt:lpstr>
      <vt:lpstr>Activity</vt:lpstr>
      <vt:lpstr>Special Rules for Today</vt:lpstr>
      <vt:lpstr>Let’s look at some features  used in real models</vt:lpstr>
      <vt:lpstr>Let’s look at some features  used in real models</vt:lpstr>
      <vt:lpstr>Each group</vt:lpstr>
      <vt:lpstr>Second task</vt:lpstr>
      <vt:lpstr>Second task</vt:lpstr>
      <vt:lpstr>I need a volunteer</vt:lpstr>
      <vt:lpstr>I need a volunteer</vt:lpstr>
      <vt:lpstr>Now…</vt:lpstr>
      <vt:lpstr>Questions or comments?</vt:lpstr>
      <vt:lpstr>Special Request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435</cp:revision>
  <dcterms:created xsi:type="dcterms:W3CDTF">2010-01-07T20:34:12Z</dcterms:created>
  <dcterms:modified xsi:type="dcterms:W3CDTF">2014-10-05T16:24:03Z</dcterms:modified>
</cp:coreProperties>
</file>