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708" r:id="rId3"/>
    <p:sldId id="709" r:id="rId4"/>
    <p:sldId id="712" r:id="rId5"/>
    <p:sldId id="713" r:id="rId6"/>
    <p:sldId id="714" r:id="rId7"/>
    <p:sldId id="715" r:id="rId8"/>
    <p:sldId id="716" r:id="rId9"/>
    <p:sldId id="717" r:id="rId10"/>
    <p:sldId id="710" r:id="rId11"/>
    <p:sldId id="711" r:id="rId12"/>
    <p:sldId id="719" r:id="rId13"/>
    <p:sldId id="720" r:id="rId14"/>
    <p:sldId id="722" r:id="rId15"/>
    <p:sldId id="718" r:id="rId16"/>
    <p:sldId id="724" r:id="rId17"/>
    <p:sldId id="667" r:id="rId18"/>
    <p:sldId id="707" r:id="rId19"/>
    <p:sldId id="412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08"/>
            <p14:sldId id="709"/>
            <p14:sldId id="712"/>
            <p14:sldId id="713"/>
            <p14:sldId id="714"/>
            <p14:sldId id="715"/>
            <p14:sldId id="716"/>
            <p14:sldId id="717"/>
            <p14:sldId id="710"/>
            <p14:sldId id="711"/>
            <p14:sldId id="719"/>
            <p14:sldId id="720"/>
            <p14:sldId id="722"/>
            <p14:sldId id="718"/>
            <p14:sldId id="724"/>
            <p14:sldId id="667"/>
            <p14:sldId id="707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103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through the assignment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2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6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Picking the parameters that best predict future performance</a:t>
            </a:r>
          </a:p>
          <a:p>
            <a:endParaRPr lang="en-US" dirty="0"/>
          </a:p>
          <a:p>
            <a:r>
              <a:rPr lang="en-US" dirty="0" smtClean="0"/>
              <a:t>Any questions or comments on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2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Overparameterization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BKT is </a:t>
            </a:r>
            <a:r>
              <a:rPr lang="en-US" dirty="0" err="1" smtClean="0"/>
              <a:t>overparameterized</a:t>
            </a:r>
            <a:r>
              <a:rPr lang="en-US" dirty="0" smtClean="0"/>
              <a:t> (Beck et al., 2008)</a:t>
            </a:r>
          </a:p>
          <a:p>
            <a:endParaRPr lang="en-US" dirty="0"/>
          </a:p>
          <a:p>
            <a:r>
              <a:rPr lang="en-US" dirty="0" smtClean="0"/>
              <a:t>Which means there are multiple sets of parameters that can fit any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12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Degenerate Space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</a:t>
            </a:r>
            <a:r>
              <a:rPr lang="en-US" dirty="0" smtClean="0"/>
              <a:t>et al., </a:t>
            </a:r>
            <a:r>
              <a:rPr lang="en-US" dirty="0" smtClean="0"/>
              <a:t>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T_converge_2d.emf"/>
          <p:cNvPicPr>
            <a:picLocks noChangeAspect="1"/>
          </p:cNvPicPr>
          <p:nvPr/>
        </p:nvPicPr>
        <p:blipFill>
          <a:blip r:embed="rId2" cstate="print"/>
          <a:srcRect l="7619" t="3955" r="8381" b="3955"/>
          <a:stretch>
            <a:fillRect/>
          </a:stretch>
        </p:blipFill>
        <p:spPr>
          <a:xfrm>
            <a:off x="1520177" y="1676400"/>
            <a:ext cx="5947423" cy="50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6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Constraints </a:t>
            </a:r>
            <a:r>
              <a:rPr lang="en-US" dirty="0" smtClean="0"/>
              <a:t>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Beck</a:t>
            </a:r>
          </a:p>
          <a:p>
            <a:pPr lvl="1"/>
            <a:r>
              <a:rPr lang="en-US" dirty="0" smtClean="0"/>
              <a:t>P(G)+P(S)&lt;1.0</a:t>
            </a:r>
          </a:p>
          <a:p>
            <a:r>
              <a:rPr lang="en-US" dirty="0" smtClean="0"/>
              <a:t>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 (2008):</a:t>
            </a:r>
          </a:p>
          <a:p>
            <a:pPr lvl="1"/>
            <a:r>
              <a:rPr lang="en-US" dirty="0" smtClean="0"/>
              <a:t>P(G)&lt;0.5, P(S)&lt;0.5</a:t>
            </a:r>
          </a:p>
          <a:p>
            <a:r>
              <a:rPr lang="en-US" dirty="0" smtClean="0"/>
              <a:t>Corbett &amp; Anderson (1995):</a:t>
            </a:r>
          </a:p>
          <a:p>
            <a:pPr lvl="1"/>
            <a:r>
              <a:rPr lang="en-US" dirty="0" smtClean="0"/>
              <a:t>P(G)&lt;0.3, P(S)&lt;</a:t>
            </a:r>
            <a:r>
              <a:rPr lang="en-US" dirty="0" smtClean="0"/>
              <a:t>0.1</a:t>
            </a:r>
          </a:p>
          <a:p>
            <a:pPr lvl="1"/>
            <a:endParaRPr lang="en-US" dirty="0"/>
          </a:p>
          <a:p>
            <a:r>
              <a:rPr lang="en-US" dirty="0" smtClean="0"/>
              <a:t>Your 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1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matter what algorithm you use to select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EM better than CGD</a:t>
            </a:r>
          </a:p>
          <a:p>
            <a:pPr lvl="1"/>
            <a:r>
              <a:rPr lang="en-US" dirty="0" smtClean="0"/>
              <a:t>Chang et al., 2006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</a:t>
            </a:r>
            <a:r>
              <a:rPr lang="en-US" dirty="0" smtClean="0"/>
              <a:t>0.05</a:t>
            </a:r>
          </a:p>
          <a:p>
            <a:r>
              <a:rPr lang="en-US" dirty="0"/>
              <a:t>CGD better than </a:t>
            </a:r>
            <a:r>
              <a:rPr lang="en-US" dirty="0" smtClean="0"/>
              <a:t>EM</a:t>
            </a:r>
          </a:p>
          <a:p>
            <a:pPr lvl="1"/>
            <a:r>
              <a:rPr lang="en-US" dirty="0" smtClean="0"/>
              <a:t>Baker </a:t>
            </a:r>
            <a:r>
              <a:rPr lang="en-US" dirty="0"/>
              <a:t>et al., </a:t>
            </a:r>
            <a:r>
              <a:rPr lang="en-US" dirty="0" smtClean="0"/>
              <a:t>2008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</a:t>
            </a:r>
            <a:r>
              <a:rPr lang="en-US" dirty="0" smtClean="0"/>
              <a:t>0.01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EM better than BF</a:t>
            </a:r>
          </a:p>
          <a:p>
            <a:pPr lvl="1"/>
            <a:r>
              <a:rPr lang="en-US" dirty="0" err="1" smtClean="0"/>
              <a:t>Pavlik</a:t>
            </a:r>
            <a:r>
              <a:rPr lang="en-US" dirty="0" smtClean="0"/>
              <a:t> </a:t>
            </a:r>
            <a:r>
              <a:rPr lang="en-US" dirty="0"/>
              <a:t>et al., </a:t>
            </a:r>
            <a:r>
              <a:rPr lang="en-US" dirty="0" smtClean="0"/>
              <a:t>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</a:t>
            </a:r>
            <a:r>
              <a:rPr lang="en-US" dirty="0" smtClean="0"/>
              <a:t>0.003,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</a:t>
            </a:r>
            <a:r>
              <a:rPr lang="en-US" dirty="0" smtClean="0"/>
              <a:t>0.01</a:t>
            </a:r>
          </a:p>
          <a:p>
            <a:pPr lvl="1"/>
            <a:r>
              <a:rPr lang="en-US" dirty="0" smtClean="0"/>
              <a:t>Gong et al., 2010	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A</a:t>
            </a:r>
            <a:r>
              <a:rPr lang="en-US" dirty="0"/>
              <a:t>’= </a:t>
            </a:r>
            <a:r>
              <a:rPr lang="en-US" dirty="0" smtClean="0"/>
              <a:t>0.005</a:t>
            </a:r>
          </a:p>
          <a:p>
            <a:pPr lvl="1"/>
            <a:r>
              <a:rPr lang="en-US" dirty="0" smtClean="0"/>
              <a:t>Pardos et al., 2011	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/>
              <a:t> </a:t>
            </a:r>
            <a:r>
              <a:rPr lang="en-US" dirty="0" smtClean="0"/>
              <a:t>RMSE= 0.005</a:t>
            </a:r>
          </a:p>
          <a:p>
            <a:pPr lvl="1"/>
            <a:r>
              <a:rPr lang="en-US" dirty="0" smtClean="0"/>
              <a:t>Gowda et al., 2011	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A’= 0.02</a:t>
            </a:r>
          </a:p>
          <a:p>
            <a:r>
              <a:rPr lang="en-US" dirty="0" smtClean="0"/>
              <a:t>BF better than EM</a:t>
            </a:r>
          </a:p>
          <a:p>
            <a:pPr lvl="1"/>
            <a:r>
              <a:rPr lang="en-US" dirty="0" err="1"/>
              <a:t>Pavlik</a:t>
            </a:r>
            <a:r>
              <a:rPr lang="en-US" dirty="0"/>
              <a:t> et al., 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0.01,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0.005</a:t>
            </a:r>
          </a:p>
          <a:p>
            <a:pPr lvl="1"/>
            <a:r>
              <a:rPr lang="en-US" dirty="0" smtClean="0"/>
              <a:t>Baker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</a:t>
            </a:r>
            <a:r>
              <a:rPr lang="en-US" dirty="0" smtClean="0"/>
              <a:t>0.001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BF better than CGD </a:t>
            </a:r>
          </a:p>
          <a:p>
            <a:pPr lvl="1"/>
            <a:r>
              <a:rPr lang="en-US" dirty="0" smtClean="0"/>
              <a:t>Baker et al., 2010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0.02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448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</a:t>
            </a:r>
            <a:r>
              <a:rPr lang="en-US" dirty="0" smtClean="0"/>
              <a:t>BKT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80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Wednesday, October 15</a:t>
            </a:r>
          </a:p>
          <a:p>
            <a:endParaRPr lang="en-US" dirty="0" smtClean="0"/>
          </a:p>
          <a:p>
            <a:r>
              <a:rPr lang="en-US" dirty="0" smtClean="0"/>
              <a:t>B3: Bayesian Knowledge Tracing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4, V1, V2.</a:t>
            </a:r>
          </a:p>
          <a:p>
            <a:r>
              <a:rPr lang="en-US" dirty="0"/>
              <a:t>Corbett, A.T., Anderson, J.R. (1995) Knowledge Tracing: Modeling the Acquisition of Procedural Knowledge. User Modeling and User-Adapted Interaction, 4, 253-278.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br>
              <a:rPr lang="en-US" dirty="0" smtClean="0"/>
            </a:br>
            <a:r>
              <a:rPr lang="en-US" dirty="0" smtClean="0"/>
              <a:t>Goal </a:t>
            </a:r>
            <a:r>
              <a:rPr lang="en-US" dirty="0" smtClean="0"/>
              <a:t>of Knowledge </a:t>
            </a:r>
            <a:r>
              <a:rPr lang="en-US" dirty="0" smtClean="0"/>
              <a:t>Inference?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br>
              <a:rPr lang="en-US" dirty="0" smtClean="0"/>
            </a:br>
            <a:r>
              <a:rPr lang="en-US" dirty="0" smtClean="0"/>
              <a:t>Goal </a:t>
            </a:r>
            <a:r>
              <a:rPr lang="en-US" dirty="0" smtClean="0"/>
              <a:t>of Knowledge </a:t>
            </a:r>
            <a:r>
              <a:rPr lang="en-US" dirty="0" smtClean="0"/>
              <a:t>Inference?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Measuring </a:t>
            </a:r>
            <a:r>
              <a:rPr lang="en-US" dirty="0" smtClean="0"/>
              <a:t>what a student knows at </a:t>
            </a:r>
            <a:r>
              <a:rPr lang="en-US" dirty="0"/>
              <a:t>a specific time</a:t>
            </a:r>
          </a:p>
          <a:p>
            <a:endParaRPr lang="en-US" dirty="0" smtClean="0"/>
          </a:p>
          <a:p>
            <a:r>
              <a:rPr lang="en-US" dirty="0"/>
              <a:t>Measuring what </a:t>
            </a:r>
            <a:r>
              <a:rPr lang="en-US" dirty="0" smtClean="0"/>
              <a:t>relevant knowledge components a </a:t>
            </a:r>
            <a:r>
              <a:rPr lang="en-US" dirty="0"/>
              <a:t>student knows at a specific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useful to measure student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assumptions of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Assess a student’s knowledge of skill/KC X</a:t>
            </a:r>
          </a:p>
          <a:p>
            <a:endParaRPr lang="en-US" dirty="0"/>
          </a:p>
          <a:p>
            <a:r>
              <a:rPr lang="en-US" dirty="0" smtClean="0"/>
              <a:t>Based on a sequence of items that are </a:t>
            </a:r>
            <a:r>
              <a:rPr lang="en-US" dirty="0" smtClean="0"/>
              <a:t>scored between 0 and 1</a:t>
            </a:r>
          </a:p>
          <a:p>
            <a:pPr lvl="1"/>
            <a:r>
              <a:rPr lang="en-US" dirty="0" smtClean="0"/>
              <a:t>Classically 0 </a:t>
            </a:r>
            <a:r>
              <a:rPr lang="en-US" b="1" i="1" dirty="0" smtClean="0"/>
              <a:t>or</a:t>
            </a:r>
            <a:r>
              <a:rPr lang="en-US" dirty="0" smtClean="0"/>
              <a:t> 1, but there are variants that relax this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Where each item corresponds to a single skill</a:t>
            </a:r>
          </a:p>
          <a:p>
            <a:endParaRPr lang="en-US" dirty="0"/>
          </a:p>
          <a:p>
            <a:r>
              <a:rPr lang="en-US" dirty="0"/>
              <a:t>Where the student can learn on each item, due to help, feedback, scaffolding,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</a:t>
            </a:r>
            <a:r>
              <a:rPr lang="en-US" dirty="0" smtClean="0"/>
              <a:t>skill has four parameters</a:t>
            </a:r>
            <a:endParaRPr lang="en-US" dirty="0" smtClean="0">
              <a:latin typeface="Symbol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From these parameters, and the pattern of successes and failures the student has had on each relevant skill so far</a:t>
            </a:r>
          </a:p>
          <a:p>
            <a:endParaRPr lang="en-US" dirty="0" smtClean="0"/>
          </a:p>
          <a:p>
            <a:r>
              <a:rPr lang="en-US" dirty="0" smtClean="0"/>
              <a:t>We can compute </a:t>
            </a:r>
          </a:p>
          <a:p>
            <a:pPr lvl="1"/>
            <a:r>
              <a:rPr lang="en-US" dirty="0" smtClean="0"/>
              <a:t>Latent knowledge P(Ln) </a:t>
            </a:r>
            <a:endParaRPr lang="en-US" dirty="0"/>
          </a:p>
          <a:p>
            <a:pPr lvl="1"/>
            <a:r>
              <a:rPr lang="en-US" dirty="0" smtClean="0"/>
              <a:t>The probability P(CORR) that the learner will get the item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Key </a:t>
            </a:r>
            <a:r>
              <a:rPr lang="en-US" altLang="en-US" dirty="0" smtClean="0"/>
              <a:t>assumptions of BKT</a:t>
            </a:r>
            <a:endParaRPr lang="en-US" altLang="en-US" dirty="0" smtClean="0"/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Each skill is either </a:t>
            </a:r>
            <a:r>
              <a:rPr lang="en-US" altLang="en-US" u="sng" dirty="0" smtClean="0"/>
              <a:t>learned</a:t>
            </a:r>
            <a:r>
              <a:rPr lang="en-US" altLang="en-US" dirty="0" smtClean="0"/>
              <a:t> or </a:t>
            </a:r>
            <a:r>
              <a:rPr lang="en-US" altLang="en-US" u="sng" dirty="0" smtClean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A student does not forget a skill, once he or she knows it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027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Performance Assumptions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the student knows a skill, there is still some chance the student will </a:t>
            </a:r>
            <a:r>
              <a:rPr lang="en-US" altLang="en-US" u="sng" dirty="0" smtClean="0"/>
              <a:t>slip</a:t>
            </a:r>
            <a:r>
              <a:rPr lang="en-US" altLang="en-US" dirty="0" smtClean="0"/>
              <a:t> and make a mistake.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If the student does not know a skill, there is still some chance the student will </a:t>
            </a:r>
            <a:r>
              <a:rPr lang="en-US" altLang="en-US" u="sng" dirty="0" smtClean="0"/>
              <a:t>guess</a:t>
            </a:r>
            <a:r>
              <a:rPr lang="en-US" altLang="en-US" dirty="0" smtClean="0"/>
              <a:t> correctly.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45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Classical BKT</a:t>
            </a:r>
            <a:endParaRPr lang="en-US" altLang="en-US" dirty="0" smtClean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5602</TotalTime>
  <Words>455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Core Methods in  Educational Data Mining</vt:lpstr>
      <vt:lpstr>What is the  Goal of Knowledge Inference?</vt:lpstr>
      <vt:lpstr>What is the  Goal of Knowledge Inference?</vt:lpstr>
      <vt:lpstr>Why is it useful to measure student knowledge?</vt:lpstr>
      <vt:lpstr>Key assumptions of BKT</vt:lpstr>
      <vt:lpstr>Key assumptions of BKT</vt:lpstr>
      <vt:lpstr>Key assumptions of BKT</vt:lpstr>
      <vt:lpstr>Model Performance Assumptions</vt:lpstr>
      <vt:lpstr>Classical BKT</vt:lpstr>
      <vt:lpstr>Assignment 3B</vt:lpstr>
      <vt:lpstr>Assignment 3B</vt:lpstr>
      <vt:lpstr>Parameter Fitting</vt:lpstr>
      <vt:lpstr>Overparameterization</vt:lpstr>
      <vt:lpstr>Degenerate Space (Pardos et al., 2010)</vt:lpstr>
      <vt:lpstr>Parameter Constraints Proposed</vt:lpstr>
      <vt:lpstr>Does it matter what algorithm you use to select parameters?</vt:lpstr>
      <vt:lpstr>Other questions, comments, concerns about BKT?</vt:lpstr>
      <vt:lpstr>Assignment B4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476</cp:revision>
  <dcterms:created xsi:type="dcterms:W3CDTF">2010-01-07T20:34:12Z</dcterms:created>
  <dcterms:modified xsi:type="dcterms:W3CDTF">2014-10-13T21:18:16Z</dcterms:modified>
</cp:coreProperties>
</file>