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84" r:id="rId5"/>
    <p:sldId id="281" r:id="rId6"/>
    <p:sldId id="285" r:id="rId7"/>
    <p:sldId id="286" r:id="rId8"/>
    <p:sldId id="287" r:id="rId9"/>
    <p:sldId id="288" r:id="rId10"/>
    <p:sldId id="289" r:id="rId11"/>
    <p:sldId id="290" r:id="rId12"/>
    <p:sldId id="294" r:id="rId13"/>
    <p:sldId id="292" r:id="rId14"/>
    <p:sldId id="291" r:id="rId15"/>
    <p:sldId id="271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4660"/>
  </p:normalViewPr>
  <p:slideViewPr>
    <p:cSldViewPr>
      <p:cViewPr>
        <p:scale>
          <a:sx n="94" d="100"/>
          <a:sy n="94" d="100"/>
        </p:scale>
        <p:origin x="-396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d_5-2kCzf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 Engineering Studio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9,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Data Familiarization</a:t>
            </a:r>
            <a:br>
              <a:rPr lang="en-US" dirty="0" smtClean="0"/>
            </a:br>
            <a:r>
              <a:rPr lang="en-US" dirty="0" smtClean="0"/>
              <a:t>“Mucking Around”</a:t>
            </a:r>
          </a:p>
          <a:p>
            <a:endParaRPr lang="en-US" dirty="0"/>
          </a:p>
          <a:p>
            <a:r>
              <a:rPr lang="en-US" dirty="0" smtClean="0"/>
              <a:t>Get your data set</a:t>
            </a:r>
          </a:p>
          <a:p>
            <a:r>
              <a:rPr lang="en-US" dirty="0" smtClean="0"/>
              <a:t>Open it in Excel</a:t>
            </a:r>
          </a:p>
          <a:p>
            <a:r>
              <a:rPr lang="en-US" dirty="0" smtClean="0"/>
              <a:t>Look at your ground truth label (if you have one)</a:t>
            </a:r>
          </a:p>
          <a:p>
            <a:r>
              <a:rPr lang="en-US" dirty="0" smtClean="0"/>
              <a:t>Look at other key variables </a:t>
            </a:r>
          </a:p>
          <a:p>
            <a:endParaRPr lang="en-US" dirty="0"/>
          </a:p>
          <a:p>
            <a:r>
              <a:rPr lang="en-US" dirty="0" smtClean="0"/>
              <a:t>What does each variable mean semantically?</a:t>
            </a:r>
          </a:p>
          <a:p>
            <a:r>
              <a:rPr lang="en-US" dirty="0" smtClean="0"/>
              <a:t>If numerical, what are its max, min, average, </a:t>
            </a:r>
            <a:r>
              <a:rPr lang="en-US" dirty="0" err="1" smtClean="0"/>
              <a:t>stdev</a:t>
            </a:r>
            <a:r>
              <a:rPr lang="en-US" dirty="0" smtClean="0"/>
              <a:t>? Create histograms of key variables.</a:t>
            </a:r>
          </a:p>
          <a:p>
            <a:r>
              <a:rPr lang="en-US" dirty="0" smtClean="0"/>
              <a:t>If categorical, what is the distribution of each value?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577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Familiarization</a:t>
            </a:r>
            <a:br>
              <a:rPr lang="en-US" dirty="0" smtClean="0"/>
            </a:br>
            <a:r>
              <a:rPr lang="en-US" dirty="0" smtClean="0"/>
              <a:t>“Mucking Around”</a:t>
            </a:r>
          </a:p>
          <a:p>
            <a:endParaRPr lang="en-US" dirty="0"/>
          </a:p>
          <a:p>
            <a:r>
              <a:rPr lang="en-US" dirty="0" smtClean="0"/>
              <a:t>Write a </a:t>
            </a:r>
            <a:r>
              <a:rPr lang="en-US" smtClean="0"/>
              <a:t>brief report for me</a:t>
            </a:r>
          </a:p>
          <a:p>
            <a:r>
              <a:rPr lang="en-US" dirty="0" smtClean="0"/>
              <a:t>You don’t need to prepare a presentation</a:t>
            </a:r>
          </a:p>
          <a:p>
            <a:r>
              <a:rPr lang="en-US" dirty="0" smtClean="0"/>
              <a:t>But be ready to discuss what you learn about your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024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you don’t have data yet?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Get your data</a:t>
            </a:r>
          </a:p>
          <a:p>
            <a:pPr marL="514350" indent="-514350">
              <a:buAutoNum type="arabicPeriod"/>
            </a:pPr>
            <a:r>
              <a:rPr lang="en-US" dirty="0" smtClean="0"/>
              <a:t>If you can’t get your data before class, email me at least 48 hours before class and I’ll send you a practice data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004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in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numerical, what are its max, min, average, </a:t>
            </a:r>
            <a:r>
              <a:rPr lang="en-US" dirty="0" err="1"/>
              <a:t>stdev</a:t>
            </a:r>
            <a:r>
              <a:rPr lang="en-US" dirty="0" smtClean="0"/>
              <a:t>?</a:t>
            </a:r>
          </a:p>
          <a:p>
            <a:r>
              <a:rPr lang="en-US" dirty="0" smtClean="0"/>
              <a:t>If </a:t>
            </a:r>
            <a:r>
              <a:rPr lang="en-US" dirty="0"/>
              <a:t>categorical, what is the distribution of each value?</a:t>
            </a:r>
          </a:p>
          <a:p>
            <a:endParaRPr lang="en-US" dirty="0" smtClean="0"/>
          </a:p>
          <a:p>
            <a:r>
              <a:rPr lang="en-US" dirty="0" smtClean="0"/>
              <a:t>Using Class2Data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148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a histogram in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/>
              <a:t>Class2Data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304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9/23 </a:t>
            </a:r>
            <a:r>
              <a:rPr lang="en-US" dirty="0" smtClean="0"/>
              <a:t>Feature distillation in Excel (Asgn.2  due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Do the assignment</a:t>
            </a:r>
          </a:p>
          <a:p>
            <a:pPr lvl="1"/>
            <a:r>
              <a:rPr lang="en-US" dirty="0" smtClean="0"/>
              <a:t>Read the readings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3826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9/23 </a:t>
            </a:r>
            <a:r>
              <a:rPr lang="en-US" dirty="0" smtClean="0"/>
              <a:t>Feature distillation in Excel (Asgn.2  due)</a:t>
            </a:r>
          </a:p>
          <a:p>
            <a:r>
              <a:rPr lang="en-US" dirty="0" smtClean="0"/>
              <a:t>9/25 Special session on prediction models</a:t>
            </a:r>
          </a:p>
          <a:p>
            <a:pPr lvl="1"/>
            <a:r>
              <a:rPr lang="en-US" dirty="0" smtClean="0"/>
              <a:t>Come to this if you don’t know why student-level cross-validation is important, or if you don’t know what J48 is</a:t>
            </a:r>
          </a:p>
          <a:p>
            <a:r>
              <a:rPr lang="en-US" dirty="0" smtClean="0"/>
              <a:t>9/30 Advanced feature distillation in Excel (</a:t>
            </a:r>
            <a:r>
              <a:rPr lang="en-US" dirty="0" err="1" smtClean="0"/>
              <a:t>Asgn</a:t>
            </a:r>
            <a:r>
              <a:rPr lang="en-US" dirty="0" smtClean="0"/>
              <a:t>. 3 due)</a:t>
            </a:r>
          </a:p>
          <a:p>
            <a:r>
              <a:rPr lang="en-US" dirty="0" smtClean="0"/>
              <a:t>10/2 Special session on </a:t>
            </a:r>
            <a:r>
              <a:rPr lang="en-US" dirty="0" err="1" smtClean="0"/>
              <a:t>RapidMiner</a:t>
            </a:r>
            <a:endParaRPr lang="en-US" dirty="0" smtClean="0"/>
          </a:p>
          <a:p>
            <a:pPr lvl="1"/>
            <a:r>
              <a:rPr lang="en-US" dirty="0" smtClean="0"/>
              <a:t>Come to this if you’ve never built a classifier or </a:t>
            </a:r>
            <a:r>
              <a:rPr lang="en-US" dirty="0" err="1" smtClean="0"/>
              <a:t>regressor</a:t>
            </a:r>
            <a:r>
              <a:rPr lang="en-US" dirty="0" smtClean="0"/>
              <a:t> in </a:t>
            </a:r>
            <a:r>
              <a:rPr lang="en-US" dirty="0" err="1" smtClean="0"/>
              <a:t>RapidMiner</a:t>
            </a:r>
            <a:r>
              <a:rPr lang="en-US" dirty="0" smtClean="0"/>
              <a:t> (or a similar tool)</a:t>
            </a:r>
          </a:p>
          <a:p>
            <a:pPr lvl="1"/>
            <a:r>
              <a:rPr lang="en-US" dirty="0" smtClean="0"/>
              <a:t>Statistical significance tests using linear regression don’t count…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37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 </a:t>
            </a:r>
            <a:br>
              <a:rPr lang="en-US" dirty="0" smtClean="0"/>
            </a:br>
            <a:r>
              <a:rPr lang="en-US" dirty="0" smtClean="0"/>
              <a:t>Problem Proposal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Rules for Presenters</a:t>
            </a:r>
          </a:p>
          <a:p>
            <a:r>
              <a:rPr lang="en-US" dirty="0" smtClean="0"/>
              <a:t>Rules for the Rest of the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89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Presenters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Talk for 3 minutes on:</a:t>
            </a:r>
          </a:p>
          <a:p>
            <a:pPr lvl="1"/>
            <a:r>
              <a:rPr lang="en-US" dirty="0" smtClean="0"/>
              <a:t>Data set</a:t>
            </a:r>
          </a:p>
          <a:p>
            <a:pPr lvl="1"/>
            <a:r>
              <a:rPr lang="en-US" dirty="0" smtClean="0"/>
              <a:t>What variable will you predict?</a:t>
            </a:r>
          </a:p>
          <a:p>
            <a:pPr lvl="1"/>
            <a:r>
              <a:rPr lang="en-US" dirty="0" smtClean="0"/>
              <a:t>What kind of variables will you use to predict it?</a:t>
            </a:r>
          </a:p>
          <a:p>
            <a:pPr lvl="1"/>
            <a:r>
              <a:rPr lang="en-US" dirty="0" smtClean="0"/>
              <a:t>Why is this worth doing?</a:t>
            </a:r>
          </a:p>
          <a:p>
            <a:pPr lvl="1"/>
            <a:endParaRPr lang="en-US" dirty="0"/>
          </a:p>
          <a:p>
            <a:r>
              <a:rPr lang="en-US" dirty="0" smtClean="0"/>
              <a:t>Remember to send me your slides (if any)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188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presentation</a:t>
            </a:r>
          </a:p>
          <a:p>
            <a:pPr lvl="1"/>
            <a:r>
              <a:rPr lang="en-US" dirty="0" smtClean="0"/>
              <a:t>Ask quick questions</a:t>
            </a:r>
          </a:p>
          <a:p>
            <a:pPr lvl="1"/>
            <a:r>
              <a:rPr lang="en-US" dirty="0" smtClean="0"/>
              <a:t>Give quick suggestions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090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Everyone</a:t>
            </a:r>
          </a:p>
          <a:p>
            <a:pPr lvl="1"/>
            <a:r>
              <a:rPr lang="en-US" dirty="0" smtClean="0"/>
              <a:t>Is the problem genuinely important? (usable or publishable)</a:t>
            </a:r>
          </a:p>
          <a:p>
            <a:pPr lvl="1"/>
            <a:r>
              <a:rPr lang="en-US" dirty="0" smtClean="0"/>
              <a:t>Is there a good measure of ground truth? </a:t>
            </a:r>
          </a:p>
          <a:p>
            <a:r>
              <a:rPr lang="en-US" dirty="0" smtClean="0"/>
              <a:t>Only if you know what you’re talking about</a:t>
            </a:r>
          </a:p>
          <a:p>
            <a:pPr lvl="1"/>
            <a:r>
              <a:rPr lang="en-US" dirty="0" smtClean="0"/>
              <a:t>Is there rich enough data to distill meaningful features?</a:t>
            </a:r>
          </a:p>
          <a:p>
            <a:pPr lvl="1"/>
            <a:r>
              <a:rPr lang="en-US" dirty="0" smtClean="0"/>
              <a:t>Is there enough data to be able to take advantage of data mining?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613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polite!</a:t>
            </a:r>
          </a:p>
          <a:p>
            <a:endParaRPr lang="en-US" dirty="0"/>
          </a:p>
          <a:p>
            <a:r>
              <a:rPr lang="en-US" dirty="0" smtClean="0"/>
              <a:t>No interrupting</a:t>
            </a:r>
          </a:p>
          <a:p>
            <a:r>
              <a:rPr lang="en-US" dirty="0" smtClean="0"/>
              <a:t>No rambling</a:t>
            </a:r>
          </a:p>
          <a:p>
            <a:r>
              <a:rPr lang="en-US" dirty="0" smtClean="0"/>
              <a:t>No being mean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7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into the right collaborative spirit</a:t>
            </a:r>
          </a:p>
          <a:p>
            <a:endParaRPr lang="en-US" dirty="0"/>
          </a:p>
          <a:p>
            <a:r>
              <a:rPr lang="en-US" dirty="0" smtClean="0"/>
              <a:t>You are officially encouraged </a:t>
            </a:r>
            <a:br>
              <a:rPr lang="en-US" dirty="0" smtClean="0"/>
            </a:br>
            <a:r>
              <a:rPr lang="en-US" dirty="0" smtClean="0"/>
              <a:t>(though not required)</a:t>
            </a:r>
            <a:br>
              <a:rPr lang="en-US" dirty="0" smtClean="0"/>
            </a:br>
            <a:r>
              <a:rPr lang="en-US" dirty="0" smtClean="0"/>
              <a:t>to sing along</a:t>
            </a:r>
          </a:p>
          <a:p>
            <a:endParaRPr lang="en-US" dirty="0"/>
          </a:p>
          <a:p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www.youtube.com/watch?v=pd_5-2kCzfs</a:t>
            </a:r>
            <a:endParaRPr lang="en-US" sz="2800" dirty="0" smtClean="0"/>
          </a:p>
          <a:p>
            <a:pPr lvl="1"/>
            <a:r>
              <a:rPr lang="en-US" sz="2400" dirty="0" smtClean="0"/>
              <a:t>0:25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728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Alphabetical Order Based on Last Name</a:t>
            </a:r>
          </a:p>
          <a:p>
            <a:pPr lvl="1"/>
            <a:r>
              <a:rPr lang="en-US" dirty="0" smtClean="0"/>
              <a:t>Tie-Breaker: First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467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how to improve your problem proposal</a:t>
            </a:r>
          </a:p>
          <a:p>
            <a:endParaRPr lang="en-US" dirty="0"/>
          </a:p>
          <a:p>
            <a:r>
              <a:rPr lang="en-US" dirty="0" smtClean="0"/>
              <a:t>Rewrite your problem proposal based on the feedback you got today</a:t>
            </a:r>
          </a:p>
          <a:p>
            <a:endParaRPr lang="en-US" dirty="0" smtClean="0"/>
          </a:p>
          <a:p>
            <a:r>
              <a:rPr lang="en-US" dirty="0" smtClean="0"/>
              <a:t>Then email it to me for further feedback and a “thumbs-up” before the next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291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389</Words>
  <Application>Microsoft Office PowerPoint</Application>
  <PresentationFormat>On-screen Show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Feature Engineering Studio</vt:lpstr>
      <vt:lpstr>Welcome to  Problem Proposal Day</vt:lpstr>
      <vt:lpstr>Rules for Presenters</vt:lpstr>
      <vt:lpstr>Rules for Audience</vt:lpstr>
      <vt:lpstr>Criteria</vt:lpstr>
      <vt:lpstr>Rules for Audience</vt:lpstr>
      <vt:lpstr>First Step</vt:lpstr>
      <vt:lpstr>Presentations</vt:lpstr>
      <vt:lpstr>For next week</vt:lpstr>
      <vt:lpstr>Assignment 2</vt:lpstr>
      <vt:lpstr>Assignment 2</vt:lpstr>
      <vt:lpstr>What if you don’t have data yet?</vt:lpstr>
      <vt:lpstr>How to compute in Excel</vt:lpstr>
      <vt:lpstr>How to do a histogram in Excel</vt:lpstr>
      <vt:lpstr>Next Class</vt:lpstr>
      <vt:lpstr>Upcoming Classes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CIS</cp:lastModifiedBy>
  <cp:revision>27</cp:revision>
  <dcterms:created xsi:type="dcterms:W3CDTF">2013-08-27T11:33:40Z</dcterms:created>
  <dcterms:modified xsi:type="dcterms:W3CDTF">2013-08-29T20:16:39Z</dcterms:modified>
</cp:coreProperties>
</file>