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399" r:id="rId4"/>
    <p:sldId id="400" r:id="rId5"/>
    <p:sldId id="401" r:id="rId6"/>
    <p:sldId id="407" r:id="rId7"/>
    <p:sldId id="408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385" r:id="rId22"/>
    <p:sldId id="390" r:id="rId23"/>
    <p:sldId id="391" r:id="rId24"/>
    <p:sldId id="3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72" d="100"/>
          <a:sy n="72" d="100"/>
        </p:scale>
        <p:origin x="-10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</a:t>
            </a:r>
            <a:r>
              <a:rPr lang="en-US" dirty="0" err="1" smtClean="0"/>
              <a:t>Ivonovich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(by Tom Lehrer)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I </a:t>
            </a:r>
            <a:r>
              <a:rPr lang="en-US" sz="2400" dirty="0" smtClean="0"/>
              <a:t>will never </a:t>
            </a:r>
            <a:r>
              <a:rPr lang="en-US" sz="2400" dirty="0"/>
              <a:t>forget the day I first </a:t>
            </a:r>
            <a:r>
              <a:rPr lang="en-US" sz="2400" dirty="0" smtClean="0"/>
              <a:t>met the </a:t>
            </a:r>
            <a:r>
              <a:rPr lang="en-US" sz="2400" dirty="0"/>
              <a:t>great </a:t>
            </a:r>
            <a:r>
              <a:rPr lang="en-US" sz="2400" dirty="0" err="1"/>
              <a:t>Lobachevsky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In one word he told me </a:t>
            </a:r>
            <a:r>
              <a:rPr lang="en-US" sz="2400" dirty="0" smtClean="0"/>
              <a:t>the secret </a:t>
            </a:r>
            <a:r>
              <a:rPr lang="en-US" sz="2400" dirty="0"/>
              <a:t>of success in mathematics:</a:t>
            </a:r>
            <a:br>
              <a:rPr lang="en-US" sz="2400" dirty="0"/>
            </a:br>
            <a:r>
              <a:rPr lang="en-US" sz="2400" dirty="0"/>
              <a:t>Plagiarize</a:t>
            </a:r>
            <a:r>
              <a:rPr lang="en-US" sz="2400" dirty="0" smtClean="0"/>
              <a:t>!”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“Only be sure to always call it – please – research.”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2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Plagiarism: bad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Plagiarism: bad</a:t>
            </a:r>
          </a:p>
          <a:p>
            <a:endParaRPr lang="en-US" dirty="0"/>
          </a:p>
          <a:p>
            <a:r>
              <a:rPr lang="en-US" dirty="0" smtClean="0"/>
              <a:t>Borrowing ideas (and citing them):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8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clear…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Plagiarism: bad</a:t>
            </a:r>
          </a:p>
          <a:p>
            <a:endParaRPr lang="en-US" dirty="0"/>
          </a:p>
          <a:p>
            <a:r>
              <a:rPr lang="en-US" dirty="0"/>
              <a:t>Borrowing ideas (and citing them): good</a:t>
            </a:r>
          </a:p>
          <a:p>
            <a:endParaRPr lang="en-US" dirty="0" smtClean="0"/>
          </a:p>
          <a:p>
            <a:r>
              <a:rPr lang="en-US" dirty="0" smtClean="0"/>
              <a:t>We all clear?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74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find a previous paper that uses one or more features that can be potentially translated to your current analysis</a:t>
            </a:r>
          </a:p>
          <a:p>
            <a:endParaRPr lang="en-US" dirty="0"/>
          </a:p>
          <a:p>
            <a:r>
              <a:rPr lang="en-US" dirty="0" smtClean="0"/>
              <a:t>Find the paper</a:t>
            </a:r>
          </a:p>
          <a:p>
            <a:r>
              <a:rPr lang="en-US" dirty="0" smtClean="0"/>
              <a:t>Try at least one feature in your own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21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Please be ready to discuss </a:t>
            </a:r>
            <a:r>
              <a:rPr lang="en-US" dirty="0" smtClean="0"/>
              <a:t>in class next Monday</a:t>
            </a:r>
          </a:p>
        </p:txBody>
      </p:sp>
    </p:spTree>
    <p:extLst>
      <p:ext uri="{BB962C8B-B14F-4D97-AF65-F5344CB8AC3E}">
        <p14:creationId xmlns:p14="http://schemas.microsoft.com/office/powerpoint/2010/main" val="32431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 ready to discuss</a:t>
            </a:r>
            <a:endParaRPr lang="en-US" dirty="0" smtClean="0"/>
          </a:p>
          <a:p>
            <a:pPr lvl="1"/>
            <a:r>
              <a:rPr lang="en-US" dirty="0" smtClean="0"/>
              <a:t>The paper you drew inspiration from</a:t>
            </a:r>
          </a:p>
          <a:p>
            <a:pPr lvl="1"/>
            <a:r>
              <a:rPr lang="en-US" dirty="0" smtClean="0"/>
              <a:t>Give a full citation and show us pictures of as many authors as you can find</a:t>
            </a:r>
          </a:p>
          <a:p>
            <a:pPr lvl="1"/>
            <a:r>
              <a:rPr lang="en-US" dirty="0" smtClean="0"/>
              <a:t>The construct being predicted in this paper</a:t>
            </a:r>
          </a:p>
          <a:p>
            <a:pPr lvl="1"/>
            <a:r>
              <a:rPr lang="en-US" dirty="0" smtClean="0"/>
              <a:t>The context/data set in this paper</a:t>
            </a:r>
          </a:p>
          <a:p>
            <a:pPr lvl="1"/>
            <a:r>
              <a:rPr lang="en-US" dirty="0" smtClean="0"/>
              <a:t>The feature you decided to adapt</a:t>
            </a:r>
          </a:p>
          <a:p>
            <a:pPr lvl="1"/>
            <a:r>
              <a:rPr lang="en-US" dirty="0" smtClean="0"/>
              <a:t>The feature you ended up creating</a:t>
            </a:r>
          </a:p>
          <a:p>
            <a:pPr lvl="1"/>
            <a:r>
              <a:rPr lang="en-US" dirty="0" smtClean="0"/>
              <a:t>Differences between the original paper’s feature and your feature</a:t>
            </a:r>
          </a:p>
          <a:p>
            <a:pPr lvl="1"/>
            <a:r>
              <a:rPr lang="en-US" dirty="0" smtClean="0"/>
              <a:t>The goodness of your feature in your data set</a:t>
            </a:r>
          </a:p>
        </p:txBody>
      </p:sp>
    </p:spTree>
    <p:extLst>
      <p:ext uri="{BB962C8B-B14F-4D97-AF65-F5344CB8AC3E}">
        <p14:creationId xmlns:p14="http://schemas.microsoft.com/office/powerpoint/2010/main" val="70741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1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a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9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a paper</a:t>
            </a:r>
          </a:p>
          <a:p>
            <a:r>
              <a:rPr lang="en-US" dirty="0" smtClean="0"/>
              <a:t>Try </a:t>
            </a:r>
            <a:r>
              <a:rPr lang="en-US" dirty="0" err="1" smtClean="0"/>
              <a:t>google</a:t>
            </a:r>
            <a:r>
              <a:rPr lang="en-US" dirty="0" smtClean="0"/>
              <a:t> scholar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5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managed to find a friend with relevant background expertise?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34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find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find a paper</a:t>
            </a:r>
          </a:p>
          <a:p>
            <a:r>
              <a:rPr lang="en-US" dirty="0" smtClean="0"/>
              <a:t>Try </a:t>
            </a:r>
            <a:r>
              <a:rPr lang="en-US" dirty="0" err="1" smtClean="0"/>
              <a:t>google</a:t>
            </a:r>
            <a:r>
              <a:rPr lang="en-US" dirty="0" smtClean="0"/>
              <a:t> scholar</a:t>
            </a:r>
          </a:p>
          <a:p>
            <a:r>
              <a:rPr lang="en-US" dirty="0" smtClean="0"/>
              <a:t>Email me – but only after you have spent at least 2 hours searching the </a:t>
            </a:r>
            <a:r>
              <a:rPr lang="en-US" dirty="0" smtClean="0"/>
              <a:t>web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45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8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April 15: Feature Adaptation</a:t>
            </a:r>
          </a:p>
          <a:p>
            <a:r>
              <a:rPr lang="en-US" dirty="0" smtClean="0"/>
              <a:t>April 20: Poster Presentations</a:t>
            </a:r>
          </a:p>
          <a:p>
            <a:r>
              <a:rPr lang="en-US" dirty="0" smtClean="0"/>
              <a:t>April 22: No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New</a:t>
            </a:r>
            <a:r>
              <a:rPr lang="en-US" dirty="0" smtClean="0"/>
              <a:t> 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Python</a:t>
            </a:r>
          </a:p>
          <a:p>
            <a:endParaRPr lang="en-US" dirty="0" smtClean="0"/>
          </a:p>
          <a:p>
            <a:r>
              <a:rPr lang="en-US" dirty="0" smtClean="0"/>
              <a:t>May 4</a:t>
            </a:r>
          </a:p>
          <a:p>
            <a:endParaRPr lang="en-US" dirty="0"/>
          </a:p>
          <a:p>
            <a:r>
              <a:rPr lang="en-US" dirty="0" smtClean="0"/>
              <a:t>During regular class time</a:t>
            </a:r>
          </a:p>
          <a:p>
            <a:endParaRPr lang="en-US" dirty="0"/>
          </a:p>
          <a:p>
            <a:r>
              <a:rPr lang="en-US" dirty="0" smtClean="0"/>
              <a:t>Run by Stefan and </a:t>
            </a:r>
            <a:r>
              <a:rPr lang="en-US" smtClean="0"/>
              <a:t>Yijun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features did your friends suggest?</a:t>
            </a:r>
          </a:p>
          <a:p>
            <a:r>
              <a:rPr lang="en-US" dirty="0" smtClean="0"/>
              <a:t>What did they discard?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7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Cross-validated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you please list</a:t>
            </a:r>
          </a:p>
          <a:p>
            <a:pPr lvl="1"/>
            <a:r>
              <a:rPr lang="en-US" dirty="0" smtClean="0"/>
              <a:t>Your full model’s cross-validated goodness</a:t>
            </a:r>
          </a:p>
          <a:p>
            <a:pPr lvl="1"/>
            <a:r>
              <a:rPr lang="en-US" dirty="0" smtClean="0"/>
              <a:t>Your friend model’s cross-validated goodness</a:t>
            </a:r>
          </a:p>
          <a:p>
            <a:pPr lvl="1"/>
            <a:endParaRPr lang="en-US" dirty="0"/>
          </a:p>
          <a:p>
            <a:r>
              <a:rPr lang="en-US" dirty="0" smtClean="0"/>
              <a:t>What can we conclude, if anything?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0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different approach than </a:t>
            </a:r>
            <a:br>
              <a:rPr lang="en-US" dirty="0" smtClean="0"/>
            </a:br>
            <a:r>
              <a:rPr lang="en-US" dirty="0" smtClean="0"/>
              <a:t>Sao Pedro et al.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want to summarize that paper’s approach?</a:t>
            </a:r>
          </a:p>
          <a:p>
            <a:endParaRPr lang="en-US" dirty="0"/>
          </a:p>
          <a:p>
            <a:r>
              <a:rPr lang="en-US" dirty="0" smtClean="0"/>
              <a:t>What are the benefits of that paper’s approach?</a:t>
            </a:r>
          </a:p>
          <a:p>
            <a:r>
              <a:rPr lang="en-US" dirty="0" smtClean="0"/>
              <a:t>Are there any major downsides?</a:t>
            </a:r>
          </a:p>
        </p:txBody>
      </p:sp>
    </p:spTree>
    <p:extLst>
      <p:ext uri="{BB962C8B-B14F-4D97-AF65-F5344CB8AC3E}">
        <p14:creationId xmlns:p14="http://schemas.microsoft.com/office/powerpoint/2010/main" val="120689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4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9</a:t>
            </a:r>
          </a:p>
          <a:p>
            <a:r>
              <a:rPr lang="en-US" dirty="0" smtClean="0"/>
              <a:t>Feature Adaptation</a:t>
            </a:r>
          </a:p>
          <a:p>
            <a:r>
              <a:rPr lang="en-US" dirty="0"/>
              <a:t>“This One’s For Nikolai </a:t>
            </a:r>
            <a:r>
              <a:rPr lang="en-US" dirty="0" err="1"/>
              <a:t>Ivonavich</a:t>
            </a:r>
            <a:r>
              <a:rPr lang="en-US" dirty="0"/>
              <a:t> </a:t>
            </a:r>
            <a:r>
              <a:rPr lang="en-US" dirty="0" err="1"/>
              <a:t>Lobachevsky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5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</a:t>
            </a:r>
            <a:r>
              <a:rPr lang="en-US" dirty="0" err="1" smtClean="0"/>
              <a:t>Ivonovich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(by Tom Lehrer)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I </a:t>
            </a:r>
            <a:r>
              <a:rPr lang="en-US" sz="2400" dirty="0" smtClean="0"/>
              <a:t>will never </a:t>
            </a:r>
            <a:r>
              <a:rPr lang="en-US" sz="2400" dirty="0"/>
              <a:t>forget the day I first </a:t>
            </a:r>
            <a:r>
              <a:rPr lang="en-US" sz="2400" dirty="0" smtClean="0"/>
              <a:t>met the </a:t>
            </a:r>
            <a:r>
              <a:rPr lang="en-US" sz="2400" dirty="0"/>
              <a:t>great </a:t>
            </a:r>
            <a:r>
              <a:rPr lang="en-US" sz="2400" dirty="0" err="1"/>
              <a:t>Lobachevsky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In one word he told me </a:t>
            </a:r>
            <a:r>
              <a:rPr lang="en-US" sz="2400" dirty="0" smtClean="0"/>
              <a:t>the secret </a:t>
            </a:r>
            <a:r>
              <a:rPr lang="en-US" sz="2400" dirty="0"/>
              <a:t>of success in mathematics</a:t>
            </a:r>
            <a:r>
              <a:rPr lang="en-US" sz="2400" dirty="0" smtClean="0"/>
              <a:t>:”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9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</a:t>
            </a:r>
            <a:r>
              <a:rPr lang="en-US" dirty="0" err="1" smtClean="0"/>
              <a:t>Ivonovich</a:t>
            </a:r>
            <a:r>
              <a:rPr lang="en-US" dirty="0" smtClean="0"/>
              <a:t> </a:t>
            </a:r>
            <a:r>
              <a:rPr lang="en-US" dirty="0" err="1" smtClean="0"/>
              <a:t>Lobachevsky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(by Tom Lehrer)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I </a:t>
            </a:r>
            <a:r>
              <a:rPr lang="en-US" sz="2400" dirty="0" smtClean="0"/>
              <a:t>will never </a:t>
            </a:r>
            <a:r>
              <a:rPr lang="en-US" sz="2400" dirty="0"/>
              <a:t>forget the day I first </a:t>
            </a:r>
            <a:r>
              <a:rPr lang="en-US" sz="2400" dirty="0" smtClean="0"/>
              <a:t>met the </a:t>
            </a:r>
            <a:r>
              <a:rPr lang="en-US" sz="2400" dirty="0"/>
              <a:t>great </a:t>
            </a:r>
            <a:r>
              <a:rPr lang="en-US" sz="2400" dirty="0" err="1"/>
              <a:t>Lobachevsky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In one word he told me </a:t>
            </a:r>
            <a:r>
              <a:rPr lang="en-US" sz="2400" dirty="0" smtClean="0"/>
              <a:t>the secret </a:t>
            </a:r>
            <a:r>
              <a:rPr lang="en-US" sz="2400" dirty="0"/>
              <a:t>of success in mathematics:</a:t>
            </a:r>
            <a:br>
              <a:rPr lang="en-US" sz="2400" dirty="0"/>
            </a:br>
            <a:r>
              <a:rPr lang="en-US" sz="2400" dirty="0"/>
              <a:t>Plagiarize</a:t>
            </a:r>
            <a:r>
              <a:rPr lang="en-US" sz="2400" dirty="0" smtClean="0"/>
              <a:t>!”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423</Words>
  <Application>Microsoft Office PowerPoint</Application>
  <PresentationFormat>On-screen Show (4:3)</PresentationFormat>
  <Paragraphs>84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Feature Engineering Studio</vt:lpstr>
      <vt:lpstr>Friend Features</vt:lpstr>
      <vt:lpstr>Friend Features</vt:lpstr>
      <vt:lpstr>Cross-validated goodness</vt:lpstr>
      <vt:lpstr>A different approach than  Sao Pedro et al. 2013</vt:lpstr>
      <vt:lpstr>Questions? Comments?</vt:lpstr>
      <vt:lpstr>Wednesday’s assignment</vt:lpstr>
      <vt:lpstr>Nikolai Ivonovich Lobachevsky (by Tom Lehrer)</vt:lpstr>
      <vt:lpstr>Nikolai Ivonovich Lobachevsky (by Tom Lehrer)</vt:lpstr>
      <vt:lpstr>Nikolai Ivonovich Lobachevsky (by Tom Lehrer)</vt:lpstr>
      <vt:lpstr>To be clear…</vt:lpstr>
      <vt:lpstr>To be clear…</vt:lpstr>
      <vt:lpstr>To be clear…</vt:lpstr>
      <vt:lpstr>Assignment 9</vt:lpstr>
      <vt:lpstr>Assignment 9</vt:lpstr>
      <vt:lpstr>Assignment 9</vt:lpstr>
      <vt:lpstr>What if you can’t find a paper?</vt:lpstr>
      <vt:lpstr>What if you can’t find a paper?</vt:lpstr>
      <vt:lpstr>What if you can’t find a paper?</vt:lpstr>
      <vt:lpstr>What if you can’t find a paper?</vt:lpstr>
      <vt:lpstr>Questions? Comments?</vt:lpstr>
      <vt:lpstr>Upcoming Classes</vt:lpstr>
      <vt:lpstr>New Special Session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117</cp:revision>
  <dcterms:created xsi:type="dcterms:W3CDTF">2013-08-27T11:33:40Z</dcterms:created>
  <dcterms:modified xsi:type="dcterms:W3CDTF">2015-04-11T21:44:20Z</dcterms:modified>
</cp:coreProperties>
</file>