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84" r:id="rId5"/>
    <p:sldId id="281" r:id="rId6"/>
    <p:sldId id="285" r:id="rId7"/>
    <p:sldId id="287" r:id="rId8"/>
    <p:sldId id="288" r:id="rId9"/>
    <p:sldId id="289" r:id="rId10"/>
    <p:sldId id="290" r:id="rId11"/>
    <p:sldId id="294" r:id="rId12"/>
    <p:sldId id="295" r:id="rId13"/>
    <p:sldId id="292" r:id="rId14"/>
    <p:sldId id="291" r:id="rId15"/>
    <p:sldId id="271" r:id="rId16"/>
    <p:sldId id="296" r:id="rId17"/>
    <p:sldId id="293" r:id="rId18"/>
    <p:sldId id="29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>
        <p:scale>
          <a:sx n="94" d="100"/>
          <a:sy n="94" d="100"/>
        </p:scale>
        <p:origin x="-17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2,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Familiarization</a:t>
            </a:r>
            <a:br>
              <a:rPr lang="en-US" dirty="0" smtClean="0"/>
            </a:br>
            <a:r>
              <a:rPr lang="en-US" dirty="0" smtClean="0"/>
              <a:t>“Mucking Around”</a:t>
            </a:r>
          </a:p>
          <a:p>
            <a:endParaRPr lang="en-US" dirty="0"/>
          </a:p>
          <a:p>
            <a:r>
              <a:rPr lang="en-US" dirty="0" smtClean="0"/>
              <a:t>Write a brief report for me</a:t>
            </a:r>
          </a:p>
          <a:p>
            <a:r>
              <a:rPr lang="en-US" dirty="0" smtClean="0"/>
              <a:t>You don’t need to prepare a presentation</a:t>
            </a:r>
          </a:p>
          <a:p>
            <a:r>
              <a:rPr lang="en-US" dirty="0" smtClean="0"/>
              <a:t>But be ready to discuss what you learn about your </a:t>
            </a:r>
            <a:r>
              <a:rPr lang="en-US" dirty="0" smtClean="0"/>
              <a:t>data,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24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don’t have data yet?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Get your </a:t>
            </a:r>
            <a:r>
              <a:rPr lang="en-US" dirty="0" smtClean="0"/>
              <a:t>data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0004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don’t have data yet?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Get your data</a:t>
            </a:r>
          </a:p>
          <a:p>
            <a:pPr marL="514350" indent="-514350">
              <a:buAutoNum type="arabicPeriod"/>
            </a:pPr>
            <a:r>
              <a:rPr lang="en-US" dirty="0" smtClean="0"/>
              <a:t>If you </a:t>
            </a:r>
            <a:r>
              <a:rPr lang="en-US" dirty="0" smtClean="0"/>
              <a:t>don’t have your data yet, email </a:t>
            </a:r>
            <a:r>
              <a:rPr lang="en-US" dirty="0" smtClean="0"/>
              <a:t>me </a:t>
            </a:r>
            <a:r>
              <a:rPr lang="en-US" dirty="0" smtClean="0"/>
              <a:t>at least 48 hours before the assignment is due and </a:t>
            </a:r>
            <a:r>
              <a:rPr lang="en-US" dirty="0" smtClean="0"/>
              <a:t>I’ll send you a practice data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74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numerical, what are its max, min, average, </a:t>
            </a:r>
            <a:r>
              <a:rPr lang="en-US" dirty="0" err="1"/>
              <a:t>stdev</a:t>
            </a:r>
            <a:r>
              <a:rPr lang="en-US" dirty="0" smtClean="0"/>
              <a:t>?</a:t>
            </a:r>
          </a:p>
          <a:p>
            <a:r>
              <a:rPr lang="en-US" dirty="0" smtClean="0"/>
              <a:t>If </a:t>
            </a:r>
            <a:r>
              <a:rPr lang="en-US" dirty="0"/>
              <a:t>categorical, what is the distribution of each value?</a:t>
            </a:r>
          </a:p>
          <a:p>
            <a:endParaRPr lang="en-US" dirty="0" smtClean="0"/>
          </a:p>
          <a:p>
            <a:r>
              <a:rPr lang="en-US" dirty="0" smtClean="0"/>
              <a:t>Using Class2Data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48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a histogram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/>
              <a:t>Class2Data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304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/>
              <a:t>2/4 Lab Session: Using </a:t>
            </a:r>
            <a:r>
              <a:rPr lang="en-US" dirty="0" err="1"/>
              <a:t>RapidMiner</a:t>
            </a:r>
            <a:endParaRPr lang="en-US" dirty="0"/>
          </a:p>
          <a:p>
            <a:pPr lvl="1"/>
            <a:r>
              <a:rPr lang="en-US" dirty="0" smtClean="0"/>
              <a:t>If you don’t know how to build a prediction model in </a:t>
            </a:r>
            <a:r>
              <a:rPr lang="en-US" dirty="0" err="1" smtClean="0"/>
              <a:t>RapidMiner</a:t>
            </a:r>
            <a:r>
              <a:rPr lang="en-US" dirty="0" smtClean="0"/>
              <a:t>, you should attend this session</a:t>
            </a:r>
          </a:p>
          <a:p>
            <a:pPr lvl="1"/>
            <a:r>
              <a:rPr lang="en-US" dirty="0" smtClean="0"/>
              <a:t>If you </a:t>
            </a:r>
            <a:r>
              <a:rPr lang="en-US" b="1" i="1" dirty="0" smtClean="0"/>
              <a:t>do</a:t>
            </a:r>
            <a:r>
              <a:rPr lang="en-US" dirty="0" smtClean="0"/>
              <a:t> know how to build a prediction model in </a:t>
            </a:r>
            <a:r>
              <a:rPr lang="en-US" dirty="0" err="1" smtClean="0"/>
              <a:t>RapidMiner</a:t>
            </a:r>
            <a:r>
              <a:rPr lang="en-US" dirty="0" smtClean="0"/>
              <a:t>, you don’t have to attend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3826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</a:t>
            </a:r>
            <a:r>
              <a:rPr lang="en-US" dirty="0" smtClean="0"/>
              <a:t>Class After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2/16 Data Cleaning (Asgn.2  </a:t>
            </a:r>
            <a:r>
              <a:rPr lang="en-US" dirty="0" smtClean="0"/>
              <a:t>due)</a:t>
            </a:r>
          </a:p>
          <a:p>
            <a:pPr lvl="1"/>
            <a:r>
              <a:rPr lang="en-US" dirty="0" smtClean="0"/>
              <a:t>Do the assignment</a:t>
            </a:r>
          </a:p>
          <a:p>
            <a:pPr lvl="1"/>
            <a:r>
              <a:rPr lang="en-US" dirty="0" smtClean="0"/>
              <a:t>Read the readings</a:t>
            </a:r>
          </a:p>
        </p:txBody>
      </p:sp>
    </p:spTree>
    <p:extLst>
      <p:ext uri="{BB962C8B-B14F-4D97-AF65-F5344CB8AC3E}">
        <p14:creationId xmlns:p14="http://schemas.microsoft.com/office/powerpoint/2010/main" val="3500442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2/9 No class</a:t>
            </a:r>
          </a:p>
          <a:p>
            <a:r>
              <a:rPr lang="en-US" dirty="0" smtClean="0"/>
              <a:t>2/11 No class</a:t>
            </a:r>
          </a:p>
        </p:txBody>
      </p:sp>
    </p:spTree>
    <p:extLst>
      <p:ext uri="{BB962C8B-B14F-4D97-AF65-F5344CB8AC3E}">
        <p14:creationId xmlns:p14="http://schemas.microsoft.com/office/powerpoint/2010/main" val="3359537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 </a:t>
            </a:r>
            <a:r>
              <a:rPr lang="en-US" smtClean="0"/>
              <a:t>Concerns?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88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</a:t>
            </a:r>
            <a:br>
              <a:rPr lang="en-US" dirty="0" smtClean="0"/>
            </a:br>
            <a:r>
              <a:rPr lang="en-US" dirty="0" smtClean="0"/>
              <a:t>Problem Proposal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for Presenters</a:t>
            </a:r>
          </a:p>
          <a:p>
            <a:r>
              <a:rPr lang="en-US" dirty="0" smtClean="0"/>
              <a:t>Rules for the Rest of the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8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Presenters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Talk for 3 minutes on:</a:t>
            </a:r>
          </a:p>
          <a:p>
            <a:pPr lvl="1"/>
            <a:r>
              <a:rPr lang="en-US" dirty="0" smtClean="0"/>
              <a:t>Data set</a:t>
            </a:r>
          </a:p>
          <a:p>
            <a:pPr lvl="1"/>
            <a:r>
              <a:rPr lang="en-US" dirty="0" smtClean="0"/>
              <a:t>What variable will you predict?</a:t>
            </a:r>
          </a:p>
          <a:p>
            <a:pPr lvl="1"/>
            <a:r>
              <a:rPr lang="en-US" dirty="0" smtClean="0"/>
              <a:t>What kind of variables will you use to predict it?</a:t>
            </a:r>
          </a:p>
          <a:p>
            <a:pPr lvl="1"/>
            <a:r>
              <a:rPr lang="en-US" dirty="0" smtClean="0"/>
              <a:t>Why is this worth doing?</a:t>
            </a:r>
          </a:p>
          <a:p>
            <a:pPr lvl="1"/>
            <a:endParaRPr lang="en-US" dirty="0"/>
          </a:p>
          <a:p>
            <a:r>
              <a:rPr lang="en-US" dirty="0" smtClean="0"/>
              <a:t>And please email </a:t>
            </a:r>
            <a:r>
              <a:rPr lang="en-US" dirty="0" smtClean="0"/>
              <a:t>me your slides (if any)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88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presentation</a:t>
            </a:r>
          </a:p>
          <a:p>
            <a:pPr lvl="1"/>
            <a:r>
              <a:rPr lang="en-US" dirty="0" smtClean="0"/>
              <a:t>Ask quick questions</a:t>
            </a:r>
          </a:p>
          <a:p>
            <a:pPr lvl="1"/>
            <a:r>
              <a:rPr lang="en-US" dirty="0" smtClean="0"/>
              <a:t>Give quick suggestions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090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Everyone</a:t>
            </a:r>
          </a:p>
          <a:p>
            <a:pPr lvl="1"/>
            <a:r>
              <a:rPr lang="en-US" dirty="0" smtClean="0"/>
              <a:t>Is the problem genuinely important? (usable or publishable)</a:t>
            </a:r>
          </a:p>
          <a:p>
            <a:pPr lvl="1"/>
            <a:r>
              <a:rPr lang="en-US" dirty="0" smtClean="0"/>
              <a:t>Is there a good measure of ground truth? </a:t>
            </a:r>
          </a:p>
          <a:p>
            <a:r>
              <a:rPr lang="en-US" dirty="0" smtClean="0"/>
              <a:t>Only if you know what you’re talking about</a:t>
            </a:r>
          </a:p>
          <a:p>
            <a:pPr lvl="1"/>
            <a:r>
              <a:rPr lang="en-US" dirty="0" smtClean="0"/>
              <a:t>Is there rich enough data to distill meaningful features?</a:t>
            </a:r>
          </a:p>
          <a:p>
            <a:pPr lvl="1"/>
            <a:r>
              <a:rPr lang="en-US" dirty="0" smtClean="0"/>
              <a:t>Is there enough data to be able to take advantage of data mining?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613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polite!</a:t>
            </a:r>
          </a:p>
          <a:p>
            <a:endParaRPr lang="en-US" dirty="0"/>
          </a:p>
          <a:p>
            <a:r>
              <a:rPr lang="en-US" dirty="0" smtClean="0"/>
              <a:t>No interrupting</a:t>
            </a:r>
          </a:p>
          <a:p>
            <a:r>
              <a:rPr lang="en-US" dirty="0" smtClean="0"/>
              <a:t>No rambling</a:t>
            </a:r>
          </a:p>
          <a:p>
            <a:r>
              <a:rPr lang="en-US" dirty="0" smtClean="0"/>
              <a:t>No being mean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7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Alphabetical Order Based on Last Name</a:t>
            </a:r>
          </a:p>
          <a:p>
            <a:pPr lvl="1"/>
            <a:r>
              <a:rPr lang="en-US" dirty="0" smtClean="0"/>
              <a:t>Tie-Breaker: First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467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how to improve your problem proposal</a:t>
            </a:r>
          </a:p>
          <a:p>
            <a:endParaRPr lang="en-US" dirty="0"/>
          </a:p>
          <a:p>
            <a:r>
              <a:rPr lang="en-US" dirty="0" smtClean="0"/>
              <a:t>Rewrite your problem proposal based on the feedback you got today</a:t>
            </a:r>
          </a:p>
          <a:p>
            <a:endParaRPr lang="en-US" dirty="0" smtClean="0"/>
          </a:p>
          <a:p>
            <a:r>
              <a:rPr lang="en-US" dirty="0" smtClean="0"/>
              <a:t>Then email it to me for further feedback and a “thumbs-up” before the next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291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Data Familiarization</a:t>
            </a:r>
            <a:br>
              <a:rPr lang="en-US" dirty="0" smtClean="0"/>
            </a:br>
            <a:r>
              <a:rPr lang="en-US" dirty="0" smtClean="0"/>
              <a:t>“Mucking Around”</a:t>
            </a:r>
          </a:p>
          <a:p>
            <a:endParaRPr lang="en-US" dirty="0"/>
          </a:p>
          <a:p>
            <a:r>
              <a:rPr lang="en-US" dirty="0" smtClean="0"/>
              <a:t>Get your data set</a:t>
            </a:r>
          </a:p>
          <a:p>
            <a:r>
              <a:rPr lang="en-US" dirty="0" smtClean="0"/>
              <a:t>Open it in </a:t>
            </a:r>
            <a:r>
              <a:rPr lang="en-US" dirty="0" smtClean="0"/>
              <a:t>Excel (or another tool you prefer)</a:t>
            </a:r>
            <a:endParaRPr lang="en-US" dirty="0" smtClean="0"/>
          </a:p>
          <a:p>
            <a:r>
              <a:rPr lang="en-US" dirty="0" smtClean="0"/>
              <a:t>Look at your ground truth label (if you have one)</a:t>
            </a:r>
          </a:p>
          <a:p>
            <a:r>
              <a:rPr lang="en-US" dirty="0" smtClean="0"/>
              <a:t>Look at other key variables </a:t>
            </a:r>
          </a:p>
          <a:p>
            <a:endParaRPr lang="en-US" dirty="0"/>
          </a:p>
          <a:p>
            <a:r>
              <a:rPr lang="en-US" dirty="0" smtClean="0"/>
              <a:t>What does each variable mean semantically?</a:t>
            </a:r>
          </a:p>
          <a:p>
            <a:r>
              <a:rPr lang="en-US" dirty="0" smtClean="0"/>
              <a:t>If numerical, what are its max, min, average, </a:t>
            </a:r>
            <a:r>
              <a:rPr lang="en-US" dirty="0" err="1" smtClean="0"/>
              <a:t>stdev</a:t>
            </a:r>
            <a:r>
              <a:rPr lang="en-US" dirty="0" smtClean="0"/>
              <a:t>? Create histograms of key variables.</a:t>
            </a:r>
          </a:p>
          <a:p>
            <a:r>
              <a:rPr lang="en-US" dirty="0" smtClean="0"/>
              <a:t>If categorical, what is the distribution of each value?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77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364</Words>
  <Application>Microsoft Office PowerPoint</Application>
  <PresentationFormat>On-screen Show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Feature Engineering Studio</vt:lpstr>
      <vt:lpstr>Welcome to  Problem Proposal Day</vt:lpstr>
      <vt:lpstr>Rules for Presenters</vt:lpstr>
      <vt:lpstr>Rules for Audience</vt:lpstr>
      <vt:lpstr>Criteria</vt:lpstr>
      <vt:lpstr>Rules for Audience</vt:lpstr>
      <vt:lpstr>Presentations</vt:lpstr>
      <vt:lpstr>For next week</vt:lpstr>
      <vt:lpstr>Assignment 2</vt:lpstr>
      <vt:lpstr>Assignment 2</vt:lpstr>
      <vt:lpstr>What if you don’t have data yet?</vt:lpstr>
      <vt:lpstr>What if you don’t have data yet?</vt:lpstr>
      <vt:lpstr>How to compute in Excel</vt:lpstr>
      <vt:lpstr>How to do a histogram in Excel</vt:lpstr>
      <vt:lpstr>Next Session</vt:lpstr>
      <vt:lpstr>Next Class After That</vt:lpstr>
      <vt:lpstr>Note</vt:lpstr>
      <vt:lpstr>Questions? Comments? Concerns?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CIS</cp:lastModifiedBy>
  <cp:revision>30</cp:revision>
  <dcterms:created xsi:type="dcterms:W3CDTF">2013-08-27T11:33:40Z</dcterms:created>
  <dcterms:modified xsi:type="dcterms:W3CDTF">2015-01-29T18:20:12Z</dcterms:modified>
</cp:coreProperties>
</file>