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74" r:id="rId4"/>
    <p:sldId id="380" r:id="rId5"/>
    <p:sldId id="381" r:id="rId6"/>
    <p:sldId id="382" r:id="rId7"/>
    <p:sldId id="259" r:id="rId8"/>
    <p:sldId id="262" r:id="rId9"/>
    <p:sldId id="263" r:id="rId10"/>
    <p:sldId id="264" r:id="rId11"/>
    <p:sldId id="265" r:id="rId12"/>
    <p:sldId id="397" r:id="rId13"/>
    <p:sldId id="266" r:id="rId14"/>
    <p:sldId id="398" r:id="rId15"/>
    <p:sldId id="377" r:id="rId16"/>
    <p:sldId id="378" r:id="rId17"/>
    <p:sldId id="379" r:id="rId18"/>
    <p:sldId id="383" r:id="rId19"/>
    <p:sldId id="268" r:id="rId20"/>
    <p:sldId id="269" r:id="rId21"/>
    <p:sldId id="270" r:id="rId22"/>
    <p:sldId id="271" r:id="rId23"/>
    <p:sldId id="280" r:id="rId24"/>
    <p:sldId id="272" r:id="rId25"/>
    <p:sldId id="384" r:id="rId26"/>
    <p:sldId id="396" r:id="rId27"/>
    <p:sldId id="385" r:id="rId28"/>
    <p:sldId id="386" r:id="rId29"/>
    <p:sldId id="387" r:id="rId30"/>
    <p:sldId id="388" r:id="rId31"/>
    <p:sldId id="389" r:id="rId32"/>
    <p:sldId id="391" r:id="rId33"/>
    <p:sldId id="392" r:id="rId34"/>
    <p:sldId id="393" r:id="rId35"/>
    <p:sldId id="395" r:id="rId36"/>
    <p:sldId id="390" r:id="rId37"/>
    <p:sldId id="394" r:id="rId38"/>
    <p:sldId id="30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>
        <p:scale>
          <a:sx n="66" d="100"/>
          <a:sy n="66" d="100"/>
        </p:scale>
        <p:origin x="-119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Meta-Cognition, Motivation, </a:t>
            </a:r>
            <a:br>
              <a:rPr lang="en-US" dirty="0" smtClean="0"/>
            </a:br>
            <a:r>
              <a:rPr lang="en-US" dirty="0" smtClean="0"/>
              <a:t>and Affect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PSY504</a:t>
            </a:r>
            <a:br>
              <a:rPr lang="en-US" dirty="0" smtClean="0"/>
            </a:br>
            <a:r>
              <a:rPr lang="en-US" dirty="0" smtClean="0"/>
              <a:t>Spring term, 2011</a:t>
            </a:r>
          </a:p>
          <a:p>
            <a:r>
              <a:rPr lang="en-US" dirty="0" smtClean="0"/>
              <a:t>January 13,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This is a graduate class</a:t>
            </a:r>
          </a:p>
          <a:p>
            <a:endParaRPr lang="en-US" dirty="0" smtClean="0"/>
          </a:p>
          <a:p>
            <a:r>
              <a:rPr lang="en-US" dirty="0" smtClean="0"/>
              <a:t>I expect you to be motivated and apply meta-cognition</a:t>
            </a:r>
          </a:p>
          <a:p>
            <a:r>
              <a:rPr lang="en-US" dirty="0" smtClean="0"/>
              <a:t>To decide what is absolutely crucial</a:t>
            </a:r>
          </a:p>
          <a:p>
            <a:r>
              <a:rPr lang="en-US" dirty="0" smtClean="0"/>
              <a:t>And what you should skim to be prepared for class discussion and for when you need to know it in 8 years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Learn about three key types of constructs that significantly impact learning and performance in real‐world settings, including but not limited to educational settings.</a:t>
            </a:r>
          </a:p>
          <a:p>
            <a:pPr lvl="1"/>
            <a:r>
              <a:rPr lang="en-US" dirty="0" smtClean="0"/>
              <a:t>Meta-Cognition, Motivation, &amp; Affect</a:t>
            </a:r>
          </a:p>
          <a:p>
            <a:r>
              <a:rPr lang="en-US" dirty="0" smtClean="0"/>
              <a:t>Gain understanding of the main theoretical frameworks, and major empirical results, that relate individuals‘ meta‐cognition, motivation, and affect to real‐world outcomes, both in educational settings and other areas of life. </a:t>
            </a:r>
          </a:p>
          <a:p>
            <a:r>
              <a:rPr lang="en-US" dirty="0" smtClean="0"/>
              <a:t>Learn how theories and findings in these domains can be concretely used to improve instruction and performance, </a:t>
            </a:r>
          </a:p>
          <a:p>
            <a:r>
              <a:rPr lang="en-US" dirty="0" smtClean="0"/>
              <a:t>Complete final projects that require applying research in these areas to real‐world problems.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Along the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Studying classical and new ways to measure these constructs</a:t>
            </a:r>
          </a:p>
          <a:p>
            <a:pPr lvl="1"/>
            <a:r>
              <a:rPr lang="en-US" dirty="0" smtClean="0"/>
              <a:t>Questionnaires</a:t>
            </a:r>
          </a:p>
          <a:p>
            <a:pPr lvl="1"/>
            <a:r>
              <a:rPr lang="en-US" dirty="0" smtClean="0"/>
              <a:t>Experience Sampling Method</a:t>
            </a:r>
          </a:p>
          <a:p>
            <a:pPr lvl="1"/>
            <a:r>
              <a:rPr lang="en-US" dirty="0" smtClean="0"/>
              <a:t>Quantitative Field Observation</a:t>
            </a:r>
          </a:p>
          <a:p>
            <a:pPr lvl="1"/>
            <a:r>
              <a:rPr lang="en-US" dirty="0" smtClean="0"/>
              <a:t>Expert Ratings of Video or Pictures</a:t>
            </a:r>
          </a:p>
          <a:p>
            <a:pPr lvl="1"/>
            <a:r>
              <a:rPr lang="en-US" dirty="0" smtClean="0"/>
              <a:t>Think-Aloud Protocols</a:t>
            </a:r>
          </a:p>
          <a:p>
            <a:pPr lvl="1"/>
            <a:r>
              <a:rPr lang="en-US" dirty="0" smtClean="0"/>
              <a:t>Data Mining</a:t>
            </a:r>
          </a:p>
          <a:p>
            <a:pPr lvl="1"/>
            <a:r>
              <a:rPr lang="en-US" dirty="0" smtClean="0"/>
              <a:t>Rational Models</a:t>
            </a:r>
          </a:p>
          <a:p>
            <a:pPr lvl="1"/>
            <a:r>
              <a:rPr lang="en-US" dirty="0" smtClean="0"/>
              <a:t>Sensor-Based Models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multi-part assignments</a:t>
            </a:r>
          </a:p>
          <a:p>
            <a:endParaRPr lang="en-US" dirty="0" smtClean="0"/>
          </a:p>
          <a:p>
            <a:r>
              <a:rPr lang="en-US" dirty="0" smtClean="0"/>
              <a:t>Late policy and turn-in policy is in your syllabus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support you in utilizing meta-cognition and planning your semester, I am handing out the two assignments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27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Presentation/Paper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of you will select one class during the semester</a:t>
            </a:r>
          </a:p>
          <a:p>
            <a:endParaRPr lang="en-US" dirty="0" smtClean="0"/>
          </a:p>
          <a:p>
            <a:r>
              <a:rPr lang="en-US" dirty="0" smtClean="0"/>
              <a:t>You will run that class, leading the class in a discussion of that topic</a:t>
            </a:r>
          </a:p>
          <a:p>
            <a:pPr lvl="1"/>
            <a:r>
              <a:rPr lang="en-US" dirty="0" smtClean="0"/>
              <a:t>Including the required readings but going beyond them</a:t>
            </a:r>
          </a:p>
          <a:p>
            <a:endParaRPr lang="en-US" dirty="0" smtClean="0"/>
          </a:p>
          <a:p>
            <a:r>
              <a:rPr lang="en-US" dirty="0" smtClean="0"/>
              <a:t>Between then, and April 20, you will submit an extended paper on that topic</a:t>
            </a:r>
          </a:p>
          <a:p>
            <a:endParaRPr lang="en-US" dirty="0" smtClean="0"/>
          </a:p>
          <a:p>
            <a:r>
              <a:rPr lang="en-US" dirty="0" smtClean="0"/>
              <a:t>Please read the assignment quickly</a:t>
            </a:r>
          </a:p>
          <a:p>
            <a:pPr lvl="1"/>
            <a:r>
              <a:rPr lang="en-US" dirty="0" smtClean="0"/>
              <a:t>Any questions?</a:t>
            </a:r>
          </a:p>
          <a:p>
            <a:pPr lvl="1"/>
            <a:r>
              <a:rPr lang="en-US" dirty="0" smtClean="0"/>
              <a:t>You can ask more questions later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look at the course schedule</a:t>
            </a:r>
          </a:p>
          <a:p>
            <a:endParaRPr lang="en-US" dirty="0" smtClean="0"/>
          </a:p>
          <a:p>
            <a:r>
              <a:rPr lang="en-US" dirty="0" smtClean="0"/>
              <a:t>Who would like to teach which topics?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Between Friday, Jan. 28 and the end of the semester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semester-long project</a:t>
            </a:r>
          </a:p>
          <a:p>
            <a:r>
              <a:rPr lang="en-US" dirty="0" smtClean="0"/>
              <a:t>Can be conducted individually, or in groups of any size</a:t>
            </a:r>
          </a:p>
          <a:p>
            <a:r>
              <a:rPr lang="en-US" dirty="0" smtClean="0"/>
              <a:t>Can be linked to your research – I strongly encourage this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Proposal Presentation</a:t>
            </a:r>
          </a:p>
          <a:p>
            <a:r>
              <a:rPr lang="en-US" dirty="0" smtClean="0"/>
              <a:t>Methods Paper</a:t>
            </a:r>
          </a:p>
          <a:p>
            <a:r>
              <a:rPr lang="en-US" dirty="0" smtClean="0"/>
              <a:t>Results Paper</a:t>
            </a:r>
          </a:p>
          <a:p>
            <a:r>
              <a:rPr lang="en-US" dirty="0" smtClean="0"/>
              <a:t>Final Presentation</a:t>
            </a:r>
          </a:p>
          <a:p>
            <a:endParaRPr lang="en-US" dirty="0" smtClean="0"/>
          </a:p>
          <a:p>
            <a:r>
              <a:rPr lang="en-US" dirty="0"/>
              <a:t>Please read the assignment quickly</a:t>
            </a:r>
          </a:p>
          <a:p>
            <a:pPr lvl="1"/>
            <a:r>
              <a:rPr lang="en-US" dirty="0"/>
              <a:t>Any questions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You can ask more questions later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10% of final grade</a:t>
            </a:r>
          </a:p>
          <a:p>
            <a:endParaRPr lang="en-US" dirty="0" smtClean="0"/>
          </a:p>
          <a:p>
            <a:r>
              <a:rPr lang="en-US" dirty="0" smtClean="0"/>
              <a:t>This is a small class, let’s have good discussions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Administrative Stuff</a:t>
            </a:r>
          </a:p>
          <a:p>
            <a:r>
              <a:rPr lang="en-US" dirty="0" smtClean="0"/>
              <a:t>Introduction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be an incredibly painful and grueling examination on April 1</a:t>
            </a:r>
          </a:p>
          <a:p>
            <a:endParaRPr lang="en-US" dirty="0" smtClean="0"/>
          </a:p>
          <a:p>
            <a:r>
              <a:rPr lang="en-US" dirty="0" smtClean="0"/>
              <a:t>Fortunately, it will count for 0% of your grade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 and 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do it</a:t>
            </a:r>
          </a:p>
          <a:p>
            <a:endParaRPr lang="en-US" dirty="0"/>
          </a:p>
          <a:p>
            <a:r>
              <a:rPr lang="en-US" dirty="0" smtClean="0"/>
              <a:t>If you have any questions about what it is, talk to me </a:t>
            </a:r>
            <a:r>
              <a:rPr lang="en-US" b="1" i="1" dirty="0" smtClean="0"/>
              <a:t>before</a:t>
            </a:r>
            <a:r>
              <a:rPr lang="en-US" dirty="0" smtClean="0"/>
              <a:t> you turn in an assignment that involves either of these</a:t>
            </a:r>
          </a:p>
          <a:p>
            <a:endParaRPr lang="en-US" dirty="0"/>
          </a:p>
          <a:p>
            <a:r>
              <a:rPr lang="en-US" dirty="0" smtClean="0"/>
              <a:t>University regulations will be followed to the letter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Accommodations for Students with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syllabus and then see me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Periodically, I will put up a survey on the web so that you can anonymously give me feedback on the previous class</a:t>
            </a:r>
          </a:p>
          <a:p>
            <a:endParaRPr lang="en-US" dirty="0"/>
          </a:p>
          <a:p>
            <a:r>
              <a:rPr lang="en-US" dirty="0" smtClean="0"/>
              <a:t>Please fill these out, as it will help me improve this course for you!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on the syllabus, schedule, or administrative topics?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Stuff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Introduction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why are you here?</a:t>
            </a:r>
          </a:p>
          <a:p>
            <a:endParaRPr lang="en-US" dirty="0" smtClean="0"/>
          </a:p>
          <a:p>
            <a:r>
              <a:rPr lang="en-US" dirty="0" smtClean="0"/>
              <a:t>Why are you interested in meta-cognition, motivation, or affect?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Meta-Cognition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Affect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“Cognition about cognition”</a:t>
            </a:r>
          </a:p>
          <a:p>
            <a:r>
              <a:rPr lang="en-US" dirty="0" smtClean="0"/>
              <a:t>“Knowing about knowing”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Metacognition</a:t>
            </a:r>
            <a:r>
              <a:rPr lang="en-US" dirty="0" smtClean="0"/>
              <a:t> refers to one’s knowledge concerning one’s own cognitive processes or anything related to them, e.g., the learning-relevant properties of information or data. For example, I am engaging in </a:t>
            </a:r>
            <a:r>
              <a:rPr lang="en-US" dirty="0" err="1" smtClean="0"/>
              <a:t>metacognition</a:t>
            </a:r>
            <a:r>
              <a:rPr lang="en-US" dirty="0" smtClean="0"/>
              <a:t> if I notice that I am having more trouble learning A than B; if it strikes me that I should double check C before accepting it as fact.” – </a:t>
            </a:r>
            <a:r>
              <a:rPr lang="en-US" dirty="0" err="1" smtClean="0"/>
              <a:t>Flavell</a:t>
            </a:r>
            <a:r>
              <a:rPr lang="en-US" dirty="0" smtClean="0"/>
              <a:t>, 1976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Desire or drive to accomplish goals</a:t>
            </a:r>
          </a:p>
          <a:p>
            <a:endParaRPr lang="en-US" dirty="0" smtClean="0"/>
          </a:p>
          <a:p>
            <a:r>
              <a:rPr lang="en-US" dirty="0" smtClean="0"/>
              <a:t>In education, desire or drive to succeed in learning or educational performance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everyone signed up for class?</a:t>
            </a:r>
          </a:p>
          <a:p>
            <a:endParaRPr lang="en-US" dirty="0"/>
          </a:p>
          <a:p>
            <a:r>
              <a:rPr lang="en-US" dirty="0" smtClean="0"/>
              <a:t>If not, and you want to receive credit, please talk to me after class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“Emotion in context”</a:t>
            </a:r>
          </a:p>
          <a:p>
            <a:r>
              <a:rPr lang="en-US" dirty="0" smtClean="0"/>
              <a:t>“Experience or feeling of emotion”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these constructs being taught</a:t>
            </a:r>
            <a:br>
              <a:rPr lang="en-US" dirty="0" smtClean="0"/>
            </a:br>
            <a:r>
              <a:rPr lang="en-US" dirty="0" smtClean="0"/>
              <a:t>in the same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thoughts?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elucidate this issue…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draw a map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out a piece of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And draw a diagram with arrows</a:t>
            </a:r>
          </a:p>
          <a:p>
            <a:r>
              <a:rPr lang="en-US" dirty="0" smtClean="0"/>
              <a:t>Linking (as many of these as you want, plus other stuff if you want)</a:t>
            </a:r>
          </a:p>
          <a:p>
            <a:pPr>
              <a:buNone/>
            </a:pPr>
            <a:r>
              <a:rPr lang="en-US" dirty="0" smtClean="0"/>
              <a:t>Affect	Motivation		Meta-Cognition</a:t>
            </a:r>
          </a:p>
          <a:p>
            <a:pPr>
              <a:buNone/>
            </a:pPr>
            <a:r>
              <a:rPr lang="en-US" dirty="0" smtClean="0"/>
              <a:t>Cognition       Learning	Strategic Behavior</a:t>
            </a:r>
          </a:p>
          <a:p>
            <a:pPr>
              <a:buNone/>
            </a:pPr>
            <a:r>
              <a:rPr lang="en-US" dirty="0" smtClean="0"/>
              <a:t>Disengagement		Self-Regulation</a:t>
            </a:r>
          </a:p>
          <a:p>
            <a:pPr>
              <a:buNone/>
            </a:pPr>
            <a:r>
              <a:rPr lang="en-US" dirty="0" smtClean="0"/>
              <a:t>Off-Task Behavior	Goals	Valuation</a:t>
            </a:r>
          </a:p>
          <a:p>
            <a:pPr>
              <a:buNone/>
            </a:pPr>
            <a:r>
              <a:rPr lang="en-US" dirty="0" smtClean="0"/>
              <a:t>Interest	Self-Efficacy	Self-Concept</a:t>
            </a:r>
          </a:p>
          <a:p>
            <a:pPr>
              <a:buNone/>
            </a:pPr>
            <a:r>
              <a:rPr lang="en-US" dirty="0" smtClean="0"/>
              <a:t>Procrastination		Drop-Out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take a look…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your diagrams</a:t>
            </a:r>
          </a:p>
          <a:p>
            <a:endParaRPr lang="en-US" dirty="0" smtClean="0"/>
          </a:p>
          <a:p>
            <a:r>
              <a:rPr lang="en-US" dirty="0" smtClean="0"/>
              <a:t>What do they share in common?</a:t>
            </a:r>
          </a:p>
          <a:p>
            <a:endParaRPr lang="en-US" dirty="0" smtClean="0"/>
          </a:p>
          <a:p>
            <a:r>
              <a:rPr lang="en-US" dirty="0" smtClean="0"/>
              <a:t>How do they differ?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We’ll save your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re-consider at the end of the semester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M, M, &amp; A influence student behaviors which in turn influence learning</a:t>
            </a:r>
          </a:p>
          <a:p>
            <a:pPr lvl="1"/>
            <a:r>
              <a:rPr lang="en-US" dirty="0" smtClean="0"/>
              <a:t>It can be hard to tell which one explains a student behavior</a:t>
            </a:r>
          </a:p>
          <a:p>
            <a:pPr lvl="1"/>
            <a:r>
              <a:rPr lang="en-US" dirty="0" smtClean="0"/>
              <a:t>Example: Does a student read help to get answers rather than to learn because:</a:t>
            </a:r>
          </a:p>
          <a:p>
            <a:pPr lvl="2"/>
            <a:r>
              <a:rPr lang="en-US" dirty="0" smtClean="0"/>
              <a:t>They don’t know that’s an ineffective way to learn (</a:t>
            </a:r>
            <a:r>
              <a:rPr lang="en-US" dirty="0" err="1" smtClean="0"/>
              <a:t>Aleven</a:t>
            </a:r>
            <a:r>
              <a:rPr lang="en-US" dirty="0" smtClean="0"/>
              <a:t> et al., 2004, 2006)</a:t>
            </a:r>
          </a:p>
          <a:p>
            <a:pPr lvl="2"/>
            <a:r>
              <a:rPr lang="en-US" dirty="0" smtClean="0"/>
              <a:t>Their goal is to complete the tutor rather than to learn (Martinez-</a:t>
            </a:r>
            <a:r>
              <a:rPr lang="en-US" dirty="0" err="1" smtClean="0"/>
              <a:t>Miron</a:t>
            </a:r>
            <a:r>
              <a:rPr lang="en-US" dirty="0" smtClean="0"/>
              <a:t> et al., 2004)</a:t>
            </a:r>
          </a:p>
          <a:p>
            <a:pPr lvl="2"/>
            <a:r>
              <a:rPr lang="en-US" dirty="0" smtClean="0"/>
              <a:t>They are bored at that moment (Rodrigo et al., 2007, 2008)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All three involve higher-order cognition</a:t>
            </a:r>
          </a:p>
          <a:p>
            <a:r>
              <a:rPr lang="en-US" dirty="0" smtClean="0"/>
              <a:t>All three are experiencing a revolution in methods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Wednesday, January 19</a:t>
            </a:r>
          </a:p>
          <a:p>
            <a:r>
              <a:rPr lang="en-US" dirty="0" smtClean="0"/>
              <a:t>4pm-5:10pm</a:t>
            </a:r>
          </a:p>
          <a:p>
            <a:endParaRPr lang="en-US" dirty="0" smtClean="0"/>
          </a:p>
          <a:p>
            <a:r>
              <a:rPr lang="en-US" dirty="0" smtClean="0"/>
              <a:t>Meta-cognition: </a:t>
            </a:r>
            <a:br>
              <a:rPr lang="en-US" dirty="0" smtClean="0"/>
            </a:br>
            <a:r>
              <a:rPr lang="en-US" dirty="0" smtClean="0"/>
              <a:t>Definitions and Empirical Foundations</a:t>
            </a:r>
          </a:p>
          <a:p>
            <a:endParaRPr lang="en-US" dirty="0" smtClean="0"/>
          </a:p>
          <a:p>
            <a:r>
              <a:rPr lang="en-US" dirty="0" smtClean="0"/>
              <a:t>Hacker, D.J. (1999) Definitions and Empirical Foundations. In Hacker, D.J., </a:t>
            </a:r>
            <a:r>
              <a:rPr lang="en-US" dirty="0" err="1" smtClean="0"/>
              <a:t>Dunlosky</a:t>
            </a:r>
            <a:r>
              <a:rPr lang="en-US" dirty="0" smtClean="0"/>
              <a:t>, J., </a:t>
            </a:r>
            <a:r>
              <a:rPr lang="en-US" dirty="0" err="1" smtClean="0"/>
              <a:t>Graesser</a:t>
            </a:r>
            <a:r>
              <a:rPr lang="en-US" dirty="0" smtClean="0"/>
              <a:t>, A.C. </a:t>
            </a:r>
            <a:r>
              <a:rPr lang="en-US" i="1" dirty="0" err="1" smtClean="0"/>
              <a:t>Metacognition</a:t>
            </a:r>
            <a:r>
              <a:rPr lang="en-US" i="1" dirty="0" smtClean="0"/>
              <a:t> in Educational Theory and Practice</a:t>
            </a:r>
            <a:r>
              <a:rPr lang="en-US" dirty="0" smtClean="0"/>
              <a:t>, 1-24.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shown on the schedule</a:t>
            </a:r>
          </a:p>
          <a:p>
            <a:endParaRPr lang="en-US" dirty="0" smtClean="0"/>
          </a:p>
          <a:p>
            <a:r>
              <a:rPr lang="en-US" dirty="0" smtClean="0"/>
              <a:t>Class will end at 5:10pm instead of 5:20pm</a:t>
            </a:r>
          </a:p>
          <a:p>
            <a:r>
              <a:rPr lang="en-US" dirty="0" smtClean="0"/>
              <a:t>Some classes will be cancelled</a:t>
            </a:r>
          </a:p>
          <a:p>
            <a:r>
              <a:rPr lang="en-US" dirty="0" smtClean="0"/>
              <a:t>Extra Friday sessions will be added</a:t>
            </a:r>
          </a:p>
          <a:p>
            <a:endParaRPr lang="en-US" dirty="0" smtClean="0"/>
          </a:p>
          <a:p>
            <a:r>
              <a:rPr lang="en-US" dirty="0" smtClean="0"/>
              <a:t>The total class time will be equal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times work for everyone?</a:t>
            </a:r>
          </a:p>
          <a:p>
            <a:endParaRPr lang="en-US" dirty="0" smtClean="0"/>
          </a:p>
          <a:p>
            <a:r>
              <a:rPr lang="en-US" dirty="0" smtClean="0"/>
              <a:t>I will schedule a room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Listed in the course schedule on the web</a:t>
            </a:r>
          </a:p>
          <a:p>
            <a:endParaRPr lang="en-US" dirty="0"/>
          </a:p>
          <a:p>
            <a:r>
              <a:rPr lang="en-US" dirty="0" smtClean="0"/>
              <a:t>Wed, Jan. 19 reading now online</a:t>
            </a:r>
          </a:p>
          <a:p>
            <a:endParaRPr lang="en-US" dirty="0" smtClean="0"/>
          </a:p>
          <a:p>
            <a:r>
              <a:rPr lang="en-US" dirty="0" smtClean="0"/>
              <a:t>All readings will be posted online soon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not actually all that </a:t>
            </a:r>
            <a:r>
              <a:rPr lang="en-US" i="1" dirty="0" smtClean="0"/>
              <a:t>required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961</Words>
  <Application>Microsoft Office PowerPoint</Application>
  <PresentationFormat>On-screen Show (4:3)</PresentationFormat>
  <Paragraphs>175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Meta-Cognition, Motivation,  and Affect</vt:lpstr>
      <vt:lpstr>Today’s Class</vt:lpstr>
      <vt:lpstr>Administrative Stuff</vt:lpstr>
      <vt:lpstr>Class Schedule</vt:lpstr>
      <vt:lpstr>Class Schedule</vt:lpstr>
      <vt:lpstr>Fridays</vt:lpstr>
      <vt:lpstr>Required Texts</vt:lpstr>
      <vt:lpstr>Required Readings</vt:lpstr>
      <vt:lpstr>Required Readings</vt:lpstr>
      <vt:lpstr>Required Readings</vt:lpstr>
      <vt:lpstr>Course Goals</vt:lpstr>
      <vt:lpstr>Along the way</vt:lpstr>
      <vt:lpstr>Assignments</vt:lpstr>
      <vt:lpstr>Assignments</vt:lpstr>
      <vt:lpstr>Topic Presentation/Paper</vt:lpstr>
      <vt:lpstr>Topics</vt:lpstr>
      <vt:lpstr>Course Project</vt:lpstr>
      <vt:lpstr>Course Project</vt:lpstr>
      <vt:lpstr>Class Participation</vt:lpstr>
      <vt:lpstr>Examinations</vt:lpstr>
      <vt:lpstr>Plagiarism and Cheating</vt:lpstr>
      <vt:lpstr>Accommodations for Students with Disabilities</vt:lpstr>
      <vt:lpstr>Surveys</vt:lpstr>
      <vt:lpstr>Questions</vt:lpstr>
      <vt:lpstr>Today’s Class</vt:lpstr>
      <vt:lpstr>Who are you</vt:lpstr>
      <vt:lpstr>Your Definitions</vt:lpstr>
      <vt:lpstr>Meta-Cognition</vt:lpstr>
      <vt:lpstr>Motivation</vt:lpstr>
      <vt:lpstr>Affect</vt:lpstr>
      <vt:lpstr>Why are these constructs being taught in the same class?</vt:lpstr>
      <vt:lpstr>To elucidate this issue…</vt:lpstr>
      <vt:lpstr>Get out a piece of paper</vt:lpstr>
      <vt:lpstr>Let’s take a look…</vt:lpstr>
      <vt:lpstr>We’ll save your diagrams</vt:lpstr>
      <vt:lpstr>My thoughts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244</cp:revision>
  <dcterms:created xsi:type="dcterms:W3CDTF">2010-01-07T20:34:12Z</dcterms:created>
  <dcterms:modified xsi:type="dcterms:W3CDTF">2011-01-13T16:27:20Z</dcterms:modified>
</cp:coreProperties>
</file>