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2" r:id="rId3"/>
    <p:sldId id="307" r:id="rId4"/>
    <p:sldId id="308" r:id="rId5"/>
    <p:sldId id="309" r:id="rId6"/>
    <p:sldId id="310" r:id="rId7"/>
    <p:sldId id="311" r:id="rId8"/>
    <p:sldId id="330" r:id="rId9"/>
    <p:sldId id="312" r:id="rId10"/>
    <p:sldId id="333" r:id="rId11"/>
    <p:sldId id="326" r:id="rId12"/>
    <p:sldId id="314" r:id="rId13"/>
    <p:sldId id="327" r:id="rId14"/>
    <p:sldId id="328" r:id="rId15"/>
    <p:sldId id="329" r:id="rId16"/>
    <p:sldId id="331" r:id="rId17"/>
    <p:sldId id="313" r:id="rId18"/>
    <p:sldId id="334" r:id="rId19"/>
    <p:sldId id="324" r:id="rId20"/>
    <p:sldId id="320" r:id="rId21"/>
    <p:sldId id="321" r:id="rId22"/>
    <p:sldId id="322" r:id="rId23"/>
    <p:sldId id="332" r:id="rId24"/>
    <p:sldId id="315" r:id="rId25"/>
    <p:sldId id="335" r:id="rId26"/>
    <p:sldId id="318" r:id="rId27"/>
    <p:sldId id="317" r:id="rId28"/>
    <p:sldId id="30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>
        <p:scale>
          <a:sx n="66" d="100"/>
          <a:sy n="66" d="100"/>
        </p:scale>
        <p:origin x="-119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Meta-Cognition, Motivation, </a:t>
            </a:r>
            <a:br>
              <a:rPr lang="en-US" dirty="0" smtClean="0"/>
            </a:br>
            <a:r>
              <a:rPr lang="en-US" dirty="0" smtClean="0"/>
              <a:t>and Affect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PSY504</a:t>
            </a:r>
            <a:br>
              <a:rPr lang="en-US" dirty="0" smtClean="0"/>
            </a:br>
            <a:r>
              <a:rPr lang="en-US" dirty="0" smtClean="0"/>
              <a:t>Spring term, 2011</a:t>
            </a:r>
          </a:p>
          <a:p>
            <a:r>
              <a:rPr lang="en-US" dirty="0" smtClean="0"/>
              <a:t>February 16,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leads to intrinsic motivation?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development of </a:t>
            </a:r>
            <a:r>
              <a:rPr lang="en-US" i="1" dirty="0" smtClean="0"/>
              <a:t>feelings of competence </a:t>
            </a:r>
            <a:r>
              <a:rPr lang="en-US" dirty="0" smtClean="0"/>
              <a:t>for a task (</a:t>
            </a:r>
            <a:r>
              <a:rPr lang="en-US" dirty="0" err="1" smtClean="0"/>
              <a:t>Deci</a:t>
            </a:r>
            <a:r>
              <a:rPr lang="en-US" dirty="0" smtClean="0"/>
              <a:t> &amp; Ryan, 1985)</a:t>
            </a:r>
          </a:p>
          <a:p>
            <a:pPr lvl="1"/>
            <a:r>
              <a:rPr lang="en-US" dirty="0" smtClean="0"/>
              <a:t>Related to FOK, JOL</a:t>
            </a:r>
          </a:p>
          <a:p>
            <a:pPr lvl="1"/>
            <a:r>
              <a:rPr lang="en-US" dirty="0" smtClean="0"/>
              <a:t>But more closely related to self-efficacy, which we’ll talk about later in the semester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Must be accompanied by </a:t>
            </a:r>
            <a:r>
              <a:rPr lang="en-US" i="1" dirty="0" smtClean="0"/>
              <a:t>sense of autonomy</a:t>
            </a:r>
          </a:p>
          <a:p>
            <a:pPr lvl="1"/>
            <a:r>
              <a:rPr lang="en-US" dirty="0" smtClean="0"/>
              <a:t>A sense that you are choosing to do the task</a:t>
            </a:r>
          </a:p>
        </p:txBody>
      </p:sp>
    </p:spTree>
    <p:extLst>
      <p:ext uri="{BB962C8B-B14F-4D97-AF65-F5344CB8AC3E}">
        <p14:creationId xmlns:p14="http://schemas.microsoft.com/office/powerpoint/2010/main" val="3509688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leads to intrinsic motivation?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 (Zuckerman et al., 1978), even trivial choice (Cordova &amp; </a:t>
            </a:r>
            <a:r>
              <a:rPr lang="en-US" dirty="0" err="1" smtClean="0"/>
              <a:t>Lepper</a:t>
            </a:r>
            <a:r>
              <a:rPr lang="en-US" dirty="0" smtClean="0"/>
              <a:t>, 1996)</a:t>
            </a:r>
          </a:p>
          <a:p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822" y="3276600"/>
            <a:ext cx="9175822" cy="3021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2360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leads to intrinsic motivation?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 (</a:t>
            </a:r>
            <a:r>
              <a:rPr lang="en-US" dirty="0" err="1" smtClean="0"/>
              <a:t>Koestner</a:t>
            </a:r>
            <a:r>
              <a:rPr lang="en-US" dirty="0" smtClean="0"/>
              <a:t> et al., 1987; </a:t>
            </a:r>
            <a:r>
              <a:rPr lang="en-US" dirty="0" smtClean="0"/>
              <a:t>Mitchell, 1996)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leads to intrinsic motivation?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Curiosity</a:t>
            </a:r>
          </a:p>
          <a:p>
            <a:endParaRPr lang="en-US" dirty="0"/>
          </a:p>
          <a:p>
            <a:r>
              <a:rPr lang="en-US" dirty="0" smtClean="0"/>
              <a:t>Asserted repeatedly in literature, starting with Malone &amp; </a:t>
            </a:r>
            <a:r>
              <a:rPr lang="en-US" dirty="0" err="1" smtClean="0"/>
              <a:t>Lepper</a:t>
            </a:r>
            <a:r>
              <a:rPr lang="en-US" dirty="0" smtClean="0"/>
              <a:t> (1978), but I couldn’t find any empirical proof of this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9781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leads to intrinsic motivation?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Fantasy Context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Lepper</a:t>
            </a:r>
            <a:r>
              <a:rPr lang="en-US" dirty="0" smtClean="0"/>
              <a:t> &amp; Cordova, 1992; Cordova &amp; </a:t>
            </a:r>
            <a:r>
              <a:rPr lang="en-US" dirty="0" err="1" smtClean="0"/>
              <a:t>Lepper</a:t>
            </a:r>
            <a:r>
              <a:rPr lang="en-US" dirty="0" smtClean="0"/>
              <a:t>, 1996)</a:t>
            </a:r>
          </a:p>
          <a:p>
            <a:pPr lvl="1"/>
            <a:r>
              <a:rPr lang="en-US" dirty="0" smtClean="0"/>
              <a:t>Although it’s worth noting that their comparisons were between “fantasy” and “no context at all”, which is confounded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0639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-3629"/>
            <a:ext cx="6105525" cy="6773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570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71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reduces intrinsic motivation?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reduces intrinsic motivation?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Being rewarded to do a </a:t>
            </a:r>
            <a:r>
              <a:rPr lang="en-US" dirty="0" smtClean="0"/>
              <a:t>task (more in a sec) </a:t>
            </a:r>
            <a:endParaRPr lang="en-US" dirty="0" smtClean="0"/>
          </a:p>
          <a:p>
            <a:r>
              <a:rPr lang="en-US" dirty="0" smtClean="0"/>
              <a:t>Threats of punishment (</a:t>
            </a:r>
            <a:r>
              <a:rPr lang="en-US" dirty="0" err="1" smtClean="0"/>
              <a:t>Deci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Cascio</a:t>
            </a:r>
            <a:r>
              <a:rPr lang="en-US" dirty="0" smtClean="0"/>
              <a:t>, 1972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Time pressure (</a:t>
            </a:r>
            <a:r>
              <a:rPr lang="en-US" dirty="0" err="1" smtClean="0"/>
              <a:t>Amabile</a:t>
            </a:r>
            <a:r>
              <a:rPr lang="en-US" dirty="0" smtClean="0"/>
              <a:t> et al., 1976)</a:t>
            </a:r>
          </a:p>
          <a:p>
            <a:r>
              <a:rPr lang="en-US" dirty="0" smtClean="0"/>
              <a:t>Overly close surveillance (</a:t>
            </a:r>
            <a:r>
              <a:rPr lang="en-US" dirty="0" err="1" smtClean="0"/>
              <a:t>Lepper</a:t>
            </a:r>
            <a:r>
              <a:rPr lang="en-US" dirty="0" smtClean="0"/>
              <a:t> &amp; Greene, 1975)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8861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reduces intrinsic motivation?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Being rewarded to do a </a:t>
            </a:r>
            <a:r>
              <a:rPr lang="en-US" dirty="0"/>
              <a:t>task (more in a sec) </a:t>
            </a:r>
            <a:endParaRPr lang="en-US" dirty="0" smtClean="0"/>
          </a:p>
          <a:p>
            <a:r>
              <a:rPr lang="en-US" dirty="0" smtClean="0"/>
              <a:t>Threats of punishment (</a:t>
            </a:r>
            <a:r>
              <a:rPr lang="en-US" dirty="0" err="1" smtClean="0"/>
              <a:t>Deci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Cascio</a:t>
            </a:r>
            <a:r>
              <a:rPr lang="en-US" dirty="0" smtClean="0"/>
              <a:t>, 1972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Time pressure (</a:t>
            </a:r>
            <a:r>
              <a:rPr lang="en-US" dirty="0" err="1" smtClean="0"/>
              <a:t>Amabile</a:t>
            </a:r>
            <a:r>
              <a:rPr lang="en-US" dirty="0" smtClean="0"/>
              <a:t> et al., 1976)</a:t>
            </a:r>
          </a:p>
          <a:p>
            <a:r>
              <a:rPr lang="en-US" dirty="0" smtClean="0"/>
              <a:t>Overly close surveillance (</a:t>
            </a:r>
            <a:r>
              <a:rPr lang="en-US" dirty="0" err="1" smtClean="0"/>
              <a:t>Lepper</a:t>
            </a:r>
            <a:r>
              <a:rPr lang="en-US" dirty="0" smtClean="0"/>
              <a:t> &amp; Greene, 1975)</a:t>
            </a:r>
            <a:endParaRPr lang="en-US" dirty="0" smtClean="0"/>
          </a:p>
        </p:txBody>
      </p:sp>
      <p:pic>
        <p:nvPicPr>
          <p:cNvPr id="2050" name="Picture 2" descr="http://2.bp.blogspot.com/_vhJw7qcudXk/TG6_vh9oPuI/AAAAAAAAFoQ/SD3oAZrxCz4/s1600/dilb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11" y="3971471"/>
            <a:ext cx="33051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086600" y="3971471"/>
            <a:ext cx="1295400" cy="15911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9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Extrinsic and Intrinsic Motivation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Deci</a:t>
            </a:r>
            <a:r>
              <a:rPr lang="en-US" dirty="0" smtClean="0"/>
              <a:t> &amp; Ryan, 1985; Ryan &amp; </a:t>
            </a:r>
            <a:r>
              <a:rPr lang="en-US" dirty="0" err="1" smtClean="0"/>
              <a:t>Deci</a:t>
            </a:r>
            <a:r>
              <a:rPr lang="en-US" dirty="0" smtClean="0"/>
              <a:t>, 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Intrinsic motivation -- </a:t>
            </a:r>
            <a:r>
              <a:rPr lang="en-US" dirty="0" smtClean="0"/>
              <a:t>doing something because it is inherently interesting or enjoyable</a:t>
            </a:r>
          </a:p>
          <a:p>
            <a:r>
              <a:rPr lang="en-US" i="1" dirty="0" smtClean="0"/>
              <a:t>Extrinsic motivation -- </a:t>
            </a:r>
            <a:r>
              <a:rPr lang="en-US" dirty="0" smtClean="0"/>
              <a:t>doing something because it leads to a separable (positive) outcome</a:t>
            </a:r>
          </a:p>
        </p:txBody>
      </p:sp>
      <p:pic>
        <p:nvPicPr>
          <p:cNvPr id="4098" name="Picture 2" descr="Edward L. Deci"/>
          <p:cNvPicPr>
            <a:picLocks noChangeAspect="1" noChangeArrowheads="1"/>
          </p:cNvPicPr>
          <p:nvPr/>
        </p:nvPicPr>
        <p:blipFill>
          <a:blip r:embed="rId2" cstate="print"/>
          <a:srcRect l="27991" t="8229" r="20216" b="46286"/>
          <a:stretch>
            <a:fillRect/>
          </a:stretch>
        </p:blipFill>
        <p:spPr bwMode="auto">
          <a:xfrm>
            <a:off x="7543800" y="4733376"/>
            <a:ext cx="1600200" cy="2124624"/>
          </a:xfrm>
          <a:prstGeom prst="rect">
            <a:avLst/>
          </a:prstGeom>
          <a:noFill/>
        </p:spPr>
      </p:pic>
      <p:pic>
        <p:nvPicPr>
          <p:cNvPr id="4100" name="Picture 4" descr="http://www.psych.rochester.edu/SDT/images/faculty/author_2.jpg"/>
          <p:cNvPicPr>
            <a:picLocks noChangeAspect="1" noChangeArrowheads="1"/>
          </p:cNvPicPr>
          <p:nvPr/>
        </p:nvPicPr>
        <p:blipFill>
          <a:blip r:embed="rId3" cstate="print"/>
          <a:srcRect l="13889" r="20833" b="27726"/>
          <a:stretch>
            <a:fillRect/>
          </a:stretch>
        </p:blipFill>
        <p:spPr bwMode="auto">
          <a:xfrm>
            <a:off x="5867400" y="4612908"/>
            <a:ext cx="1619189" cy="22450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1955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Rewards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Lepper</a:t>
            </a:r>
            <a:r>
              <a:rPr lang="en-US" dirty="0" smtClean="0"/>
              <a:t> &amp; Greene, 1978;</a:t>
            </a:r>
            <a:br>
              <a:rPr lang="en-US" dirty="0" smtClean="0"/>
            </a:br>
            <a:r>
              <a:rPr lang="en-US" dirty="0" err="1" smtClean="0"/>
              <a:t>Lepper</a:t>
            </a:r>
            <a:r>
              <a:rPr lang="en-US" dirty="0" smtClean="0"/>
              <a:t> &amp; </a:t>
            </a:r>
            <a:r>
              <a:rPr lang="en-US" dirty="0" err="1" smtClean="0"/>
              <a:t>Henderlong</a:t>
            </a:r>
            <a:r>
              <a:rPr lang="en-US" dirty="0" smtClean="0"/>
              <a:t>, 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Contingent rewards (e.g. rewards given for performance, task engagement, task completion) reduce intrinsic motivation much more than non-contingent rewards</a:t>
            </a:r>
          </a:p>
          <a:p>
            <a:r>
              <a:rPr lang="en-US" dirty="0" smtClean="0"/>
              <a:t>Unexpected rewards may actually increase intrinsic motivation</a:t>
            </a:r>
          </a:p>
          <a:p>
            <a:r>
              <a:rPr lang="en-US" dirty="0" smtClean="0"/>
              <a:t>Intangible rewards (praise, status) are less harmful than tangible rewards</a:t>
            </a:r>
          </a:p>
          <a:p>
            <a:r>
              <a:rPr lang="en-US" dirty="0" smtClean="0"/>
              <a:t>Rewards combined with information on competence/ability are less harmful than no-information rewards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5763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Rewards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Lepper</a:t>
            </a:r>
            <a:r>
              <a:rPr lang="en-US" dirty="0" smtClean="0"/>
              <a:t> &amp; Greene, 1978;</a:t>
            </a:r>
            <a:br>
              <a:rPr lang="en-US" dirty="0" smtClean="0"/>
            </a:br>
            <a:r>
              <a:rPr lang="en-US" dirty="0" err="1" smtClean="0"/>
              <a:t>Lepper</a:t>
            </a:r>
            <a:r>
              <a:rPr lang="en-US" dirty="0" smtClean="0"/>
              <a:t> &amp; </a:t>
            </a:r>
            <a:r>
              <a:rPr lang="en-US" dirty="0" err="1" smtClean="0"/>
              <a:t>Henderlong</a:t>
            </a:r>
            <a:r>
              <a:rPr lang="en-US" dirty="0" smtClean="0"/>
              <a:t>, 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Rewards most harmful for intrinsic motivation among students with lots of intrinsic motivation</a:t>
            </a:r>
          </a:p>
          <a:p>
            <a:r>
              <a:rPr lang="en-US" dirty="0" smtClean="0"/>
              <a:t>Rewards </a:t>
            </a:r>
            <a:r>
              <a:rPr lang="en-US" i="1" dirty="0" smtClean="0"/>
              <a:t>can</a:t>
            </a:r>
            <a:r>
              <a:rPr lang="en-US" dirty="0" smtClean="0"/>
              <a:t> be beneficial for intrinsic motivation among students with </a:t>
            </a:r>
            <a:r>
              <a:rPr lang="en-US" b="1" i="1" dirty="0" smtClean="0"/>
              <a:t>no</a:t>
            </a:r>
            <a:r>
              <a:rPr lang="en-US" dirty="0"/>
              <a:t> </a:t>
            </a:r>
            <a:r>
              <a:rPr lang="en-US" dirty="0" smtClean="0"/>
              <a:t>intrinsic motivation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76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Lepper</a:t>
            </a:r>
            <a:r>
              <a:rPr lang="en-US" dirty="0" smtClean="0"/>
              <a:t> &amp; </a:t>
            </a:r>
            <a:r>
              <a:rPr lang="en-US" dirty="0" err="1" smtClean="0"/>
              <a:t>Henderlong</a:t>
            </a:r>
            <a:r>
              <a:rPr lang="en-US" dirty="0" smtClean="0"/>
              <a:t> (2000)</a:t>
            </a:r>
            <a:br>
              <a:rPr lang="en-US" dirty="0" smtClean="0"/>
            </a:br>
            <a:r>
              <a:rPr lang="en-US" dirty="0" smtClean="0"/>
              <a:t>Model of Impact of Rewards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087" y="1600200"/>
            <a:ext cx="9437088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1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71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from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from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intrinsic motivation associated with </a:t>
            </a:r>
          </a:p>
          <a:p>
            <a:pPr lvl="1"/>
            <a:r>
              <a:rPr lang="en-US" dirty="0" smtClean="0"/>
              <a:t>better conceptual learning (</a:t>
            </a:r>
            <a:r>
              <a:rPr lang="en-US" dirty="0" err="1" smtClean="0"/>
              <a:t>Vansteenkiste</a:t>
            </a:r>
            <a:r>
              <a:rPr lang="en-US" dirty="0" smtClean="0"/>
              <a:t> et al., 2005) but </a:t>
            </a:r>
            <a:r>
              <a:rPr lang="en-US" dirty="0" smtClean="0"/>
              <a:t>not </a:t>
            </a:r>
            <a:r>
              <a:rPr lang="en-US" dirty="0" smtClean="0"/>
              <a:t>improvement to factual </a:t>
            </a:r>
            <a:r>
              <a:rPr lang="en-US" dirty="0" smtClean="0"/>
              <a:t>learning</a:t>
            </a:r>
          </a:p>
          <a:p>
            <a:pPr lvl="1"/>
            <a:r>
              <a:rPr lang="en-US" dirty="0" smtClean="0"/>
              <a:t>better arithmetic learning (Cordova &amp; </a:t>
            </a:r>
            <a:r>
              <a:rPr lang="en-US" dirty="0" err="1" smtClean="0"/>
              <a:t>Lepper</a:t>
            </a:r>
            <a:r>
              <a:rPr lang="en-US" dirty="0" smtClean="0"/>
              <a:t>, 1996)</a:t>
            </a:r>
            <a:endParaRPr lang="en-US" dirty="0" smtClean="0"/>
          </a:p>
          <a:p>
            <a:pPr lvl="1"/>
            <a:r>
              <a:rPr lang="en-US" dirty="0" smtClean="0"/>
              <a:t>better course grades (Gottfried, 1985; </a:t>
            </a:r>
            <a:r>
              <a:rPr lang="en-US" dirty="0" err="1" smtClean="0"/>
              <a:t>Henderlong</a:t>
            </a:r>
            <a:r>
              <a:rPr lang="en-US" dirty="0" smtClean="0"/>
              <a:t> &amp; </a:t>
            </a:r>
            <a:r>
              <a:rPr lang="en-US" dirty="0" err="1" smtClean="0"/>
              <a:t>Lepper</a:t>
            </a:r>
            <a:r>
              <a:rPr lang="en-US" dirty="0" smtClean="0"/>
              <a:t>, 1997)</a:t>
            </a:r>
          </a:p>
          <a:p>
            <a:pPr lvl="1"/>
            <a:r>
              <a:rPr lang="en-US" dirty="0" smtClean="0"/>
              <a:t>less dropout (</a:t>
            </a:r>
            <a:r>
              <a:rPr lang="en-US" dirty="0" err="1" smtClean="0"/>
              <a:t>Dollinger</a:t>
            </a:r>
            <a:r>
              <a:rPr lang="en-US" dirty="0" smtClean="0"/>
              <a:t> &amp; Sellers, 1988)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73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from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autonomous extrinsic motivation associated with </a:t>
            </a:r>
          </a:p>
          <a:p>
            <a:pPr lvl="1"/>
            <a:r>
              <a:rPr lang="en-US" dirty="0" smtClean="0"/>
              <a:t>better performance (</a:t>
            </a:r>
            <a:r>
              <a:rPr lang="en-US" dirty="0" err="1" smtClean="0"/>
              <a:t>Miserandino</a:t>
            </a:r>
            <a:r>
              <a:rPr lang="en-US" dirty="0" smtClean="0"/>
              <a:t>, 1996)</a:t>
            </a:r>
          </a:p>
          <a:p>
            <a:pPr lvl="1"/>
            <a:r>
              <a:rPr lang="en-US" dirty="0" smtClean="0"/>
              <a:t>less dropping out (</a:t>
            </a:r>
            <a:r>
              <a:rPr lang="en-US" dirty="0" err="1" smtClean="0"/>
              <a:t>Vallerand</a:t>
            </a:r>
            <a:r>
              <a:rPr lang="en-US" dirty="0" smtClean="0"/>
              <a:t> &amp; </a:t>
            </a:r>
            <a:r>
              <a:rPr lang="en-US" dirty="0" err="1" smtClean="0"/>
              <a:t>Bissonnette</a:t>
            </a:r>
            <a:r>
              <a:rPr lang="en-US" dirty="0" smtClean="0"/>
              <a:t>, 1992)</a:t>
            </a:r>
          </a:p>
          <a:p>
            <a:pPr lvl="1"/>
            <a:r>
              <a:rPr lang="en-US" dirty="0" smtClean="0"/>
              <a:t>better </a:t>
            </a:r>
            <a:r>
              <a:rPr lang="en-US" dirty="0" smtClean="0"/>
              <a:t>grades (</a:t>
            </a:r>
            <a:r>
              <a:rPr lang="en-US" dirty="0" err="1" smtClean="0"/>
              <a:t>Grolnick</a:t>
            </a:r>
            <a:r>
              <a:rPr lang="en-US" dirty="0" smtClean="0"/>
              <a:t> </a:t>
            </a:r>
            <a:r>
              <a:rPr lang="en-US" dirty="0" smtClean="0"/>
              <a:t>&amp; Ryan, 1987)</a:t>
            </a:r>
          </a:p>
          <a:p>
            <a:pPr lvl="1"/>
            <a:r>
              <a:rPr lang="en-US" dirty="0" smtClean="0"/>
              <a:t>deeper cognitive processing (</a:t>
            </a:r>
            <a:r>
              <a:rPr lang="en-US" dirty="0" err="1" smtClean="0"/>
              <a:t>Vansteenkiste</a:t>
            </a:r>
            <a:r>
              <a:rPr lang="en-US" dirty="0" smtClean="0"/>
              <a:t> et al., 2004)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what degree does the intrinsic/extrinsic motivation axis map to the mastery/performance goal axis?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 (Monday)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Interest (Taught by Mike </a:t>
            </a:r>
            <a:r>
              <a:rPr lang="en-US" dirty="0" err="1" smtClean="0"/>
              <a:t>Wixon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 err="1" smtClean="0"/>
              <a:t>Renninger</a:t>
            </a:r>
            <a:r>
              <a:rPr lang="en-US" dirty="0" smtClean="0"/>
              <a:t>, K.A. (2000) Individual Interest and Its Implications for Understanding Intrinsic Motivation. In </a:t>
            </a:r>
            <a:r>
              <a:rPr lang="en-US" dirty="0" err="1" smtClean="0"/>
              <a:t>Sansone</a:t>
            </a:r>
            <a:r>
              <a:rPr lang="en-US" dirty="0" smtClean="0"/>
              <a:t>, J., </a:t>
            </a:r>
            <a:r>
              <a:rPr lang="en-US" dirty="0" err="1" smtClean="0"/>
              <a:t>Harackiewicz</a:t>
            </a:r>
            <a:r>
              <a:rPr lang="en-US" dirty="0" smtClean="0"/>
              <a:t>, J.M. (Eds.) </a:t>
            </a:r>
            <a:r>
              <a:rPr lang="en-US" i="1" dirty="0" smtClean="0"/>
              <a:t>Intrinsic and Extrinsic Motivation: The Search For Optimal Motivation and Performance</a:t>
            </a:r>
            <a:r>
              <a:rPr lang="en-US" dirty="0" smtClean="0"/>
              <a:t>, Ch. 13, 373-404.</a:t>
            </a:r>
          </a:p>
          <a:p>
            <a:r>
              <a:rPr lang="en-US" dirty="0" err="1" smtClean="0"/>
              <a:t>Schraw</a:t>
            </a:r>
            <a:r>
              <a:rPr lang="en-US" dirty="0" smtClean="0"/>
              <a:t>, G., Lehman, S. (2001) Situational Interest: A Review of the Literature and Directions for Future </a:t>
            </a:r>
            <a:r>
              <a:rPr lang="en-US" dirty="0" err="1" smtClean="0"/>
              <a:t>Research.</a:t>
            </a:r>
            <a:r>
              <a:rPr lang="en-US" i="1" dirty="0" err="1" smtClean="0"/>
              <a:t>Educational</a:t>
            </a:r>
            <a:r>
              <a:rPr lang="en-US" i="1" dirty="0" smtClean="0"/>
              <a:t> Psychology Review</a:t>
            </a:r>
            <a:r>
              <a:rPr lang="en-US" dirty="0" smtClean="0"/>
              <a:t>, 13 (1), 23-52.</a:t>
            </a:r>
          </a:p>
          <a:p>
            <a:r>
              <a:rPr lang="en-US" dirty="0" err="1" smtClean="0"/>
              <a:t>Durik</a:t>
            </a:r>
            <a:r>
              <a:rPr lang="en-US" dirty="0" smtClean="0"/>
              <a:t>, A.M., </a:t>
            </a:r>
            <a:r>
              <a:rPr lang="en-US" dirty="0" err="1" smtClean="0"/>
              <a:t>Harackiewicz</a:t>
            </a:r>
            <a:r>
              <a:rPr lang="en-US" dirty="0" smtClean="0"/>
              <a:t>, J.M. (2007) Different Strokes for Different Folks: How Individual Interest Moderates the Effects of Situational Factors on Task Interest. </a:t>
            </a:r>
            <a:r>
              <a:rPr lang="en-US" i="1" dirty="0" smtClean="0"/>
              <a:t>Journal of Educational Psychology</a:t>
            </a:r>
            <a:r>
              <a:rPr lang="en-US" dirty="0" smtClean="0"/>
              <a:t>, 99 (3),597-610.</a:t>
            </a:r>
          </a:p>
        </p:txBody>
      </p:sp>
    </p:spTree>
    <p:extLst>
      <p:ext uri="{BB962C8B-B14F-4D97-AF65-F5344CB8AC3E}">
        <p14:creationId xmlns:p14="http://schemas.microsoft.com/office/powerpoint/2010/main" val="21809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Extrinsic or Intrinsic?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give examples of someone having </a:t>
            </a:r>
          </a:p>
          <a:p>
            <a:pPr lvl="1"/>
            <a:r>
              <a:rPr lang="en-US" dirty="0" smtClean="0"/>
              <a:t>intrinsic motivation?</a:t>
            </a:r>
          </a:p>
          <a:p>
            <a:pPr lvl="1"/>
            <a:r>
              <a:rPr lang="en-US" dirty="0" smtClean="0"/>
              <a:t>extrinsic motivation?</a:t>
            </a:r>
          </a:p>
          <a:p>
            <a:pPr lvl="1"/>
            <a:r>
              <a:rPr lang="en-US" dirty="0" smtClean="0"/>
              <a:t>both?</a:t>
            </a:r>
          </a:p>
          <a:p>
            <a:pPr lvl="1"/>
            <a:r>
              <a:rPr lang="en-US" dirty="0" smtClean="0"/>
              <a:t>neither?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Sub-categories of extrinsic motivation</a:t>
            </a:r>
            <a:br>
              <a:rPr lang="en-US" dirty="0" smtClean="0"/>
            </a:br>
            <a:r>
              <a:rPr lang="en-US" dirty="0" smtClean="0"/>
              <a:t>(Ryan &amp; </a:t>
            </a:r>
            <a:r>
              <a:rPr lang="en-US" dirty="0" err="1" smtClean="0"/>
              <a:t>Deci</a:t>
            </a:r>
            <a:r>
              <a:rPr lang="en-US" dirty="0" smtClean="0"/>
              <a:t>, 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Varying from most internally controlled (autonomous) to most externally controlled (controlled)</a:t>
            </a:r>
          </a:p>
          <a:p>
            <a:endParaRPr lang="en-US" dirty="0" smtClean="0"/>
          </a:p>
          <a:p>
            <a:r>
              <a:rPr lang="en-US" dirty="0" smtClean="0"/>
              <a:t>Internalization – self-internalization of external values  as being one’s own values in order to be part of group</a:t>
            </a:r>
          </a:p>
          <a:p>
            <a:r>
              <a:rPr lang="en-US" dirty="0" smtClean="0"/>
              <a:t>Identification – identifying with value of activity and participating in it voluntarily</a:t>
            </a:r>
          </a:p>
          <a:p>
            <a:r>
              <a:rPr lang="en-US" dirty="0" err="1" smtClean="0"/>
              <a:t>Introjected</a:t>
            </a:r>
            <a:r>
              <a:rPr lang="en-US" dirty="0" smtClean="0"/>
              <a:t> regulation – behavior to comply with internal pressure (pursuit of self-worth, avoidance of guilt or shame)</a:t>
            </a:r>
          </a:p>
          <a:p>
            <a:r>
              <a:rPr lang="en-US" dirty="0" smtClean="0"/>
              <a:t>External regulation – behavior completely coerced or determined by external forces</a:t>
            </a:r>
          </a:p>
          <a:p>
            <a:endParaRPr lang="en-US" dirty="0" smtClean="0"/>
          </a:p>
          <a:p>
            <a:r>
              <a:rPr lang="en-US" dirty="0" smtClean="0"/>
              <a:t>Can you give examples of these?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intrinsic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“Free choice” paradigm (</a:t>
            </a:r>
            <a:r>
              <a:rPr lang="en-US" dirty="0" err="1" smtClean="0"/>
              <a:t>Deci</a:t>
            </a:r>
            <a:r>
              <a:rPr lang="en-US" dirty="0" smtClean="0"/>
              <a:t>, 1971)</a:t>
            </a:r>
          </a:p>
          <a:p>
            <a:pPr lvl="1"/>
            <a:r>
              <a:rPr lang="en-US" dirty="0" smtClean="0"/>
              <a:t>Does participant choose activity when there are other options and no pressure to engage in activity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Used frequently in evaluating games (Malone &amp; </a:t>
            </a:r>
            <a:r>
              <a:rPr lang="en-US" dirty="0" err="1" smtClean="0"/>
              <a:t>Lepper</a:t>
            </a:r>
            <a:r>
              <a:rPr lang="en-US" dirty="0" smtClean="0"/>
              <a:t>, 1981; Ainsworth &amp; </a:t>
            </a:r>
            <a:r>
              <a:rPr lang="en-US" dirty="0" err="1" smtClean="0"/>
              <a:t>Habgood</a:t>
            </a:r>
            <a:r>
              <a:rPr lang="en-US" dirty="0" smtClean="0"/>
              <a:t>, 2009)</a:t>
            </a:r>
            <a:endParaRPr lang="en-US" dirty="0"/>
          </a:p>
        </p:txBody>
      </p:sp>
      <p:pic>
        <p:nvPicPr>
          <p:cNvPr id="19458" name="Picture 2" descr="Picture of me in Venice"/>
          <p:cNvPicPr>
            <a:picLocks noChangeAspect="1" noChangeArrowheads="1"/>
          </p:cNvPicPr>
          <p:nvPr/>
        </p:nvPicPr>
        <p:blipFill>
          <a:blip r:embed="rId2" cstate="print"/>
          <a:srcRect l="15319" r="5106" b="38261"/>
          <a:stretch>
            <a:fillRect/>
          </a:stretch>
        </p:blipFill>
        <p:spPr bwMode="auto">
          <a:xfrm>
            <a:off x="6781800" y="5467115"/>
            <a:ext cx="1221108" cy="1390886"/>
          </a:xfrm>
          <a:prstGeom prst="rect">
            <a:avLst/>
          </a:prstGeom>
          <a:noFill/>
        </p:spPr>
      </p:pic>
      <p:sp>
        <p:nvSpPr>
          <p:cNvPr id="19460" name="AutoShape 4" descr="data:image/jpg;base64,/9j/4AAQSkZJRgABAQAAAQABAAD/2wCEAAkGBhQSERUUEBQUFRQUFRQVFxcVFRQVFBgVFBcXFxQVGRQXHCYeFxkjGRQVHy8gIycpLCwsFR4xNTAqNSYsLCkBCQoKDgwOGg8PFykdHyUpKSkpLCwpKSksLCwpLCwpLCksKSkpLCwsLCwsLCwsKSwpLCwsKSwsLCwsLCksLCwsKf/AABEIAIQAagMBIgACEQEDEQH/xAAbAAABBQEBAAAAAAAAAAAAAAAFAAEDBAYHAv/EADgQAAEDAwEFBgMHBAMBAAAAAAEAAgMEESEFBhIxQVEiYXGBkbETMkJDUmKhwdHhFCNy8IKSsgf/xAAZAQADAQEBAAAAAAAAAAAAAAACAwQFAQD/xAAjEQACAgICAQQDAAAAAAAAAAAAAQIRAxIhMUEEIlFxE2HR/9oADAMBAAIRAxEAPwDWJJJ0YwZJJxtk8Fhdpdv7XjpeWHSEf+R+qBujpsqvUY4heV7Wf5Gx9EJl23pB9oT4NPJcrqKt8jiXkuJySTf3UWefJBszp1mPbelP2hHi0onTarFJiORjjxsHAm3guLMaSpzE+MhzTkZB5odw9G1Z2y6Zcm0PbeWB/bJew8WE/mDyN10nR9bjqWb0Zz9TT8zT0KNMEIJkkl08MldJMvHiZJJBtrdW/p6ZzgbPd2GdbnifIXKN8AGd2j12SoldT0+WjDiOduOegWcrNDLR1Jtn3Wv2b0T4UXa+d9nO6i/BqvS6aCMqWU+S/HguPJzyPSHHFlZh2dc7ktvHprWqaOmASXNlMfTwRmaXZ0D5lNUaOCCtBI0WVGR6ncnZSoRqkYPWtF3MjqqtBqksDt6J5aQb459LjmFuq2nbI0g8wsRU0Ba/ddgjHiOSqxZNlTMz1OHV7ROsbP642qhEjbB3B7ebXfseSJLl2xuofAqWj6ZLMd5ns+h911FVRdkgkySS6eJ1ldsYfiTUsZ4bznn/AI2x4YWqWe1lh/rISRj4cgB7+YRT6Bj2W2hO9SMbheJGhQyNWBXLj+EJF57vRIeC9mNLHXyVJlUkaiMkf+3VKdvRKkNRTccFZjW6nN/JaWUGxWP1cdopuFckvqn7TwHneDm4I4+XMLsVO4ljSeJa0+oXFaSU3Pd+67RRn+2z/BvsFbFcmXdkqZOkjOFhDNbjAa2Q/ZEnyIsR7IoqmpQB8ZDuGD5g3CZJcAxfJnZNZltdrMd4XmHU3k9oYVHUZnufuMuMcBxx48BbmgMNe/fIYXXGcneBFr9OilcbLVl1dWb1tU211Qr9ZLflsotHJljNxYgXQDVmPD7cuqS0k6KtrjZYfrUxP0+oCcV8wyRceqp0Omb0cj79powLAuPU57uSrURmtf8AKyJ41ViFmltRoIqxr+53QoTtFQAxlw4hXaWInJFjzVqtp96Nw6tKnVRlwUyucWmc/pZrOzzP8LuFP8jbfdb7Bcf0Skb8Rznje3BhvIuOAulbMaqZoyHghzDY39vJWqa21M78Mvx7hlJJMniSyo6gXaVIo5j2SmPoCPYCqNPAdvNw4c0JfpPaJY0Au9P4WqkyFWfYDCicvBpRxrspUUXwmEIVM0PJujEzbDOAcoHKcmyky25GhijFRFFRvb8tnN71cg01zuJAHQBR6fU38QiYlsOKFTdUwXjV2iN0AaLBUahynqJkNqJlxK2clSQEZSyRSPfHaxdw44stnsyzMjuTg0+Z4oPSMBvf08Vo9Djswn7xx4DCfiuWX6EZqhgpef6EkkyS0TJLa8SNuCOoXtMU1oUgaH4VWofcFWqsWce/KHyTC9goZR9xq48lxBFVLLuG/IkY6cvNAoRMH3tdp5cLea1FSARbeF/FVp3sFgHAoJr4G427/RDRRFuTxPFXy7CFyVobzFlagn3uCl1fkplNeD1M9DHuyrVU+yHvkyjihE5BbQqJssjg4uADQbA2vla1jA0ANFgMALLbLn+6e9hWpVuFKrM7NJt02ekl5SuniC6mKdMU4UUtRZjeHLj4LPu01sjy5+bcB481q3BB56fcd3HI/ZT5YeSjFOuAJUaU0c3eTvdD6jTm8M9/aK0NVT7w42Qx9I0fUT6BTT6NOGR/CA40iO+RfzNkTot2Nth0K8yxgcFSqqizbBTq7O5JKiGrq8lVmuLnW9VDJJc4V6ihsmOoomVzYVoJSxzXDl7cwilLtbG6X4UjXRPPy71ix3Szh+qEFwaLngFmNa1gSOAbwacHr18kGDJK6XQefHHW32dZuldYLQ9uyxgZOHOAwHD5gOQPVHxtrTffd/0ctBSTM/VmtXklIleSVTRPYiVBUxbzbeh6Fea2uZE0vlcGNHMn26lZHU//AKG0Hdp2bx+8/A8d0fqhdLsJX4LmpudGO0CB1+n1QY14Ayc5/hA63VppiTK9zvw8G37mjC0WkubPAN6xcw7jjbNwLj8rKdxRQpySBtRqXRD3yOcUXn00AqWl0e+SktDNm+wXTUyKBzWNLnGwaLlUta1EQdlgDn9/Afyhb9dEsL2PaQ4+nikTxykPhkjD7I9W18y9luG/mfFDGC68siuc8seisNjwnRioqkTym5u2MXWXne/268uNypA1EcO7rykktMhORa/qck08hkN9xxawfS0A2wOvehlJzKdJR+R/gstHBHdkJiJpY8brmteR+IYv6JJLzDQbkhF+CBbQ69KzsMIaOoGfUpkkKOsyT5C4kuN/HmvUHzW6j3TpLgBJuWefAey9z4CSSAaivALlXg1JJeR4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data:image/jpg;base64,/9j/4AAQSkZJRgABAQAAAQABAAD/2wCEAAkGBhQSERUUEBQUFRQUFRQVFxcVFRQVFBgVFBcXFxQVGRQXHCYeFxkjGRQVHy8gIycpLCwsFR4xNTAqNSYsLCkBCQoKDgwOGg8PFykdHyUpKSkpLCwpKSksLCwpLCwpLCksKSkpLCwsLCwsLCwsKSwpLCwsKSwsLCwsLCksLCwsKf/AABEIAIQAagMBIgACEQEDEQH/xAAbAAABBQEBAAAAAAAAAAAAAAAFAAEDBAYHAv/EADgQAAEDAwEFBgMHBAMBAAAAAAEAAgMEESEFBhIxQVEiYXGBkbETMkJDUmKhwdHhFCNy8IKSsgf/xAAZAQADAQEBAAAAAAAAAAAAAAACAwQFAQD/xAAjEQACAgICAQQDAAAAAAAAAAAAAQIRAxIhMUEEIlFxE2HR/9oADAMBAAIRAxEAPwDWJJJ0YwZJJxtk8Fhdpdv7XjpeWHSEf+R+qBujpsqvUY4heV7Wf5Gx9EJl23pB9oT4NPJcrqKt8jiXkuJySTf3UWefJBszp1mPbelP2hHi0onTarFJiORjjxsHAm3guLMaSpzE+MhzTkZB5odw9G1Z2y6Zcm0PbeWB/bJew8WE/mDyN10nR9bjqWb0Zz9TT8zT0KNMEIJkkl08MldJMvHiZJJBtrdW/p6ZzgbPd2GdbnifIXKN8AGd2j12SoldT0+WjDiOduOegWcrNDLR1Jtn3Wv2b0T4UXa+d9nO6i/BqvS6aCMqWU+S/HguPJzyPSHHFlZh2dc7ktvHprWqaOmASXNlMfTwRmaXZ0D5lNUaOCCtBI0WVGR6ncnZSoRqkYPWtF3MjqqtBqksDt6J5aQb459LjmFuq2nbI0g8wsRU0Ba/ddgjHiOSqxZNlTMz1OHV7ROsbP642qhEjbB3B7ebXfseSJLl2xuofAqWj6ZLMd5ns+h911FVRdkgkySS6eJ1ldsYfiTUsZ4bznn/AI2x4YWqWe1lh/rISRj4cgB7+YRT6Bj2W2hO9SMbheJGhQyNWBXLj+EJF57vRIeC9mNLHXyVJlUkaiMkf+3VKdvRKkNRTccFZjW6nN/JaWUGxWP1cdopuFckvqn7TwHneDm4I4+XMLsVO4ljSeJa0+oXFaSU3Pd+67RRn+2z/BvsFbFcmXdkqZOkjOFhDNbjAa2Q/ZEnyIsR7IoqmpQB8ZDuGD5g3CZJcAxfJnZNZltdrMd4XmHU3k9oYVHUZnufuMuMcBxx48BbmgMNe/fIYXXGcneBFr9OilcbLVl1dWb1tU211Qr9ZLflsotHJljNxYgXQDVmPD7cuqS0k6KtrjZYfrUxP0+oCcV8wyRceqp0Omb0cj79powLAuPU57uSrURmtf8AKyJ41ViFmltRoIqxr+53QoTtFQAxlw4hXaWInJFjzVqtp96Nw6tKnVRlwUyucWmc/pZrOzzP8LuFP8jbfdb7Bcf0Skb8Rznje3BhvIuOAulbMaqZoyHghzDY39vJWqa21M78Mvx7hlJJMniSyo6gXaVIo5j2SmPoCPYCqNPAdvNw4c0JfpPaJY0Au9P4WqkyFWfYDCicvBpRxrspUUXwmEIVM0PJujEzbDOAcoHKcmyky25GhijFRFFRvb8tnN71cg01zuJAHQBR6fU38QiYlsOKFTdUwXjV2iN0AaLBUahynqJkNqJlxK2clSQEZSyRSPfHaxdw44stnsyzMjuTg0+Z4oPSMBvf08Vo9Djswn7xx4DCfiuWX6EZqhgpef6EkkyS0TJLa8SNuCOoXtMU1oUgaH4VWofcFWqsWce/KHyTC9goZR9xq48lxBFVLLuG/IkY6cvNAoRMH3tdp5cLea1FSARbeF/FVp3sFgHAoJr4G427/RDRRFuTxPFXy7CFyVobzFlagn3uCl1fkplNeD1M9DHuyrVU+yHvkyjihE5BbQqJssjg4uADQbA2vla1jA0ANFgMALLbLn+6e9hWpVuFKrM7NJt02ekl5SuniC6mKdMU4UUtRZjeHLj4LPu01sjy5+bcB481q3BB56fcd3HI/ZT5YeSjFOuAJUaU0c3eTvdD6jTm8M9/aK0NVT7w42Qx9I0fUT6BTT6NOGR/CA40iO+RfzNkTot2Nth0K8yxgcFSqqizbBTq7O5JKiGrq8lVmuLnW9VDJJc4V6ihsmOoomVzYVoJSxzXDl7cwilLtbG6X4UjXRPPy71ix3Szh+qEFwaLngFmNa1gSOAbwacHr18kGDJK6XQefHHW32dZuldYLQ9uyxgZOHOAwHD5gOQPVHxtrTffd/0ctBSTM/VmtXklIleSVTRPYiVBUxbzbeh6Fea2uZE0vlcGNHMn26lZHU//AKG0Hdp2bx+8/A8d0fqhdLsJX4LmpudGO0CB1+n1QY14Ayc5/hA63VppiTK9zvw8G37mjC0WkubPAN6xcw7jjbNwLj8rKdxRQpySBtRqXRD3yOcUXn00AqWl0e+SktDNm+wXTUyKBzWNLnGwaLlUta1EQdlgDn9/Afyhb9dEsL2PaQ4+nikTxykPhkjD7I9W18y9luG/mfFDGC68siuc8seisNjwnRioqkTym5u2MXWXne/268uNypA1EcO7rykktMhORa/qck08hkN9xxawfS0A2wOvehlJzKdJR+R/gstHBHdkJiJpY8brmteR+IYv6JJLzDQbkhF+CBbQ69KzsMIaOoGfUpkkKOsyT5C4kuN/HmvUHzW6j3TpLgBJuWefAey9z4CSSAaivALlXg1JJeR4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AutoShape 8" descr="data:image/jpg;base64,/9j/4AAQSkZJRgABAQAAAQABAAD/2wCEAAkGBhQSERUUEBQUFRQUFRQVFxcVFRQVFBgVFBcXFxQVGRQXHCYeFxkjGRQVHy8gIycpLCwsFR4xNTAqNSYsLCkBCQoKDgwOGg8PFykdHyUpKSkpLCwpKSksLCwpLCwpLCksKSkpLCwsLCwsLCwsKSwpLCwsKSwsLCwsLCksLCwsKf/AABEIAIQAagMBIgACEQEDEQH/xAAbAAABBQEBAAAAAAAAAAAAAAAFAAEDBAYHAv/EADgQAAEDAwEFBgMHBAMBAAAAAAEAAgMEESEFBhIxQVEiYXGBkbETMkJDUmKhwdHhFCNy8IKSsgf/xAAZAQADAQEBAAAAAAAAAAAAAAACAwQFAQD/xAAjEQACAgICAQQDAAAAAAAAAAAAAQIRAxIhMUEEIlFxE2HR/9oADAMBAAIRAxEAPwDWJJJ0YwZJJxtk8Fhdpdv7XjpeWHSEf+R+qBujpsqvUY4heV7Wf5Gx9EJl23pB9oT4NPJcrqKt8jiXkuJySTf3UWefJBszp1mPbelP2hHi0onTarFJiORjjxsHAm3guLMaSpzE+MhzTkZB5odw9G1Z2y6Zcm0PbeWB/bJew8WE/mDyN10nR9bjqWb0Zz9TT8zT0KNMEIJkkl08MldJMvHiZJJBtrdW/p6ZzgbPd2GdbnifIXKN8AGd2j12SoldT0+WjDiOduOegWcrNDLR1Jtn3Wv2b0T4UXa+d9nO6i/BqvS6aCMqWU+S/HguPJzyPSHHFlZh2dc7ktvHprWqaOmASXNlMfTwRmaXZ0D5lNUaOCCtBI0WVGR6ncnZSoRqkYPWtF3MjqqtBqksDt6J5aQb459LjmFuq2nbI0g8wsRU0Ba/ddgjHiOSqxZNlTMz1OHV7ROsbP642qhEjbB3B7ebXfseSJLl2xuofAqWj6ZLMd5ns+h911FVRdkgkySS6eJ1ldsYfiTUsZ4bznn/AI2x4YWqWe1lh/rISRj4cgB7+YRT6Bj2W2hO9SMbheJGhQyNWBXLj+EJF57vRIeC9mNLHXyVJlUkaiMkf+3VKdvRKkNRTccFZjW6nN/JaWUGxWP1cdopuFckvqn7TwHneDm4I4+XMLsVO4ljSeJa0+oXFaSU3Pd+67RRn+2z/BvsFbFcmXdkqZOkjOFhDNbjAa2Q/ZEnyIsR7IoqmpQB8ZDuGD5g3CZJcAxfJnZNZltdrMd4XmHU3k9oYVHUZnufuMuMcBxx48BbmgMNe/fIYXXGcneBFr9OilcbLVl1dWb1tU211Qr9ZLflsotHJljNxYgXQDVmPD7cuqS0k6KtrjZYfrUxP0+oCcV8wyRceqp0Omb0cj79powLAuPU57uSrURmtf8AKyJ41ViFmltRoIqxr+53QoTtFQAxlw4hXaWInJFjzVqtp96Nw6tKnVRlwUyucWmc/pZrOzzP8LuFP8jbfdb7Bcf0Skb8Rznje3BhvIuOAulbMaqZoyHghzDY39vJWqa21M78Mvx7hlJJMniSyo6gXaVIo5j2SmPoCPYCqNPAdvNw4c0JfpPaJY0Au9P4WqkyFWfYDCicvBpRxrspUUXwmEIVM0PJujEzbDOAcoHKcmyky25GhijFRFFRvb8tnN71cg01zuJAHQBR6fU38QiYlsOKFTdUwXjV2iN0AaLBUahynqJkNqJlxK2clSQEZSyRSPfHaxdw44stnsyzMjuTg0+Z4oPSMBvf08Vo9Djswn7xx4DCfiuWX6EZqhgpef6EkkyS0TJLa8SNuCOoXtMU1oUgaH4VWofcFWqsWce/KHyTC9goZR9xq48lxBFVLLuG/IkY6cvNAoRMH3tdp5cLea1FSARbeF/FVp3sFgHAoJr4G427/RDRRFuTxPFXy7CFyVobzFlagn3uCl1fkplNeD1M9DHuyrVU+yHvkyjihE5BbQqJssjg4uADQbA2vla1jA0ANFgMALLbLn+6e9hWpVuFKrM7NJt02ekl5SuniC6mKdMU4UUtRZjeHLj4LPu01sjy5+bcB481q3BB56fcd3HI/ZT5YeSjFOuAJUaU0c3eTvdD6jTm8M9/aK0NVT7w42Qx9I0fUT6BTT6NOGR/CA40iO+RfzNkTot2Nth0K8yxgcFSqqizbBTq7O5JKiGrq8lVmuLnW9VDJJc4V6ihsmOoomVzYVoJSxzXDl7cwilLtbG6X4UjXRPPy71ix3Szh+qEFwaLngFmNa1gSOAbwacHr18kGDJK6XQefHHW32dZuldYLQ9uyxgZOHOAwHD5gOQPVHxtrTffd/0ctBSTM/VmtXklIleSVTRPYiVBUxbzbeh6Fea2uZE0vlcGNHMn26lZHU//AKG0Hdp2bx+8/A8d0fqhdLsJX4LmpudGO0CB1+n1QY14Ayc5/hA63VppiTK9zvw8G37mjC0WkubPAN6xcw7jjbNwLj8rKdxRQpySBtRqXRD3yOcUXn00AqWl0e+SktDNm+wXTUyKBzWNLnGwaLlUta1EQdlgDn9/Afyhb9dEsL2PaQ4+nikTxykPhkjD7I9W18y9luG/mfFDGC68siuc8seisNjwnRioqkTym5u2MXWXne/268uNypA1EcO7rykktMhORa/qck08hkN9xxawfS0A2wOvehlJzKdJR+R/gstHBHdkJiJpY8brmteR+IYv6JJLzDQbkhF+CBbQ69KzsMIaOoGfUpkkKOsyT5C4kuN/HmvUHzW6j3TpLgBJuWefAey9z4CSSAaivALlXg1JJeR4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utoShape 10" descr="data:image/jpg;base64,/9j/4AAQSkZJRgABAQAAAQABAAD/2wCEAAkGBhQSERUUEBQUFRQUFRQVFxcVFRQVFBgVFBcXFxQVGRQXHCYeFxkjGRQVHy8gIycpLCwsFR4xNTAqNSYsLCkBCQoKDgwOGg8PFykdHyUpKSkpLCwpKSksLCwpLCwpLCksKSkpLCwsLCwsLCwsKSwpLCwsKSwsLCwsLCksLCwsKf/AABEIAIQAagMBIgACEQEDEQH/xAAbAAABBQEBAAAAAAAAAAAAAAAFAAEDBAYHAv/EADgQAAEDAwEFBgMHBAMBAAAAAAEAAgMEESEFBhIxQVEiYXGBkbETMkJDUmKhwdHhFCNy8IKSsgf/xAAZAQADAQEBAAAAAAAAAAAAAAACAwQFAQD/xAAjEQACAgICAQQDAAAAAAAAAAAAAQIRAxIhMUEEIlFxE2HR/9oADAMBAAIRAxEAPwDWJJJ0YwZJJxtk8Fhdpdv7XjpeWHSEf+R+qBujpsqvUY4heV7Wf5Gx9EJl23pB9oT4NPJcrqKt8jiXkuJySTf3UWefJBszp1mPbelP2hHi0onTarFJiORjjxsHAm3guLMaSpzE+MhzTkZB5odw9G1Z2y6Zcm0PbeWB/bJew8WE/mDyN10nR9bjqWb0Zz9TT8zT0KNMEIJkkl08MldJMvHiZJJBtrdW/p6ZzgbPd2GdbnifIXKN8AGd2j12SoldT0+WjDiOduOegWcrNDLR1Jtn3Wv2b0T4UXa+d9nO6i/BqvS6aCMqWU+S/HguPJzyPSHHFlZh2dc7ktvHprWqaOmASXNlMfTwRmaXZ0D5lNUaOCCtBI0WVGR6ncnZSoRqkYPWtF3MjqqtBqksDt6J5aQb459LjmFuq2nbI0g8wsRU0Ba/ddgjHiOSqxZNlTMz1OHV7ROsbP642qhEjbB3B7ebXfseSJLl2xuofAqWj6ZLMd5ns+h911FVRdkgkySS6eJ1ldsYfiTUsZ4bznn/AI2x4YWqWe1lh/rISRj4cgB7+YRT6Bj2W2hO9SMbheJGhQyNWBXLj+EJF57vRIeC9mNLHXyVJlUkaiMkf+3VKdvRKkNRTccFZjW6nN/JaWUGxWP1cdopuFckvqn7TwHneDm4I4+XMLsVO4ljSeJa0+oXFaSU3Pd+67RRn+2z/BvsFbFcmXdkqZOkjOFhDNbjAa2Q/ZEnyIsR7IoqmpQB8ZDuGD5g3CZJcAxfJnZNZltdrMd4XmHU3k9oYVHUZnufuMuMcBxx48BbmgMNe/fIYXXGcneBFr9OilcbLVl1dWb1tU211Qr9ZLflsotHJljNxYgXQDVmPD7cuqS0k6KtrjZYfrUxP0+oCcV8wyRceqp0Omb0cj79powLAuPU57uSrURmtf8AKyJ41ViFmltRoIqxr+53QoTtFQAxlw4hXaWInJFjzVqtp96Nw6tKnVRlwUyucWmc/pZrOzzP8LuFP8jbfdb7Bcf0Skb8Rznje3BhvIuOAulbMaqZoyHghzDY39vJWqa21M78Mvx7hlJJMniSyo6gXaVIo5j2SmPoCPYCqNPAdvNw4c0JfpPaJY0Au9P4WqkyFWfYDCicvBpRxrspUUXwmEIVM0PJujEzbDOAcoHKcmyky25GhijFRFFRvb8tnN71cg01zuJAHQBR6fU38QiYlsOKFTdUwXjV2iN0AaLBUahynqJkNqJlxK2clSQEZSyRSPfHaxdw44stnsyzMjuTg0+Z4oPSMBvf08Vo9Djswn7xx4DCfiuWX6EZqhgpef6EkkyS0TJLa8SNuCOoXtMU1oUgaH4VWofcFWqsWce/KHyTC9goZR9xq48lxBFVLLuG/IkY6cvNAoRMH3tdp5cLea1FSARbeF/FVp3sFgHAoJr4G427/RDRRFuTxPFXy7CFyVobzFlagn3uCl1fkplNeD1M9DHuyrVU+yHvkyjihE5BbQqJssjg4uADQbA2vla1jA0ANFgMALLbLn+6e9hWpVuFKrM7NJt02ekl5SuniC6mKdMU4UUtRZjeHLj4LPu01sjy5+bcB481q3BB56fcd3HI/ZT5YeSjFOuAJUaU0c3eTvdD6jTm8M9/aK0NVT7w42Qx9I0fUT6BTT6NOGR/CA40iO+RfzNkTot2Nth0K8yxgcFSqqizbBTq7O5JKiGrq8lVmuLnW9VDJJc4V6ihsmOoomVzYVoJSxzXDl7cwilLtbG6X4UjXRPPy71ix3Szh+qEFwaLngFmNa1gSOAbwacHr18kGDJK6XQefHHW32dZuldYLQ9uyxgZOHOAwHD5gOQPVHxtrTffd/0ctBSTM/VmtXklIleSVTRPYiVBUxbzbeh6Fea2uZE0vlcGNHMn26lZHU//AKG0Hdp2bx+8/A8d0fqhdLsJX4LmpudGO0CB1+n1QY14Ayc5/hA63VppiTK9zvw8G37mjC0WkubPAN6xcw7jjbNwLj8rKdxRQpySBtRqXRD3yOcUXn00AqWl0e+SktDNm+wXTUyKBzWNLnGwaLlUta1EQdlgDn9/Afyhb9dEsL2PaQ4+nikTxykPhkjD7I9W18y9luG/mfFDGC68siuc8seisNjwnRioqkTym5u2MXWXne/268uNypA1EcO7rykktMhORa/qck08hkN9xxawfS0A2wOvehlJzKdJR+R/gstHBHdkJiJpY8brmteR+IYv6JJLzDQbkhF+CBbQ69KzsMIaOoGfUpkkKOsyT5C4kuN/HmvUHzW6j3TpLgBJuWefAey9z4CSSAaivALlXg1JJeR4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8" name="Picture 12" descr="http://www.lsri.nottingham.ac.uk/images/ja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6986" y="5410200"/>
            <a:ext cx="1167014" cy="1447800"/>
          </a:xfrm>
          <a:prstGeom prst="rect">
            <a:avLst/>
          </a:prstGeom>
          <a:noFill/>
        </p:spPr>
      </p:pic>
      <p:sp>
        <p:nvSpPr>
          <p:cNvPr id="19470" name="AutoShape 14" descr="data:image/jpg;base64,/9j/4AAQSkZJRgABAQAAAQABAAD/2wCEAAkGBhQGEBUUEhQUFBUVFRcaFhcXFxQaGBYaIBgYGBYYGBcXHCYeGh0nGhQeIDshIycpLCwtFh4xNjAqNSYsLCkBCQoKBQUFDQUFDSkYEhgpKSkpKSkpKSkpKSkpKSkpKSkpKSkpKSkpKSkpKSkpKSkpKSkpKSkpKSkpKSkpKSkpKf/AABEIAGAAUAMBIgACEQEDEQH/xAAcAAACAgMBAQAAAAAAAAAAAAAGBwAFAwQIAgH/xAA6EAABAgQCBwYDBwQDAAAAAAABAgMABAUREiEGBxMxQVFxImGBkaGxFTJCFBYjUnLB4QiCwtFiorL/xAAUAQEAAAAAAAAAAAAAAAAAAAAA/8QAFBEBAAAAAAAAAAAAAAAAAAAAAP/aAAwDAQACEQMRAD8Av9hH0S8buztE2doCvUwBA9VNNZOmEpLm0UPpbGK3U7vWBLT3TZVTcUywohlOSiDbanj/AG93GAxJgGOdZjJOTLlv1I9v5jdldYMo8bKKm/1JuPMQuaZTFVNWFO/2gh+4pSN9zAMiVfROpxNqStPNJBHpGTZ3hV/D5jRVYeYUbD5k93EEfUPaGbRaoitNBxsggjMcjxEBkUxGFxmLEojCpF4C/SzA1rHqZo9PdKThWuzaLb7qOdv7QYMktWhYa8nS21LI4KW4o9QkAf8AowCmbZxmwgjpOjCJgjGSe4ZCKWQzJg5oibAHpAX1JoaJMANoCR79TBAKKbXtGOmpxgZQVSxGzAA6wAHUqVh3iBChTP3QnlJUfwXCLjkCclD9J9DDUqzYXw4GFNrARgUD1HtANVSLxrLRaNLQSeNWp7KibqSChXVJt7Wi4dZgClDELDXxKp+zS5xJC0uqsi/aUkpsogcgQPOG801Cu19U8FuVXxBdR4FKVe6YBKSCbG8MOjIQhKSpVst/CAKUYL1gBcm/jBNRJh9xCkNtNEgWs7clR5AcOuUA0KHPMp+VSFjuMXbs22znu53OUKCpaPuUlBd7DbgCVFKFGwN80i3d1gzcPxySbtdJU3dSs+XC0BcTFXlnyQHEKXxSk5iFvrGkwU4hnhIPgcjeNuToEzTiHJZxi1u3tE3IOdgL5m/MWj5Wkuzss6t5ASsptYXso5WKeO/KAJNVFOLVMST9brih0uB/iYK3GIy6EUr7HTpdBFiEZ9b3N++5jeflLwF+2iBTWloydJaesIBLrR2jYG82BCkjqknxtBekWiGA5FllbFxJhsaJraqaQXUJJ58YqdbugzWi62n5cKCHnFhaSbpQr5khHIEYsu6KjRWs/ZDY84Al1kLRTGkpRkFnPv5CLDRtsycrLk7sJ/aF5rCry5t5IB7KU9czvgg0c0vmK9LoZSlKEtkXWoXA/NhG85c8oBrS9PaSCbJ9IFa82Jl1CBYdrLLy9Y0F1pVLcwBZUhXycwfyn/cWeh0v8fnCp0HC0nEB/wAsQw38ibd0AxpWTEq2lA+lIH8x5el7xtRICRIkU+kml0rok3jmnUt3+VO9a+5KBmfaAH9cstt6Q6bXwLaUDy7YBPkq3jCZoK2p9WBeWJBzBsQoRZawNby9NQJZhsssFV1YiMbtswCBklN87XOYGfCARmYMqoKHA3gLyao5lnjZaVpvltAT5kQYyi3G2gEuS6bAABtCiT35m0DVLcRUzmfCC+Spbcim4zPfbLyEB7alG5QY1EqWR2iTvPAgbh4QXasKiy6ZhsLG2CklSPqwYeyRzFyrduhfVaopUShJ6/tARplLGmzYzIXsm1EgkFJIvvGYNrQHW8SOWqBrcqNAsA+XkD6Hxj/7/OPOGbo9/UHLTlkzbS5dXFSfxG/QYh5HrACekf8AUDNz90yjSJdP5lfiOeowjyMLGfqDlUcLjy1uuK3rWSVHxPDujFHy0B6Yc2KknkRFlNs4T3HdFSReDXR6h/eJoYSLjI90ALtuKlzdJIMbzddmHbAKPhBRO6rn5ZtThKMKd9yAfWwPSCDV9qy+IJ2zhSUBRFgQSq2/d8o9YDFq+0XXNkPPDspN/wBSr5Dvt75QvtNZ74lUJhfDaFI6J7I9o6PrDzejkupRwpS2kkDIAWEcsOu7dRUd6iSfE3/eA8xIkS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2" name="AutoShape 16" descr="data:image/jpg;base64,/9j/4AAQSkZJRgABAQAAAQABAAD/2wCEAAkGBhQGEBUUEhQUFBUVFRcaFhcXFxQaGBYaIBgYGBYYGBcXHCYeGh0nGhQeIDshIycpLCwtFh4xNjAqNSYsLCkBCQoKBQUFDQUFDSkYEhgpKSkpKSkpKSkpKSkpKSkpKSkpKSkpKSkpKSkpKSkpKSkpKSkpKSkpKSkpKSkpKSkpKf/AABEIAGAAUAMBIgACEQEDEQH/xAAcAAACAgMBAQAAAAAAAAAAAAAGBwAFAwQIAgH/xAA6EAABAgQCBwYDBwQDAAAAAAABAgMABAUREiEGBxMxQVFxImGBkaGxFTJCFBYjUnLB4QiCwtFiorL/xAAUAQEAAAAAAAAAAAAAAAAAAAAA/8QAFBEBAAAAAAAAAAAAAAAAAAAAAP/aAAwDAQACEQMRAD8Av9hH0S8buztE2doCvUwBA9VNNZOmEpLm0UPpbGK3U7vWBLT3TZVTcUywohlOSiDbanj/AG93GAxJgGOdZjJOTLlv1I9v5jdldYMo8bKKm/1JuPMQuaZTFVNWFO/2gh+4pSN9zAMiVfROpxNqStPNJBHpGTZ3hV/D5jRVYeYUbD5k93EEfUPaGbRaoitNBxsggjMcjxEBkUxGFxmLEojCpF4C/SzA1rHqZo9PdKThWuzaLb7qOdv7QYMktWhYa8nS21LI4KW4o9QkAf8AowCmbZxmwgjpOjCJgjGSe4ZCKWQzJg5oibAHpAX1JoaJMANoCR79TBAKKbXtGOmpxgZQVSxGzAA6wAHUqVh3iBChTP3QnlJUfwXCLjkCclD9J9DDUqzYXw4GFNrARgUD1HtANVSLxrLRaNLQSeNWp7KibqSChXVJt7Wi4dZgClDELDXxKp+zS5xJC0uqsi/aUkpsogcgQPOG801Cu19U8FuVXxBdR4FKVe6YBKSCbG8MOjIQhKSpVst/CAKUYL1gBcm/jBNRJh9xCkNtNEgWs7clR5AcOuUA0KHPMp+VSFjuMXbs22znu53OUKCpaPuUlBd7DbgCVFKFGwN80i3d1gzcPxySbtdJU3dSs+XC0BcTFXlnyQHEKXxSk5iFvrGkwU4hnhIPgcjeNuToEzTiHJZxi1u3tE3IOdgL5m/MWj5Wkuzss6t5ASsptYXso5WKeO/KAJNVFOLVMST9brih0uB/iYK3GIy6EUr7HTpdBFiEZ9b3N++5jeflLwF+2iBTWloydJaesIBLrR2jYG82BCkjqknxtBekWiGA5FllbFxJhsaJraqaQXUJJ58YqdbugzWi62n5cKCHnFhaSbpQr5khHIEYsu6KjRWs/ZDY84Al1kLRTGkpRkFnPv5CLDRtsycrLk7sJ/aF5rCry5t5IB7KU9czvgg0c0vmK9LoZSlKEtkXWoXA/NhG85c8oBrS9PaSCbJ9IFa82Jl1CBYdrLLy9Y0F1pVLcwBZUhXycwfyn/cWeh0v8fnCp0HC0nEB/wAsQw38ibd0AxpWTEq2lA+lIH8x5el7xtRICRIkU+kml0rok3jmnUt3+VO9a+5KBmfaAH9cstt6Q6bXwLaUDy7YBPkq3jCZoK2p9WBeWJBzBsQoRZawNby9NQJZhsssFV1YiMbtswCBklN87XOYGfCARmYMqoKHA3gLyao5lnjZaVpvltAT5kQYyi3G2gEuS6bAABtCiT35m0DVLcRUzmfCC+Spbcim4zPfbLyEB7alG5QY1EqWR2iTvPAgbh4QXasKiy6ZhsLG2CklSPqwYeyRzFyrduhfVaopUShJ6/tARplLGmzYzIXsm1EgkFJIvvGYNrQHW8SOWqBrcqNAsA+XkD6Hxj/7/OPOGbo9/UHLTlkzbS5dXFSfxG/QYh5HrACekf8AUDNz90yjSJdP5lfiOeowjyMLGfqDlUcLjy1uuK3rWSVHxPDujFHy0B6Yc2KknkRFlNs4T3HdFSReDXR6h/eJoYSLjI90ALtuKlzdJIMbzddmHbAKPhBRO6rn5ZtThKMKd9yAfWwPSCDV9qy+IJ2zhSUBRFgQSq2/d8o9YDFq+0XXNkPPDspN/wBSr5Dvt75QvtNZ74lUJhfDaFI6J7I9o6PrDzejkupRwpS2kkDIAWEcsOu7dRUd6iSfE3/eA8xIkS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74" name="Picture 18" descr="http://profiles.socialpsychology.org/photos/Lepp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5440679"/>
            <a:ext cx="1181100" cy="1417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Self-report</a:t>
            </a:r>
          </a:p>
          <a:p>
            <a:endParaRPr lang="en-US" dirty="0" smtClean="0"/>
          </a:p>
          <a:p>
            <a:r>
              <a:rPr lang="en-US" dirty="0" smtClean="0"/>
              <a:t>Several questionnaires</a:t>
            </a:r>
          </a:p>
          <a:p>
            <a:endParaRPr lang="en-US" dirty="0" smtClean="0"/>
          </a:p>
          <a:p>
            <a:r>
              <a:rPr lang="en-US" dirty="0" smtClean="0"/>
              <a:t>Most commonly used is</a:t>
            </a:r>
          </a:p>
          <a:p>
            <a:pPr lvl="1"/>
            <a:r>
              <a:rPr lang="en-US" dirty="0" smtClean="0"/>
              <a:t>Motivational Strategies for Learning Questionnaire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Pintrich</a:t>
            </a:r>
            <a:r>
              <a:rPr lang="en-US" dirty="0" smtClean="0"/>
              <a:t> &amp; de Groot, 1990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Important to avoid either/or scales (cf. Harter, 1980, 1981) as people can have both types of motivation</a:t>
            </a:r>
            <a:endParaRPr lang="en-US" dirty="0" smtClean="0"/>
          </a:p>
        </p:txBody>
      </p:sp>
      <p:sp>
        <p:nvSpPr>
          <p:cNvPr id="19460" name="AutoShape 4" descr="data:image/jpg;base64,/9j/4AAQSkZJRgABAQAAAQABAAD/2wCEAAkGBhQSERUUEBQUFRQUFRQVFxcVFRQVFBgVFBcXFxQVGRQXHCYeFxkjGRQVHy8gIycpLCwsFR4xNTAqNSYsLCkBCQoKDgwOGg8PFykdHyUpKSkpLCwpKSksLCwpLCwpLCksKSkpLCwsLCwsLCwsKSwpLCwsKSwsLCwsLCksLCwsKf/AABEIAIQAagMBIgACEQEDEQH/xAAbAAABBQEBAAAAAAAAAAAAAAAFAAEDBAYHAv/EADgQAAEDAwEFBgMHBAMBAAAAAAEAAgMEESEFBhIxQVEiYXGBkbETMkJDUmKhwdHhFCNy8IKSsgf/xAAZAQADAQEBAAAAAAAAAAAAAAACAwQFAQD/xAAjEQACAgICAQQDAAAAAAAAAAAAAQIRAxIhMUEEIlFxE2HR/9oADAMBAAIRAxEAPwDWJJJ0YwZJJxtk8Fhdpdv7XjpeWHSEf+R+qBujpsqvUY4heV7Wf5Gx9EJl23pB9oT4NPJcrqKt8jiXkuJySTf3UWefJBszp1mPbelP2hHi0onTarFJiORjjxsHAm3guLMaSpzE+MhzTkZB5odw9G1Z2y6Zcm0PbeWB/bJew8WE/mDyN10nR9bjqWb0Zz9TT8zT0KNMEIJkkl08MldJMvHiZJJBtrdW/p6ZzgbPd2GdbnifIXKN8AGd2j12SoldT0+WjDiOduOegWcrNDLR1Jtn3Wv2b0T4UXa+d9nO6i/BqvS6aCMqWU+S/HguPJzyPSHHFlZh2dc7ktvHprWqaOmASXNlMfTwRmaXZ0D5lNUaOCCtBI0WVGR6ncnZSoRqkYPWtF3MjqqtBqksDt6J5aQb459LjmFuq2nbI0g8wsRU0Ba/ddgjHiOSqxZNlTMz1OHV7ROsbP642qhEjbB3B7ebXfseSJLl2xuofAqWj6ZLMd5ns+h911FVRdkgkySS6eJ1ldsYfiTUsZ4bznn/AI2x4YWqWe1lh/rISRj4cgB7+YRT6Bj2W2hO9SMbheJGhQyNWBXLj+EJF57vRIeC9mNLHXyVJlUkaiMkf+3VKdvRKkNRTccFZjW6nN/JaWUGxWP1cdopuFckvqn7TwHneDm4I4+XMLsVO4ljSeJa0+oXFaSU3Pd+67RRn+2z/BvsFbFcmXdkqZOkjOFhDNbjAa2Q/ZEnyIsR7IoqmpQB8ZDuGD5g3CZJcAxfJnZNZltdrMd4XmHU3k9oYVHUZnufuMuMcBxx48BbmgMNe/fIYXXGcneBFr9OilcbLVl1dWb1tU211Qr9ZLflsotHJljNxYgXQDVmPD7cuqS0k6KtrjZYfrUxP0+oCcV8wyRceqp0Omb0cj79powLAuPU57uSrURmtf8AKyJ41ViFmltRoIqxr+53QoTtFQAxlw4hXaWInJFjzVqtp96Nw6tKnVRlwUyucWmc/pZrOzzP8LuFP8jbfdb7Bcf0Skb8Rznje3BhvIuOAulbMaqZoyHghzDY39vJWqa21M78Mvx7hlJJMniSyo6gXaVIo5j2SmPoCPYCqNPAdvNw4c0JfpPaJY0Au9P4WqkyFWfYDCicvBpRxrspUUXwmEIVM0PJujEzbDOAcoHKcmyky25GhijFRFFRvb8tnN71cg01zuJAHQBR6fU38QiYlsOKFTdUwXjV2iN0AaLBUahynqJkNqJlxK2clSQEZSyRSPfHaxdw44stnsyzMjuTg0+Z4oPSMBvf08Vo9Djswn7xx4DCfiuWX6EZqhgpef6EkkyS0TJLa8SNuCOoXtMU1oUgaH4VWofcFWqsWce/KHyTC9goZR9xq48lxBFVLLuG/IkY6cvNAoRMH3tdp5cLea1FSARbeF/FVp3sFgHAoJr4G427/RDRRFuTxPFXy7CFyVobzFlagn3uCl1fkplNeD1M9DHuyrVU+yHvkyjihE5BbQqJssjg4uADQbA2vla1jA0ANFgMALLbLn+6e9hWpVuFKrM7NJt02ekl5SuniC6mKdMU4UUtRZjeHLj4LPu01sjy5+bcB481q3BB56fcd3HI/ZT5YeSjFOuAJUaU0c3eTvdD6jTm8M9/aK0NVT7w42Qx9I0fUT6BTT6NOGR/CA40iO+RfzNkTot2Nth0K8yxgcFSqqizbBTq7O5JKiGrq8lVmuLnW9VDJJc4V6ihsmOoomVzYVoJSxzXDl7cwilLtbG6X4UjXRPPy71ix3Szh+qEFwaLngFmNa1gSOAbwacHr18kGDJK6XQefHHW32dZuldYLQ9uyxgZOHOAwHD5gOQPVHxtrTffd/0ctBSTM/VmtXklIleSVTRPYiVBUxbzbeh6Fea2uZE0vlcGNHMn26lZHU//AKG0Hdp2bx+8/A8d0fqhdLsJX4LmpudGO0CB1+n1QY14Ayc5/hA63VppiTK9zvw8G37mjC0WkubPAN6xcw7jjbNwLj8rKdxRQpySBtRqXRD3yOcUXn00AqWl0e+SktDNm+wXTUyKBzWNLnGwaLlUta1EQdlgDn9/Afyhb9dEsL2PaQ4+nikTxykPhkjD7I9W18y9luG/mfFDGC68siuc8seisNjwnRioqkTym5u2MXWXne/268uNypA1EcO7rykktMhORa/qck08hkN9xxawfS0A2wOvehlJzKdJR+R/gstHBHdkJiJpY8brmteR+IYv6JJLzDQbkhF+CBbQ69KzsMIaOoGfUpkkKOsyT5C4kuN/HmvUHzW6j3TpLgBJuWefAey9z4CSSAaivALlXg1JJeR4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data:image/jpg;base64,/9j/4AAQSkZJRgABAQAAAQABAAD/2wCEAAkGBhQSERUUEBQUFRQUFRQVFxcVFRQVFBgVFBcXFxQVGRQXHCYeFxkjGRQVHy8gIycpLCwsFR4xNTAqNSYsLCkBCQoKDgwOGg8PFykdHyUpKSkpLCwpKSksLCwpLCwpLCksKSkpLCwsLCwsLCwsKSwpLCwsKSwsLCwsLCksLCwsKf/AABEIAIQAagMBIgACEQEDEQH/xAAbAAABBQEBAAAAAAAAAAAAAAAFAAEDBAYHAv/EADgQAAEDAwEFBgMHBAMBAAAAAAEAAgMEESEFBhIxQVEiYXGBkbETMkJDUmKhwdHhFCNy8IKSsgf/xAAZAQADAQEBAAAAAAAAAAAAAAACAwQFAQD/xAAjEQACAgICAQQDAAAAAAAAAAAAAQIRAxIhMUEEIlFxE2HR/9oADAMBAAIRAxEAPwDWJJJ0YwZJJxtk8Fhdpdv7XjpeWHSEf+R+qBujpsqvUY4heV7Wf5Gx9EJl23pB9oT4NPJcrqKt8jiXkuJySTf3UWefJBszp1mPbelP2hHi0onTarFJiORjjxsHAm3guLMaSpzE+MhzTkZB5odw9G1Z2y6Zcm0PbeWB/bJew8WE/mDyN10nR9bjqWb0Zz9TT8zT0KNMEIJkkl08MldJMvHiZJJBtrdW/p6ZzgbPd2GdbnifIXKN8AGd2j12SoldT0+WjDiOduOegWcrNDLR1Jtn3Wv2b0T4UXa+d9nO6i/BqvS6aCMqWU+S/HguPJzyPSHHFlZh2dc7ktvHprWqaOmASXNlMfTwRmaXZ0D5lNUaOCCtBI0WVGR6ncnZSoRqkYPWtF3MjqqtBqksDt6J5aQb459LjmFuq2nbI0g8wsRU0Ba/ddgjHiOSqxZNlTMz1OHV7ROsbP642qhEjbB3B7ebXfseSJLl2xuofAqWj6ZLMd5ns+h911FVRdkgkySS6eJ1ldsYfiTUsZ4bznn/AI2x4YWqWe1lh/rISRj4cgB7+YRT6Bj2W2hO9SMbheJGhQyNWBXLj+EJF57vRIeC9mNLHXyVJlUkaiMkf+3VKdvRKkNRTccFZjW6nN/JaWUGxWP1cdopuFckvqn7TwHneDm4I4+XMLsVO4ljSeJa0+oXFaSU3Pd+67RRn+2z/BvsFbFcmXdkqZOkjOFhDNbjAa2Q/ZEnyIsR7IoqmpQB8ZDuGD5g3CZJcAxfJnZNZltdrMd4XmHU3k9oYVHUZnufuMuMcBxx48BbmgMNe/fIYXXGcneBFr9OilcbLVl1dWb1tU211Qr9ZLflsotHJljNxYgXQDVmPD7cuqS0k6KtrjZYfrUxP0+oCcV8wyRceqp0Omb0cj79powLAuPU57uSrURmtf8AKyJ41ViFmltRoIqxr+53QoTtFQAxlw4hXaWInJFjzVqtp96Nw6tKnVRlwUyucWmc/pZrOzzP8LuFP8jbfdb7Bcf0Skb8Rznje3BhvIuOAulbMaqZoyHghzDY39vJWqa21M78Mvx7hlJJMniSyo6gXaVIo5j2SmPoCPYCqNPAdvNw4c0JfpPaJY0Au9P4WqkyFWfYDCicvBpRxrspUUXwmEIVM0PJujEzbDOAcoHKcmyky25GhijFRFFRvb8tnN71cg01zuJAHQBR6fU38QiYlsOKFTdUwXjV2iN0AaLBUahynqJkNqJlxK2clSQEZSyRSPfHaxdw44stnsyzMjuTg0+Z4oPSMBvf08Vo9Djswn7xx4DCfiuWX6EZqhgpef6EkkyS0TJLa8SNuCOoXtMU1oUgaH4VWofcFWqsWce/KHyTC9goZR9xq48lxBFVLLuG/IkY6cvNAoRMH3tdp5cLea1FSARbeF/FVp3sFgHAoJr4G427/RDRRFuTxPFXy7CFyVobzFlagn3uCl1fkplNeD1M9DHuyrVU+yHvkyjihE5BbQqJssjg4uADQbA2vla1jA0ANFgMALLbLn+6e9hWpVuFKrM7NJt02ekl5SuniC6mKdMU4UUtRZjeHLj4LPu01sjy5+bcB481q3BB56fcd3HI/ZT5YeSjFOuAJUaU0c3eTvdD6jTm8M9/aK0NVT7w42Qx9I0fUT6BTT6NOGR/CA40iO+RfzNkTot2Nth0K8yxgcFSqqizbBTq7O5JKiGrq8lVmuLnW9VDJJc4V6ihsmOoomVzYVoJSxzXDl7cwilLtbG6X4UjXRPPy71ix3Szh+qEFwaLngFmNa1gSOAbwacHr18kGDJK6XQefHHW32dZuldYLQ9uyxgZOHOAwHD5gOQPVHxtrTffd/0ctBSTM/VmtXklIleSVTRPYiVBUxbzbeh6Fea2uZE0vlcGNHMn26lZHU//AKG0Hdp2bx+8/A8d0fqhdLsJX4LmpudGO0CB1+n1QY14Ayc5/hA63VppiTK9zvw8G37mjC0WkubPAN6xcw7jjbNwLj8rKdxRQpySBtRqXRD3yOcUXn00AqWl0e+SktDNm+wXTUyKBzWNLnGwaLlUta1EQdlgDn9/Afyhb9dEsL2PaQ4+nikTxykPhkjD7I9W18y9luG/mfFDGC68siuc8seisNjwnRioqkTym5u2MXWXne/268uNypA1EcO7rykktMhORa/qck08hkN9xxawfS0A2wOvehlJzKdJR+R/gstHBHdkJiJpY8brmteR+IYv6JJLzDQbkhF+CBbQ69KzsMIaOoGfUpkkKOsyT5C4kuN/HmvUHzW6j3TpLgBJuWefAey9z4CSSAaivALlXg1JJeR4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AutoShape 8" descr="data:image/jpg;base64,/9j/4AAQSkZJRgABAQAAAQABAAD/2wCEAAkGBhQSERUUEBQUFRQUFRQVFxcVFRQVFBgVFBcXFxQVGRQXHCYeFxkjGRQVHy8gIycpLCwsFR4xNTAqNSYsLCkBCQoKDgwOGg8PFykdHyUpKSkpLCwpKSksLCwpLCwpLCksKSkpLCwsLCwsLCwsKSwpLCwsKSwsLCwsLCksLCwsKf/AABEIAIQAagMBIgACEQEDEQH/xAAbAAABBQEBAAAAAAAAAAAAAAAFAAEDBAYHAv/EADgQAAEDAwEFBgMHBAMBAAAAAAEAAgMEESEFBhIxQVEiYXGBkbETMkJDUmKhwdHhFCNy8IKSsgf/xAAZAQADAQEBAAAAAAAAAAAAAAACAwQFAQD/xAAjEQACAgICAQQDAAAAAAAAAAAAAQIRAxIhMUEEIlFxE2HR/9oADAMBAAIRAxEAPwDWJJJ0YwZJJxtk8Fhdpdv7XjpeWHSEf+R+qBujpsqvUY4heV7Wf5Gx9EJl23pB9oT4NPJcrqKt8jiXkuJySTf3UWefJBszp1mPbelP2hHi0onTarFJiORjjxsHAm3guLMaSpzE+MhzTkZB5odw9G1Z2y6Zcm0PbeWB/bJew8WE/mDyN10nR9bjqWb0Zz9TT8zT0KNMEIJkkl08MldJMvHiZJJBtrdW/p6ZzgbPd2GdbnifIXKN8AGd2j12SoldT0+WjDiOduOegWcrNDLR1Jtn3Wv2b0T4UXa+d9nO6i/BqvS6aCMqWU+S/HguPJzyPSHHFlZh2dc7ktvHprWqaOmASXNlMfTwRmaXZ0D5lNUaOCCtBI0WVGR6ncnZSoRqkYPWtF3MjqqtBqksDt6J5aQb459LjmFuq2nbI0g8wsRU0Ba/ddgjHiOSqxZNlTMz1OHV7ROsbP642qhEjbB3B7ebXfseSJLl2xuofAqWj6ZLMd5ns+h911FVRdkgkySS6eJ1ldsYfiTUsZ4bznn/AI2x4YWqWe1lh/rISRj4cgB7+YRT6Bj2W2hO9SMbheJGhQyNWBXLj+EJF57vRIeC9mNLHXyVJlUkaiMkf+3VKdvRKkNRTccFZjW6nN/JaWUGxWP1cdopuFckvqn7TwHneDm4I4+XMLsVO4ljSeJa0+oXFaSU3Pd+67RRn+2z/BvsFbFcmXdkqZOkjOFhDNbjAa2Q/ZEnyIsR7IoqmpQB8ZDuGD5g3CZJcAxfJnZNZltdrMd4XmHU3k9oYVHUZnufuMuMcBxx48BbmgMNe/fIYXXGcneBFr9OilcbLVl1dWb1tU211Qr9ZLflsotHJljNxYgXQDVmPD7cuqS0k6KtrjZYfrUxP0+oCcV8wyRceqp0Omb0cj79powLAuPU57uSrURmtf8AKyJ41ViFmltRoIqxr+53QoTtFQAxlw4hXaWInJFjzVqtp96Nw6tKnVRlwUyucWmc/pZrOzzP8LuFP8jbfdb7Bcf0Skb8Rznje3BhvIuOAulbMaqZoyHghzDY39vJWqa21M78Mvx7hlJJMniSyo6gXaVIo5j2SmPoCPYCqNPAdvNw4c0JfpPaJY0Au9P4WqkyFWfYDCicvBpRxrspUUXwmEIVM0PJujEzbDOAcoHKcmyky25GhijFRFFRvb8tnN71cg01zuJAHQBR6fU38QiYlsOKFTdUwXjV2iN0AaLBUahynqJkNqJlxK2clSQEZSyRSPfHaxdw44stnsyzMjuTg0+Z4oPSMBvf08Vo9Djswn7xx4DCfiuWX6EZqhgpef6EkkyS0TJLa8SNuCOoXtMU1oUgaH4VWofcFWqsWce/KHyTC9goZR9xq48lxBFVLLuG/IkY6cvNAoRMH3tdp5cLea1FSARbeF/FVp3sFgHAoJr4G427/RDRRFuTxPFXy7CFyVobzFlagn3uCl1fkplNeD1M9DHuyrVU+yHvkyjihE5BbQqJssjg4uADQbA2vla1jA0ANFgMALLbLn+6e9hWpVuFKrM7NJt02ekl5SuniC6mKdMU4UUtRZjeHLj4LPu01sjy5+bcB481q3BB56fcd3HI/ZT5YeSjFOuAJUaU0c3eTvdD6jTm8M9/aK0NVT7w42Qx9I0fUT6BTT6NOGR/CA40iO+RfzNkTot2Nth0K8yxgcFSqqizbBTq7O5JKiGrq8lVmuLnW9VDJJc4V6ihsmOoomVzYVoJSxzXDl7cwilLtbG6X4UjXRPPy71ix3Szh+qEFwaLngFmNa1gSOAbwacHr18kGDJK6XQefHHW32dZuldYLQ9uyxgZOHOAwHD5gOQPVHxtrTffd/0ctBSTM/VmtXklIleSVTRPYiVBUxbzbeh6Fea2uZE0vlcGNHMn26lZHU//AKG0Hdp2bx+8/A8d0fqhdLsJX4LmpudGO0CB1+n1QY14Ayc5/hA63VppiTK9zvw8G37mjC0WkubPAN6xcw7jjbNwLj8rKdxRQpySBtRqXRD3yOcUXn00AqWl0e+SktDNm+wXTUyKBzWNLnGwaLlUta1EQdlgDn9/Afyhb9dEsL2PaQ4+nikTxykPhkjD7I9W18y9luG/mfFDGC68siuc8seisNjwnRioqkTym5u2MXWXne/268uNypA1EcO7rykktMhORa/qck08hkN9xxawfS0A2wOvehlJzKdJR+R/gstHBHdkJiJpY8brmteR+IYv6JJLzDQbkhF+CBbQ69KzsMIaOoGfUpkkKOsyT5C4kuN/HmvUHzW6j3TpLgBJuWefAey9z4CSSAaivALlXg1JJeR4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utoShape 10" descr="data:image/jpg;base64,/9j/4AAQSkZJRgABAQAAAQABAAD/2wCEAAkGBhQSERUUEBQUFRQUFRQVFxcVFRQVFBgVFBcXFxQVGRQXHCYeFxkjGRQVHy8gIycpLCwsFR4xNTAqNSYsLCkBCQoKDgwOGg8PFykdHyUpKSkpLCwpKSksLCwpLCwpLCksKSkpLCwsLCwsLCwsKSwpLCwsKSwsLCwsLCksLCwsKf/AABEIAIQAagMBIgACEQEDEQH/xAAbAAABBQEBAAAAAAAAAAAAAAAFAAEDBAYHAv/EADgQAAEDAwEFBgMHBAMBAAAAAAEAAgMEESEFBhIxQVEiYXGBkbETMkJDUmKhwdHhFCNy8IKSsgf/xAAZAQADAQEBAAAAAAAAAAAAAAACAwQFAQD/xAAjEQACAgICAQQDAAAAAAAAAAAAAQIRAxIhMUEEIlFxE2HR/9oADAMBAAIRAxEAPwDWJJJ0YwZJJxtk8Fhdpdv7XjpeWHSEf+R+qBujpsqvUY4heV7Wf5Gx9EJl23pB9oT4NPJcrqKt8jiXkuJySTf3UWefJBszp1mPbelP2hHi0onTarFJiORjjxsHAm3guLMaSpzE+MhzTkZB5odw9G1Z2y6Zcm0PbeWB/bJew8WE/mDyN10nR9bjqWb0Zz9TT8zT0KNMEIJkkl08MldJMvHiZJJBtrdW/p6ZzgbPd2GdbnifIXKN8AGd2j12SoldT0+WjDiOduOegWcrNDLR1Jtn3Wv2b0T4UXa+d9nO6i/BqvS6aCMqWU+S/HguPJzyPSHHFlZh2dc7ktvHprWqaOmASXNlMfTwRmaXZ0D5lNUaOCCtBI0WVGR6ncnZSoRqkYPWtF3MjqqtBqksDt6J5aQb459LjmFuq2nbI0g8wsRU0Ba/ddgjHiOSqxZNlTMz1OHV7ROsbP642qhEjbB3B7ebXfseSJLl2xuofAqWj6ZLMd5ns+h911FVRdkgkySS6eJ1ldsYfiTUsZ4bznn/AI2x4YWqWe1lh/rISRj4cgB7+YRT6Bj2W2hO9SMbheJGhQyNWBXLj+EJF57vRIeC9mNLHXyVJlUkaiMkf+3VKdvRKkNRTccFZjW6nN/JaWUGxWP1cdopuFckvqn7TwHneDm4I4+XMLsVO4ljSeJa0+oXFaSU3Pd+67RRn+2z/BvsFbFcmXdkqZOkjOFhDNbjAa2Q/ZEnyIsR7IoqmpQB8ZDuGD5g3CZJcAxfJnZNZltdrMd4XmHU3k9oYVHUZnufuMuMcBxx48BbmgMNe/fIYXXGcneBFr9OilcbLVl1dWb1tU211Qr9ZLflsotHJljNxYgXQDVmPD7cuqS0k6KtrjZYfrUxP0+oCcV8wyRceqp0Omb0cj79powLAuPU57uSrURmtf8AKyJ41ViFmltRoIqxr+53QoTtFQAxlw4hXaWInJFjzVqtp96Nw6tKnVRlwUyucWmc/pZrOzzP8LuFP8jbfdb7Bcf0Skb8Rznje3BhvIuOAulbMaqZoyHghzDY39vJWqa21M78Mvx7hlJJMniSyo6gXaVIo5j2SmPoCPYCqNPAdvNw4c0JfpPaJY0Au9P4WqkyFWfYDCicvBpRxrspUUXwmEIVM0PJujEzbDOAcoHKcmyky25GhijFRFFRvb8tnN71cg01zuJAHQBR6fU38QiYlsOKFTdUwXjV2iN0AaLBUahynqJkNqJlxK2clSQEZSyRSPfHaxdw44stnsyzMjuTg0+Z4oPSMBvf08Vo9Djswn7xx4DCfiuWX6EZqhgpef6EkkyS0TJLa8SNuCOoXtMU1oUgaH4VWofcFWqsWce/KHyTC9goZR9xq48lxBFVLLuG/IkY6cvNAoRMH3tdp5cLea1FSARbeF/FVp3sFgHAoJr4G427/RDRRFuTxPFXy7CFyVobzFlagn3uCl1fkplNeD1M9DHuyrVU+yHvkyjihE5BbQqJssjg4uADQbA2vla1jA0ANFgMALLbLn+6e9hWpVuFKrM7NJt02ekl5SuniC6mKdMU4UUtRZjeHLj4LPu01sjy5+bcB481q3BB56fcd3HI/ZT5YeSjFOuAJUaU0c3eTvdD6jTm8M9/aK0NVT7w42Qx9I0fUT6BTT6NOGR/CA40iO+RfzNkTot2Nth0K8yxgcFSqqizbBTq7O5JKiGrq8lVmuLnW9VDJJc4V6ihsmOoomVzYVoJSxzXDl7cwilLtbG6X4UjXRPPy71ix3Szh+qEFwaLngFmNa1gSOAbwacHr18kGDJK6XQefHHW32dZuldYLQ9uyxgZOHOAwHD5gOQPVHxtrTffd/0ctBSTM/VmtXklIleSVTRPYiVBUxbzbeh6Fea2uZE0vlcGNHMn26lZHU//AKG0Hdp2bx+8/A8d0fqhdLsJX4LmpudGO0CB1+n1QY14Ayc5/hA63VppiTK9zvw8G37mjC0WkubPAN6xcw7jjbNwLj8rKdxRQpySBtRqXRD3yOcUXn00AqWl0e+SktDNm+wXTUyKBzWNLnGwaLlUta1EQdlgDn9/Afyhb9dEsL2PaQ4+nikTxykPhkjD7I9W18y9luG/mfFDGC68siuc8seisNjwnRioqkTym5u2MXWXne/268uNypA1EcO7rykktMhORa/qck08hkN9xxawfS0A2wOvehlJzKdJR+R/gstHBHdkJiJpY8brmteR+IYv6JJLzDQbkhF+CBbQ69KzsMIaOoGfUpkkKOsyT5C4kuN/HmvUHzW6j3TpLgBJuWefAey9z4CSSAaivALlXg1JJeR4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0" name="AutoShape 14" descr="data:image/jpg;base64,/9j/4AAQSkZJRgABAQAAAQABAAD/2wCEAAkGBhQGEBUUEhQUFBUVFRcaFhcXFxQaGBYaIBgYGBYYGBcXHCYeGh0nGhQeIDshIycpLCwtFh4xNjAqNSYsLCkBCQoKBQUFDQUFDSkYEhgpKSkpKSkpKSkpKSkpKSkpKSkpKSkpKSkpKSkpKSkpKSkpKSkpKSkpKSkpKSkpKSkpKf/AABEIAGAAUAMBIgACEQEDEQH/xAAcAAACAgMBAQAAAAAAAAAAAAAGBwAFAwQIAgH/xAA6EAABAgQCBwYDBwQDAAAAAAABAgMABAUREiEGBxMxQVFxImGBkaGxFTJCFBYjUnLB4QiCwtFiorL/xAAUAQEAAAAAAAAAAAAAAAAAAAAA/8QAFBEBAAAAAAAAAAAAAAAAAAAAAP/aAAwDAQACEQMRAD8Av9hH0S8buztE2doCvUwBA9VNNZOmEpLm0UPpbGK3U7vWBLT3TZVTcUywohlOSiDbanj/AG93GAxJgGOdZjJOTLlv1I9v5jdldYMo8bKKm/1JuPMQuaZTFVNWFO/2gh+4pSN9zAMiVfROpxNqStPNJBHpGTZ3hV/D5jRVYeYUbD5k93EEfUPaGbRaoitNBxsggjMcjxEBkUxGFxmLEojCpF4C/SzA1rHqZo9PdKThWuzaLb7qOdv7QYMktWhYa8nS21LI4KW4o9QkAf8AowCmbZxmwgjpOjCJgjGSe4ZCKWQzJg5oibAHpAX1JoaJMANoCR79TBAKKbXtGOmpxgZQVSxGzAA6wAHUqVh3iBChTP3QnlJUfwXCLjkCclD9J9DDUqzYXw4GFNrARgUD1HtANVSLxrLRaNLQSeNWp7KibqSChXVJt7Wi4dZgClDELDXxKp+zS5xJC0uqsi/aUkpsogcgQPOG801Cu19U8FuVXxBdR4FKVe6YBKSCbG8MOjIQhKSpVst/CAKUYL1gBcm/jBNRJh9xCkNtNEgWs7clR5AcOuUA0KHPMp+VSFjuMXbs22znu53OUKCpaPuUlBd7DbgCVFKFGwN80i3d1gzcPxySbtdJU3dSs+XC0BcTFXlnyQHEKXxSk5iFvrGkwU4hnhIPgcjeNuToEzTiHJZxi1u3tE3IOdgL5m/MWj5Wkuzss6t5ASsptYXso5WKeO/KAJNVFOLVMST9brih0uB/iYK3GIy6EUr7HTpdBFiEZ9b3N++5jeflLwF+2iBTWloydJaesIBLrR2jYG82BCkjqknxtBekWiGA5FllbFxJhsaJraqaQXUJJ58YqdbugzWi62n5cKCHnFhaSbpQr5khHIEYsu6KjRWs/ZDY84Al1kLRTGkpRkFnPv5CLDRtsycrLk7sJ/aF5rCry5t5IB7KU9czvgg0c0vmK9LoZSlKEtkXWoXA/NhG85c8oBrS9PaSCbJ9IFa82Jl1CBYdrLLy9Y0F1pVLcwBZUhXycwfyn/cWeh0v8fnCp0HC0nEB/wAsQw38ibd0AxpWTEq2lA+lIH8x5el7xtRICRIkU+kml0rok3jmnUt3+VO9a+5KBmfaAH9cstt6Q6bXwLaUDy7YBPkq3jCZoK2p9WBeWJBzBsQoRZawNby9NQJZhsssFV1YiMbtswCBklN87XOYGfCARmYMqoKHA3gLyao5lnjZaVpvltAT5kQYyi3G2gEuS6bAABtCiT35m0DVLcRUzmfCC+Spbcim4zPfbLyEB7alG5QY1EqWR2iTvPAgbh4QXasKiy6ZhsLG2CklSPqwYeyRzFyrduhfVaopUShJ6/tARplLGmzYzIXsm1EgkFJIvvGYNrQHW8SOWqBrcqNAsA+XkD6Hxj/7/OPOGbo9/UHLTlkzbS5dXFSfxG/QYh5HrACekf8AUDNz90yjSJdP5lfiOeowjyMLGfqDlUcLjy1uuK3rWSVHxPDujFHy0B6Yc2KknkRFlNs4T3HdFSReDXR6h/eJoYSLjI90ALtuKlzdJIMbzddmHbAKPhBRO6rn5ZtThKMKd9yAfWwPSCDV9qy+IJ2zhSUBRFgQSq2/d8o9YDFq+0XXNkPPDspN/wBSr5Dvt75QvtNZ74lUJhfDaFI6J7I9o6PrDzejkupRwpS2kkDIAWEcsOu7dRUd6iSfE3/eA8xIkS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2" name="AutoShape 16" descr="data:image/jpg;base64,/9j/4AAQSkZJRgABAQAAAQABAAD/2wCEAAkGBhQGEBUUEhQUFBUVFRcaFhcXFxQaGBYaIBgYGBYYGBcXHCYeGh0nGhQeIDshIycpLCwtFh4xNjAqNSYsLCkBCQoKBQUFDQUFDSkYEhgpKSkpKSkpKSkpKSkpKSkpKSkpKSkpKSkpKSkpKSkpKSkpKSkpKSkpKSkpKSkpKSkpKf/AABEIAGAAUAMBIgACEQEDEQH/xAAcAAACAgMBAQAAAAAAAAAAAAAGBwAFAwQIAgH/xAA6EAABAgQCBwYDBwQDAAAAAAABAgMABAUREiEGBxMxQVFxImGBkaGxFTJCFBYjUnLB4QiCwtFiorL/xAAUAQEAAAAAAAAAAAAAAAAAAAAA/8QAFBEBAAAAAAAAAAAAAAAAAAAAAP/aAAwDAQACEQMRAD8Av9hH0S8buztE2doCvUwBA9VNNZOmEpLm0UPpbGK3U7vWBLT3TZVTcUywohlOSiDbanj/AG93GAxJgGOdZjJOTLlv1I9v5jdldYMo8bKKm/1JuPMQuaZTFVNWFO/2gh+4pSN9zAMiVfROpxNqStPNJBHpGTZ3hV/D5jRVYeYUbD5k93EEfUPaGbRaoitNBxsggjMcjxEBkUxGFxmLEojCpF4C/SzA1rHqZo9PdKThWuzaLb7qOdv7QYMktWhYa8nS21LI4KW4o9QkAf8AowCmbZxmwgjpOjCJgjGSe4ZCKWQzJg5oibAHpAX1JoaJMANoCR79TBAKKbXtGOmpxgZQVSxGzAA6wAHUqVh3iBChTP3QnlJUfwXCLjkCclD9J9DDUqzYXw4GFNrARgUD1HtANVSLxrLRaNLQSeNWp7KibqSChXVJt7Wi4dZgClDELDXxKp+zS5xJC0uqsi/aUkpsogcgQPOG801Cu19U8FuVXxBdR4FKVe6YBKSCbG8MOjIQhKSpVst/CAKUYL1gBcm/jBNRJh9xCkNtNEgWs7clR5AcOuUA0KHPMp+VSFjuMXbs22znu53OUKCpaPuUlBd7DbgCVFKFGwN80i3d1gzcPxySbtdJU3dSs+XC0BcTFXlnyQHEKXxSk5iFvrGkwU4hnhIPgcjeNuToEzTiHJZxi1u3tE3IOdgL5m/MWj5Wkuzss6t5ASsptYXso5WKeO/KAJNVFOLVMST9brih0uB/iYK3GIy6EUr7HTpdBFiEZ9b3N++5jeflLwF+2iBTWloydJaesIBLrR2jYG82BCkjqknxtBekWiGA5FllbFxJhsaJraqaQXUJJ58YqdbugzWi62n5cKCHnFhaSbpQr5khHIEYsu6KjRWs/ZDY84Al1kLRTGkpRkFnPv5CLDRtsycrLk7sJ/aF5rCry5t5IB7KU9czvgg0c0vmK9LoZSlKEtkXWoXA/NhG85c8oBrS9PaSCbJ9IFa82Jl1CBYdrLLy9Y0F1pVLcwBZUhXycwfyn/cWeh0v8fnCp0HC0nEB/wAsQw38ibd0AxpWTEq2lA+lIH8x5el7xtRICRIkU+kml0rok3jmnUt3+VO9a+5KBmfaAH9cstt6Q6bXwLaUDy7YBPkq3jCZoK2p9WBeWJBzBsQoRZawNby9NQJZhsssFV1YiMbtswCBklN87XOYGfCARmYMqoKHA3gLyao5lnjZaVpvltAT5kQYyi3G2gEuS6bAABtCiT35m0DVLcRUzmfCC+Spbcim4zPfbLyEB7alG5QY1EqWR2iTvPAgbh4QXasKiy6ZhsLG2CklSPqwYeyRzFyrduhfVaopUShJ6/tARplLGmzYzIXsm1EgkFJIvvGYNrQHW8SOWqBrcqNAsA+XkD6Hxj/7/OPOGbo9/UHLTlkzbS5dXFSfxG/QYh5HrACekf8AUDNz90yjSJdP5lfiOeowjyMLGfqDlUcLjy1uuK3rWSVHxPDujFHy0B6Yc2KknkRFlNs4T3HdFSReDXR6h/eJoYSLjI90ALtuKlzdJIMbzddmHbAKPhBRO6rn5ZtThKMKd9yAfWwPSCDV9qy+IJ2zhSUBRFgQSq2/d8o9YDFq+0XXNkPPDspN/wBSr5Dvt75QvtNZ74lUJhfDaFI6J7I9o6PrDzejkupRwpS2kkDIAWEcsOu7dRUd6iSfE3/eA8xIkS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</a:t>
            </a:r>
            <a:r>
              <a:rPr lang="en-US" dirty="0" smtClean="0"/>
              <a:t>Items From MSLQ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1. I prefer class work that is challenging so I can learn new things.</a:t>
            </a:r>
          </a:p>
          <a:p>
            <a:pPr>
              <a:buNone/>
            </a:pPr>
            <a:r>
              <a:rPr lang="en-US" dirty="0" smtClean="0"/>
              <a:t>5. I like what I am learning in this class</a:t>
            </a:r>
          </a:p>
          <a:p>
            <a:pPr>
              <a:buNone/>
            </a:pPr>
            <a:r>
              <a:rPr lang="en-US" dirty="0" smtClean="0"/>
              <a:t>10. I often choose paper topics I will learn something from even if they require more work</a:t>
            </a:r>
          </a:p>
          <a:p>
            <a:pPr>
              <a:buNone/>
            </a:pPr>
            <a:r>
              <a:rPr lang="en-US" dirty="0" smtClean="0"/>
              <a:t>32. I work on practice exercises and answer end of chapter questions even when I don’t have to</a:t>
            </a:r>
          </a:p>
          <a:p>
            <a:pPr>
              <a:buNone/>
            </a:pPr>
            <a:r>
              <a:rPr lang="en-US" dirty="0" smtClean="0"/>
              <a:t>43. I work hard to get a good grade even when I don’t like a class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42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leads to intrinsic motivation?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4765</TotalTime>
  <Words>832</Words>
  <Application>Microsoft Office PowerPoint</Application>
  <PresentationFormat>On-screen Show (4:3)</PresentationFormat>
  <Paragraphs>105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Meta-Cognition, Motivation,  and Affect</vt:lpstr>
      <vt:lpstr>Extrinsic and Intrinsic Motivation (Deci &amp; Ryan, 1985; Ryan &amp; Deci, 2000)</vt:lpstr>
      <vt:lpstr>Extrinsic or Intrinsic?</vt:lpstr>
      <vt:lpstr>Sub-categories of extrinsic motivation (Ryan &amp; Deci, 2000)</vt:lpstr>
      <vt:lpstr>Assessing intrinsic motivation</vt:lpstr>
      <vt:lpstr>Assessing motivation</vt:lpstr>
      <vt:lpstr>Selected Items From MSLQ</vt:lpstr>
      <vt:lpstr>Questions? Comments?</vt:lpstr>
      <vt:lpstr>What leads to intrinsic motivation?</vt:lpstr>
      <vt:lpstr>What leads to intrinsic motivation?</vt:lpstr>
      <vt:lpstr>What leads to intrinsic motivation?</vt:lpstr>
      <vt:lpstr>What leads to intrinsic motivation?</vt:lpstr>
      <vt:lpstr>What leads to intrinsic motivation?</vt:lpstr>
      <vt:lpstr>What leads to intrinsic motivation?</vt:lpstr>
      <vt:lpstr>PowerPoint Presentation</vt:lpstr>
      <vt:lpstr>Questions? Comments?</vt:lpstr>
      <vt:lpstr>What reduces intrinsic motivation?</vt:lpstr>
      <vt:lpstr>What reduces intrinsic motivation?</vt:lpstr>
      <vt:lpstr>What reduces intrinsic motivation?</vt:lpstr>
      <vt:lpstr>Rewards (Lepper &amp; Greene, 1978; Lepper &amp; Henderlong, 2000)</vt:lpstr>
      <vt:lpstr>Rewards (Lepper &amp; Greene, 1978; Lepper &amp; Henderlong, 2000)</vt:lpstr>
      <vt:lpstr>Lepper &amp; Henderlong (2000) Model of Impact of Rewards</vt:lpstr>
      <vt:lpstr>Questions? Comments?</vt:lpstr>
      <vt:lpstr>Outcomes from motivation</vt:lpstr>
      <vt:lpstr>Outcomes from motivation</vt:lpstr>
      <vt:lpstr>Outcomes from motivation</vt:lpstr>
      <vt:lpstr>Discussion question</vt:lpstr>
      <vt:lpstr>Next Class (Monday)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800</cp:revision>
  <dcterms:created xsi:type="dcterms:W3CDTF">2010-01-07T20:34:12Z</dcterms:created>
  <dcterms:modified xsi:type="dcterms:W3CDTF">2011-02-14T19:18:14Z</dcterms:modified>
</cp:coreProperties>
</file>