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41" r:id="rId3"/>
    <p:sldId id="319" r:id="rId4"/>
    <p:sldId id="272" r:id="rId5"/>
    <p:sldId id="320" r:id="rId6"/>
    <p:sldId id="322" r:id="rId7"/>
    <p:sldId id="321" r:id="rId8"/>
    <p:sldId id="332" r:id="rId9"/>
    <p:sldId id="333" r:id="rId10"/>
    <p:sldId id="336" r:id="rId11"/>
    <p:sldId id="324" r:id="rId12"/>
    <p:sldId id="325" r:id="rId13"/>
    <p:sldId id="340" r:id="rId14"/>
    <p:sldId id="323" r:id="rId15"/>
    <p:sldId id="326" r:id="rId16"/>
    <p:sldId id="327" r:id="rId17"/>
    <p:sldId id="329" r:id="rId18"/>
    <p:sldId id="330" r:id="rId19"/>
    <p:sldId id="331" r:id="rId20"/>
    <p:sldId id="334" r:id="rId21"/>
    <p:sldId id="335" r:id="rId22"/>
    <p:sldId id="337" r:id="rId23"/>
    <p:sldId id="328" r:id="rId24"/>
    <p:sldId id="339" r:id="rId25"/>
    <p:sldId id="338" r:id="rId26"/>
    <p:sldId id="30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>
        <p:scale>
          <a:sx n="66" d="100"/>
          <a:sy n="66" d="100"/>
        </p:scale>
        <p:origin x="-119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Meta-Cognition, Motivation, </a:t>
            </a:r>
            <a:br>
              <a:rPr lang="en-US" dirty="0" smtClean="0"/>
            </a:br>
            <a:r>
              <a:rPr lang="en-US" dirty="0" smtClean="0"/>
              <a:t>and Affect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PSY504</a:t>
            </a:r>
            <a:br>
              <a:rPr lang="en-US" dirty="0" smtClean="0"/>
            </a:br>
            <a:r>
              <a:rPr lang="en-US" dirty="0" smtClean="0"/>
              <a:t>Spring term, 2011</a:t>
            </a:r>
          </a:p>
          <a:p>
            <a:r>
              <a:rPr lang="en-US" dirty="0" smtClean="0"/>
              <a:t>February 23, 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did these dimensions </a:t>
            </a:r>
            <a:br>
              <a:rPr lang="en-US" dirty="0" smtClean="0"/>
            </a:br>
            <a:r>
              <a:rPr lang="en-US" dirty="0" smtClean="0"/>
              <a:t>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 analyses, replicated many times</a:t>
            </a:r>
            <a:br>
              <a:rPr lang="en-US" dirty="0" smtClean="0"/>
            </a:br>
            <a:r>
              <a:rPr lang="en-US" dirty="0" smtClean="0"/>
              <a:t>(see Weiner, 1985 for review)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Aspects of Situation Used To Make Attributions (Kelley, 1967)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Distinctiveness – Is the behavior or result unique to the situation?</a:t>
            </a:r>
          </a:p>
          <a:p>
            <a:pPr lvl="1"/>
            <a:r>
              <a:rPr lang="en-US" dirty="0" smtClean="0"/>
              <a:t>Suggests it’s something about the situation</a:t>
            </a:r>
          </a:p>
          <a:p>
            <a:r>
              <a:rPr lang="en-US" dirty="0" smtClean="0"/>
              <a:t>Consensus – Is the behavior or result replicated across students in the same situation?</a:t>
            </a:r>
          </a:p>
          <a:p>
            <a:pPr lvl="1"/>
            <a:r>
              <a:rPr lang="en-US" dirty="0" smtClean="0"/>
              <a:t>Suggests it’s something about the situation</a:t>
            </a:r>
          </a:p>
          <a:p>
            <a:r>
              <a:rPr lang="en-US" dirty="0" smtClean="0"/>
              <a:t>Consistency – Does the behavior or result replicate across situations?</a:t>
            </a:r>
          </a:p>
          <a:p>
            <a:pPr lvl="1"/>
            <a:r>
              <a:rPr lang="en-US" dirty="0" smtClean="0"/>
              <a:t>Suggests it’s something about the person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Most frequently used by teachers </a:t>
            </a:r>
            <a:br>
              <a:rPr lang="en-US" dirty="0" smtClean="0"/>
            </a:br>
            <a:r>
              <a:rPr lang="en-US" sz="3600" dirty="0" smtClean="0"/>
              <a:t>(</a:t>
            </a:r>
            <a:r>
              <a:rPr lang="en-US" sz="3600" dirty="0" err="1" smtClean="0"/>
              <a:t>Kruglanski</a:t>
            </a:r>
            <a:r>
              <a:rPr lang="en-US" sz="3600" dirty="0" smtClean="0"/>
              <a:t>, 1977; Major, 1980; Olson et al., 1983)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Distinctiveness – Is the behavior or result unique to the situation?</a:t>
            </a:r>
          </a:p>
          <a:p>
            <a:pPr lvl="1"/>
            <a:r>
              <a:rPr lang="en-US" dirty="0" smtClean="0"/>
              <a:t>Suggests it’s something about the situation</a:t>
            </a:r>
          </a:p>
          <a:p>
            <a:r>
              <a:rPr lang="en-US" dirty="0" smtClean="0"/>
              <a:t>Consensus – Is the behavior or result replicated across students in the same situation?</a:t>
            </a:r>
          </a:p>
          <a:p>
            <a:pPr lvl="1"/>
            <a:r>
              <a:rPr lang="en-US" dirty="0" smtClean="0"/>
              <a:t>Suggests it’s something about the situation</a:t>
            </a:r>
          </a:p>
          <a:p>
            <a:r>
              <a:rPr lang="en-US" b="1" i="1" dirty="0" smtClean="0"/>
              <a:t>Consistency – Does the behavior or result replicate across situations?</a:t>
            </a:r>
          </a:p>
          <a:p>
            <a:pPr lvl="1"/>
            <a:r>
              <a:rPr lang="en-US" b="1" i="1" dirty="0" smtClean="0"/>
              <a:t>Suggests it’s something about the person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Least frequently used by teachers </a:t>
            </a:r>
            <a:br>
              <a:rPr lang="en-US" dirty="0" smtClean="0"/>
            </a:br>
            <a:r>
              <a:rPr lang="en-US" sz="3600" dirty="0" smtClean="0"/>
              <a:t>(</a:t>
            </a:r>
            <a:r>
              <a:rPr lang="en-US" sz="3600" dirty="0" err="1" smtClean="0"/>
              <a:t>Kruglanski</a:t>
            </a:r>
            <a:r>
              <a:rPr lang="en-US" sz="3600" dirty="0" smtClean="0"/>
              <a:t>, 1977; Major, 1980; Olson et al., 1983)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Distinctiveness – Is the behavior or result unique to the situation?</a:t>
            </a:r>
          </a:p>
          <a:p>
            <a:pPr lvl="1"/>
            <a:r>
              <a:rPr lang="en-US" dirty="0" smtClean="0"/>
              <a:t>Suggests it’s something about the situation</a:t>
            </a:r>
          </a:p>
          <a:p>
            <a:r>
              <a:rPr lang="en-US" b="1" i="1" dirty="0" smtClean="0"/>
              <a:t>Consensus – Is the behavior or result replicated across students in the same situation?</a:t>
            </a:r>
          </a:p>
          <a:p>
            <a:pPr lvl="1"/>
            <a:r>
              <a:rPr lang="en-US" b="1" i="1" dirty="0" smtClean="0"/>
              <a:t>Suggests it’s something about the situation</a:t>
            </a:r>
          </a:p>
          <a:p>
            <a:r>
              <a:rPr lang="en-US" dirty="0" smtClean="0"/>
              <a:t>Consistency – Does the behavior or result replicate across situations?</a:t>
            </a:r>
          </a:p>
          <a:p>
            <a:pPr lvl="1"/>
            <a:r>
              <a:rPr lang="en-US" dirty="0" smtClean="0"/>
              <a:t>Suggests it’s something about the person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 on Perception of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Feedback (Weiner &amp; </a:t>
            </a:r>
            <a:r>
              <a:rPr lang="en-US" dirty="0" err="1" smtClean="0"/>
              <a:t>Kukla</a:t>
            </a:r>
            <a:r>
              <a:rPr lang="en-US" dirty="0" smtClean="0"/>
              <a:t>, 1970)</a:t>
            </a:r>
          </a:p>
          <a:p>
            <a:r>
              <a:rPr lang="en-US" dirty="0" smtClean="0"/>
              <a:t>Other Students’ Performance (Weiner, 1992)</a:t>
            </a:r>
          </a:p>
          <a:p>
            <a:r>
              <a:rPr lang="en-US" dirty="0" smtClean="0"/>
              <a:t>Prior Beliefs (Clark &amp; Peterson, 1986)</a:t>
            </a:r>
          </a:p>
          <a:p>
            <a:r>
              <a:rPr lang="en-US" dirty="0" err="1" smtClean="0"/>
              <a:t>Attributional</a:t>
            </a:r>
            <a:r>
              <a:rPr lang="en-US" dirty="0" smtClean="0"/>
              <a:t> Biases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Attributional</a:t>
            </a:r>
            <a:r>
              <a:rPr lang="en-US" dirty="0" smtClean="0"/>
              <a:t> Biases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Fundamental Attribution Error – tendency to over-attribute causes to traits</a:t>
            </a:r>
          </a:p>
          <a:p>
            <a:r>
              <a:rPr lang="en-US" dirty="0" smtClean="0"/>
              <a:t>Actor-Observer Perspective – tendency to over-attribute causes to traits </a:t>
            </a:r>
            <a:r>
              <a:rPr lang="en-US" i="1" dirty="0" smtClean="0"/>
              <a:t>for other people</a:t>
            </a:r>
            <a:r>
              <a:rPr lang="en-US" dirty="0" smtClean="0"/>
              <a:t>, and to over-attribute causes to situational factors </a:t>
            </a:r>
            <a:r>
              <a:rPr lang="en-US" i="1" dirty="0" smtClean="0"/>
              <a:t>for yourself</a:t>
            </a:r>
          </a:p>
          <a:p>
            <a:r>
              <a:rPr lang="en-US" dirty="0" smtClean="0"/>
              <a:t>Self-serving bias – tendency to over-attribute one’s successes to traits, and failures to situations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Attributional</a:t>
            </a:r>
            <a:r>
              <a:rPr lang="en-US" dirty="0" smtClean="0"/>
              <a:t> Biases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Replicated many times in laboratory and real-world settings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Explanatory Style</a:t>
            </a:r>
            <a:br>
              <a:rPr lang="en-US" dirty="0" smtClean="0"/>
            </a:br>
            <a:r>
              <a:rPr lang="en-US" dirty="0" smtClean="0"/>
              <a:t>(Peterson &amp; Seligman, 1984)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what degree does an individual person see causes as internal, stable, global?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Attribution Style Questionnaire</a:t>
            </a:r>
            <a:br>
              <a:rPr lang="en-US" dirty="0" smtClean="0"/>
            </a:br>
            <a:r>
              <a:rPr lang="en-US" dirty="0" smtClean="0"/>
              <a:t>(Peterson et al., 1982)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09800"/>
            <a:ext cx="7993063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Attribution Style Questionnaire</a:t>
            </a:r>
            <a:br>
              <a:rPr lang="en-US" dirty="0" smtClean="0"/>
            </a:br>
            <a:r>
              <a:rPr lang="en-US" dirty="0" smtClean="0"/>
              <a:t>(Peterson et al., 1982)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63" y="1649413"/>
            <a:ext cx="6772275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Project Methods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 due yesterday</a:t>
            </a:r>
          </a:p>
          <a:p>
            <a:endParaRPr lang="en-US" dirty="0"/>
          </a:p>
          <a:p>
            <a:r>
              <a:rPr lang="en-US" dirty="0" smtClean="0"/>
              <a:t>So far I’ve only received one</a:t>
            </a:r>
          </a:p>
          <a:p>
            <a:r>
              <a:rPr lang="en-US" dirty="0" smtClean="0"/>
              <a:t>When will I get them?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400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Attributions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Self-Efficacy/Expectancy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Stability more strongly linked to future expectancy than other dimensions (review of many studies in Weiner, 1986)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Affect/emotion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675" y="1901825"/>
            <a:ext cx="8247063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Learned Helplessness</a:t>
            </a:r>
            <a:br>
              <a:rPr lang="en-US" dirty="0" smtClean="0"/>
            </a:br>
            <a:r>
              <a:rPr lang="en-US" dirty="0" smtClean="0"/>
              <a:t>(Seligman, 1975)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Belief that there is no link between behavior and outcomes, or that causes are entirely internal, stable, global, and negative</a:t>
            </a:r>
          </a:p>
          <a:p>
            <a:endParaRPr lang="en-US" dirty="0" smtClean="0"/>
          </a:p>
          <a:p>
            <a:r>
              <a:rPr lang="en-US" dirty="0" smtClean="0"/>
              <a:t>Leading to complete effort withdrawal, feelings of depression</a:t>
            </a:r>
          </a:p>
          <a:p>
            <a:endParaRPr lang="en-US" dirty="0" smtClean="0"/>
          </a:p>
          <a:p>
            <a:r>
              <a:rPr lang="en-US" dirty="0" smtClean="0"/>
              <a:t>Very problematic, but pretty rare in the real world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Attribution Theory,</a:t>
            </a:r>
            <a:br>
              <a:rPr lang="en-US" dirty="0" smtClean="0"/>
            </a:br>
            <a:r>
              <a:rPr lang="en-US" dirty="0" smtClean="0"/>
              <a:t>Expectancy-Value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of the key similarities and differences?</a:t>
            </a:r>
          </a:p>
          <a:p>
            <a:endParaRPr lang="en-US" dirty="0" smtClean="0"/>
          </a:p>
          <a:p>
            <a:r>
              <a:rPr lang="en-US" dirty="0" smtClean="0"/>
              <a:t>Which one appears to be </a:t>
            </a:r>
            <a:r>
              <a:rPr lang="en-US" dirty="0" smtClean="0"/>
              <a:t>“more right”?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Could they be harmonized to eliminate the “toothbrush theories” </a:t>
            </a:r>
            <a:r>
              <a:rPr lang="en-US" dirty="0" smtClean="0"/>
              <a:t>problem?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Altering Attributions and Expectancies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discuss this in detail in the next class on </a:t>
            </a:r>
            <a:r>
              <a:rPr lang="en-US" dirty="0" smtClean="0"/>
              <a:t>Self-Theories</a:t>
            </a: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 (MARCH 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Self-Theories (Theories of Intelligence, Stereotype Threat) </a:t>
            </a:r>
          </a:p>
          <a:p>
            <a:endParaRPr lang="en-US" dirty="0"/>
          </a:p>
          <a:p>
            <a:r>
              <a:rPr lang="en-US" b="1" dirty="0" smtClean="0"/>
              <a:t>Readings</a:t>
            </a:r>
          </a:p>
          <a:p>
            <a:r>
              <a:rPr lang="en-US" dirty="0" err="1" smtClean="0"/>
              <a:t>Dweck</a:t>
            </a:r>
            <a:r>
              <a:rPr lang="en-US" dirty="0" smtClean="0"/>
              <a:t>, C.S. (2000) </a:t>
            </a:r>
            <a:r>
              <a:rPr lang="en-US" i="1" dirty="0" smtClean="0"/>
              <a:t>Self-Theories</a:t>
            </a:r>
            <a:r>
              <a:rPr lang="en-US" dirty="0" smtClean="0"/>
              <a:t>, Ch. 1-7, pp. 1-50.</a:t>
            </a:r>
          </a:p>
          <a:p>
            <a:r>
              <a:rPr lang="en-US" dirty="0" smtClean="0"/>
              <a:t>Blackwell, L., </a:t>
            </a:r>
            <a:r>
              <a:rPr lang="en-US" dirty="0" err="1" smtClean="0"/>
              <a:t>Trzesniewski</a:t>
            </a:r>
            <a:r>
              <a:rPr lang="en-US" dirty="0" smtClean="0"/>
              <a:t>, K.H., </a:t>
            </a:r>
            <a:r>
              <a:rPr lang="en-US" dirty="0" err="1" smtClean="0"/>
              <a:t>Dweck</a:t>
            </a:r>
            <a:r>
              <a:rPr lang="en-US" dirty="0" smtClean="0"/>
              <a:t>, C.S. (2007) Implicit Theories of Intelligence Predict Achievement Across an Adolescent Transition: A Longitudinal Study and an </a:t>
            </a:r>
            <a:r>
              <a:rPr lang="en-US" dirty="0" err="1" smtClean="0"/>
              <a:t>Intervention.</a:t>
            </a:r>
            <a:r>
              <a:rPr lang="en-US" i="1" dirty="0" err="1" smtClean="0"/>
              <a:t>Child</a:t>
            </a:r>
            <a:r>
              <a:rPr lang="en-US" i="1" dirty="0" smtClean="0"/>
              <a:t> Development</a:t>
            </a:r>
            <a:r>
              <a:rPr lang="en-US" dirty="0" smtClean="0"/>
              <a:t>, 78 (1), 246-263.</a:t>
            </a:r>
          </a:p>
          <a:p>
            <a:r>
              <a:rPr lang="en-US" dirty="0" smtClean="0"/>
              <a:t>Steele, C.M., Aronson, J. (1995) Stereotype Threat and the Intellectual Test Performance of African </a:t>
            </a:r>
            <a:r>
              <a:rPr lang="en-US" dirty="0" err="1" smtClean="0"/>
              <a:t>Americans.</a:t>
            </a:r>
            <a:r>
              <a:rPr lang="en-US" i="1" dirty="0" err="1" smtClean="0"/>
              <a:t>Journal</a:t>
            </a:r>
            <a:r>
              <a:rPr lang="en-US" i="1" dirty="0" smtClean="0"/>
              <a:t> of Personality and Social Psychology</a:t>
            </a:r>
            <a:r>
              <a:rPr lang="en-US" dirty="0" smtClean="0"/>
              <a:t>, 5, 797-811.</a:t>
            </a:r>
          </a:p>
          <a:p>
            <a:r>
              <a:rPr lang="en-US" dirty="0" smtClean="0"/>
              <a:t>Good, C., Aronson, J., </a:t>
            </a:r>
            <a:r>
              <a:rPr lang="en-US" dirty="0" err="1" smtClean="0"/>
              <a:t>Inzlicht</a:t>
            </a:r>
            <a:r>
              <a:rPr lang="en-US" dirty="0" smtClean="0"/>
              <a:t>, M. (2003)Improving adolescents’ standardized test performance: An intervention to reduce the effects of stereotype threat . </a:t>
            </a:r>
            <a:r>
              <a:rPr lang="en-US" i="1" dirty="0" smtClean="0"/>
              <a:t>Applied Developmental Psychology</a:t>
            </a:r>
            <a:r>
              <a:rPr lang="en-US" dirty="0" smtClean="0"/>
              <a:t>, 24, 645-662.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2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Rules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still have bronchitis </a:t>
            </a:r>
          </a:p>
          <a:p>
            <a:r>
              <a:rPr lang="en-US" dirty="0" smtClean="0"/>
              <a:t>And am not even supposed to be here today</a:t>
            </a:r>
          </a:p>
          <a:p>
            <a:pPr>
              <a:buNone/>
            </a:pPr>
            <a:r>
              <a:rPr lang="en-US" dirty="0" smtClean="0"/>
              <a:t>	(doctor’s orders: no work through tomorrow)</a:t>
            </a:r>
          </a:p>
          <a:p>
            <a:endParaRPr lang="en-US" dirty="0" smtClean="0"/>
          </a:p>
          <a:p>
            <a:r>
              <a:rPr lang="en-US" dirty="0" smtClean="0"/>
              <a:t>So I’m going to let you guys do most of the talking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Attribution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Weiner’s model of Attribution</a:t>
            </a:r>
          </a:p>
        </p:txBody>
      </p:sp>
      <p:pic>
        <p:nvPicPr>
          <p:cNvPr id="4" name="Picture 2" descr="http://faculty.psych.ucla.edu/view.php?id=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4762498"/>
            <a:ext cx="1676400" cy="20955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1955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76200"/>
            <a:ext cx="92202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r>
              <a:rPr lang="en-US" dirty="0" smtClean="0"/>
              <a:t>Can anyone talk us through this?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r>
              <a:rPr lang="en-US" dirty="0" smtClean="0"/>
              <a:t>Worth noting: perceptions of causes may be incorrect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76200"/>
            <a:ext cx="92202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3048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Stability: How stable cause is</a:t>
            </a:r>
          </a:p>
          <a:p>
            <a:pPr lvl="1"/>
            <a:r>
              <a:rPr lang="en-US" dirty="0" smtClean="0"/>
              <a:t>Also called </a:t>
            </a:r>
            <a:r>
              <a:rPr lang="en-US" dirty="0" err="1" smtClean="0"/>
              <a:t>Globality</a:t>
            </a:r>
            <a:endParaRPr lang="en-US" dirty="0" smtClean="0"/>
          </a:p>
          <a:p>
            <a:r>
              <a:rPr lang="en-US" dirty="0" smtClean="0"/>
              <a:t>Locus: Internal or external to person</a:t>
            </a:r>
          </a:p>
          <a:p>
            <a:r>
              <a:rPr lang="en-US" dirty="0" smtClean="0"/>
              <a:t>Control: Controllable or not</a:t>
            </a:r>
          </a:p>
          <a:p>
            <a:endParaRPr lang="en-US" dirty="0" smtClean="0"/>
          </a:p>
          <a:p>
            <a:r>
              <a:rPr lang="en-US" dirty="0" smtClean="0"/>
              <a:t>What would be examples of causes high and low on each of these three dimensions?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76200"/>
            <a:ext cx="92202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Possible to have something external but controllable</a:t>
            </a:r>
            <a:br>
              <a:rPr lang="en-US" dirty="0" smtClean="0"/>
            </a:br>
            <a:r>
              <a:rPr lang="en-US" dirty="0" smtClean="0"/>
              <a:t>(someone else is controlling it)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76200"/>
            <a:ext cx="92202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912837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4777</TotalTime>
  <Words>558</Words>
  <Application>Microsoft Office PowerPoint</Application>
  <PresentationFormat>On-screen Show (4:3)</PresentationFormat>
  <Paragraphs>89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Meta-Cognition, Motivation,  and Affect</vt:lpstr>
      <vt:lpstr>Course Project Methods Paper</vt:lpstr>
      <vt:lpstr>Different Rules Today</vt:lpstr>
      <vt:lpstr>Attribution Theory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Where did these dimensions  come from?</vt:lpstr>
      <vt:lpstr>Aspects of Situation Used To Make Attributions (Kelley, 1967)</vt:lpstr>
      <vt:lpstr>Most frequently used by teachers  (Kruglanski, 1977; Major, 1980; Olson et al., 1983)</vt:lpstr>
      <vt:lpstr>Least frequently used by teachers  (Kruglanski, 1977; Major, 1980; Olson et al., 1983)</vt:lpstr>
      <vt:lpstr>Influence on Perception of Causes</vt:lpstr>
      <vt:lpstr>Attributional Biases</vt:lpstr>
      <vt:lpstr>Attributional Biases</vt:lpstr>
      <vt:lpstr>Explanatory Style (Peterson &amp; Seligman, 1984)</vt:lpstr>
      <vt:lpstr>Attribution Style Questionnaire (Peterson et al., 1982)</vt:lpstr>
      <vt:lpstr>Attribution Style Questionnaire (Peterson et al., 1982)</vt:lpstr>
      <vt:lpstr>Results of Attributions</vt:lpstr>
      <vt:lpstr>Self-Efficacy/Expectancy</vt:lpstr>
      <vt:lpstr>Affect/emotion</vt:lpstr>
      <vt:lpstr>Learned Helplessness (Seligman, 1975)</vt:lpstr>
      <vt:lpstr>Attribution Theory, Expectancy-Value Theory</vt:lpstr>
      <vt:lpstr>Altering Attributions and Expectancies</vt:lpstr>
      <vt:lpstr>Next Class (MARCH 14)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814</cp:revision>
  <dcterms:created xsi:type="dcterms:W3CDTF">2010-01-07T20:34:12Z</dcterms:created>
  <dcterms:modified xsi:type="dcterms:W3CDTF">2011-02-23T15:12:15Z</dcterms:modified>
</cp:coreProperties>
</file>