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53" r:id="rId3"/>
    <p:sldId id="360" r:id="rId4"/>
    <p:sldId id="342" r:id="rId5"/>
    <p:sldId id="343" r:id="rId6"/>
    <p:sldId id="347" r:id="rId7"/>
    <p:sldId id="344" r:id="rId8"/>
    <p:sldId id="345" r:id="rId9"/>
    <p:sldId id="346" r:id="rId10"/>
    <p:sldId id="394" r:id="rId11"/>
    <p:sldId id="348" r:id="rId12"/>
    <p:sldId id="349" r:id="rId13"/>
    <p:sldId id="350" r:id="rId14"/>
    <p:sldId id="351" r:id="rId15"/>
    <p:sldId id="354" r:id="rId16"/>
    <p:sldId id="368" r:id="rId17"/>
    <p:sldId id="361" r:id="rId18"/>
    <p:sldId id="363" r:id="rId19"/>
    <p:sldId id="364" r:id="rId20"/>
    <p:sldId id="365" r:id="rId21"/>
    <p:sldId id="396" r:id="rId22"/>
    <p:sldId id="395" r:id="rId23"/>
    <p:sldId id="366" r:id="rId24"/>
    <p:sldId id="367" r:id="rId25"/>
    <p:sldId id="370" r:id="rId26"/>
    <p:sldId id="371" r:id="rId27"/>
    <p:sldId id="369" r:id="rId28"/>
    <p:sldId id="373" r:id="rId29"/>
    <p:sldId id="372" r:id="rId30"/>
    <p:sldId id="374" r:id="rId31"/>
    <p:sldId id="397" r:id="rId32"/>
    <p:sldId id="375" r:id="rId33"/>
    <p:sldId id="376" r:id="rId34"/>
    <p:sldId id="398" r:id="rId35"/>
    <p:sldId id="399" r:id="rId36"/>
    <p:sldId id="400" r:id="rId37"/>
    <p:sldId id="377" r:id="rId38"/>
    <p:sldId id="380" r:id="rId39"/>
    <p:sldId id="379" r:id="rId40"/>
    <p:sldId id="382" r:id="rId41"/>
    <p:sldId id="381" r:id="rId42"/>
    <p:sldId id="362" r:id="rId43"/>
    <p:sldId id="384" r:id="rId44"/>
    <p:sldId id="386" r:id="rId45"/>
    <p:sldId id="387" r:id="rId46"/>
    <p:sldId id="385" r:id="rId47"/>
    <p:sldId id="389" r:id="rId48"/>
    <p:sldId id="383" r:id="rId49"/>
    <p:sldId id="390" r:id="rId50"/>
    <p:sldId id="391" r:id="rId51"/>
    <p:sldId id="392" r:id="rId52"/>
    <p:sldId id="30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5" autoAdjust="0"/>
    <p:restoredTop sz="82360" autoAdjust="0"/>
  </p:normalViewPr>
  <p:slideViewPr>
    <p:cSldViewPr>
      <p:cViewPr>
        <p:scale>
          <a:sx n="66" d="100"/>
          <a:sy n="66" d="100"/>
        </p:scale>
        <p:origin x="-1200"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77E0E-AA0C-4CA6-9370-9BDDCA793804}"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77E0E-AA0C-4CA6-9370-9BDDCA793804}" type="datetimeFigureOut">
              <a:rPr lang="en-US" smtClean="0"/>
              <a:pPr/>
              <a:t>3/14/2011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77E0E-AA0C-4CA6-9370-9BDDCA793804}" type="datetimeFigureOut">
              <a:rPr lang="en-US" smtClean="0"/>
              <a:pPr/>
              <a:t>3/14/2011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3/14/2011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3/14/2011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Meta-Cognition, Motivation, </a:t>
            </a:r>
            <a:br>
              <a:rPr lang="en-US" dirty="0" smtClean="0"/>
            </a:br>
            <a:r>
              <a:rPr lang="en-US" dirty="0" smtClean="0"/>
              <a:t>and Affect</a:t>
            </a:r>
            <a:endParaRPr lang="en-US" dirty="0"/>
          </a:p>
        </p:txBody>
      </p:sp>
      <p:sp>
        <p:nvSpPr>
          <p:cNvPr id="3" name="Subtitle 2"/>
          <p:cNvSpPr>
            <a:spLocks noGrp="1"/>
          </p:cNvSpPr>
          <p:nvPr>
            <p:ph type="subTitle" idx="1"/>
          </p:nvPr>
        </p:nvSpPr>
        <p:spPr/>
        <p:txBody>
          <a:bodyPr/>
          <a:lstStyle/>
          <a:p>
            <a:r>
              <a:rPr lang="en-US" dirty="0" smtClean="0"/>
              <a:t>PSY504</a:t>
            </a:r>
            <a:br>
              <a:rPr lang="en-US" dirty="0" smtClean="0"/>
            </a:br>
            <a:r>
              <a:rPr lang="en-US" dirty="0" smtClean="0"/>
              <a:t>Spring term, 2011</a:t>
            </a:r>
          </a:p>
          <a:p>
            <a:r>
              <a:rPr lang="en-US" dirty="0" smtClean="0"/>
              <a:t>March 15,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anyone really look like this </a:t>
            </a:r>
            <a:br>
              <a:rPr lang="en-US" dirty="0" smtClean="0"/>
            </a:br>
            <a:r>
              <a:rPr lang="en-US" dirty="0" smtClean="0"/>
              <a:t>in real life?</a:t>
            </a:r>
            <a:endParaRPr lang="en-US" dirty="0"/>
          </a:p>
        </p:txBody>
      </p:sp>
      <p:sp>
        <p:nvSpPr>
          <p:cNvPr id="3" name="Content Placeholder 2"/>
          <p:cNvSpPr>
            <a:spLocks noGrp="1"/>
          </p:cNvSpPr>
          <p:nvPr>
            <p:ph idx="1"/>
          </p:nvPr>
        </p:nvSpPr>
        <p:spPr/>
        <p:txBody>
          <a:bodyPr/>
          <a:lstStyle/>
          <a:p>
            <a:endParaRPr lang="en-US"/>
          </a:p>
        </p:txBody>
      </p:sp>
      <p:pic>
        <p:nvPicPr>
          <p:cNvPr id="76802" name="Picture 2" descr="http://www.swotti.com/tmp/swotti/cacheCGF1BCBLA21HBG==UGVVCGXLLVBLB3BSZQ==/imgPaul%20Ekman1.jpg"/>
          <p:cNvPicPr>
            <a:picLocks noChangeAspect="1" noChangeArrowheads="1"/>
          </p:cNvPicPr>
          <p:nvPr/>
        </p:nvPicPr>
        <p:blipFill>
          <a:blip r:embed="rId2" cstate="print"/>
          <a:srcRect/>
          <a:stretch>
            <a:fillRect/>
          </a:stretch>
        </p:blipFill>
        <p:spPr bwMode="auto">
          <a:xfrm>
            <a:off x="1752600" y="1646808"/>
            <a:ext cx="6038850" cy="5211192"/>
          </a:xfrm>
          <a:prstGeom prst="rect">
            <a:avLst/>
          </a:prstGeom>
          <a:noFill/>
        </p:spPr>
      </p:pic>
    </p:spTree>
    <p:extLst>
      <p:ext uri="{BB962C8B-B14F-4D97-AF65-F5344CB8AC3E}">
        <p14:creationId xmlns:p14="http://schemas.microsoft.com/office/powerpoint/2010/main" val="26998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Ekman’s</a:t>
            </a:r>
            <a:r>
              <a:rPr lang="en-US" dirty="0" smtClean="0"/>
              <a:t> Basic Emotions</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t>Anger</a:t>
            </a:r>
          </a:p>
          <a:p>
            <a:r>
              <a:rPr lang="en-US" dirty="0" smtClean="0"/>
              <a:t>Fear</a:t>
            </a:r>
          </a:p>
          <a:p>
            <a:r>
              <a:rPr lang="en-US" dirty="0" smtClean="0"/>
              <a:t>Sadness</a:t>
            </a:r>
          </a:p>
          <a:p>
            <a:r>
              <a:rPr lang="en-US" dirty="0" smtClean="0"/>
              <a:t>Disgust</a:t>
            </a:r>
          </a:p>
          <a:p>
            <a:r>
              <a:rPr lang="en-US" dirty="0" smtClean="0"/>
              <a:t>Enjoyment</a:t>
            </a:r>
          </a:p>
          <a:p>
            <a:r>
              <a:rPr lang="en-US" dirty="0" smtClean="0"/>
              <a:t>Surprise</a:t>
            </a:r>
          </a:p>
          <a:p>
            <a:endParaRPr lang="en-US" dirty="0" smtClean="0"/>
          </a:p>
          <a:p>
            <a:r>
              <a:rPr lang="en-US" i="1" dirty="0" smtClean="0"/>
              <a:t>Contempt</a:t>
            </a:r>
          </a:p>
          <a:p>
            <a:r>
              <a:rPr lang="en-US" i="1" dirty="0" smtClean="0"/>
              <a:t>Shame</a:t>
            </a:r>
          </a:p>
          <a:p>
            <a:r>
              <a:rPr lang="en-US" i="1" dirty="0" smtClean="0"/>
              <a:t>Guilt</a:t>
            </a:r>
          </a:p>
          <a:p>
            <a:r>
              <a:rPr lang="en-US" i="1" dirty="0" err="1" smtClean="0"/>
              <a:t>Embarassment</a:t>
            </a:r>
            <a:endParaRPr lang="en-US" i="1" dirty="0" smtClean="0"/>
          </a:p>
          <a:p>
            <a:r>
              <a:rPr lang="en-US" i="1" dirty="0" smtClean="0"/>
              <a:t>Interest</a:t>
            </a:r>
          </a:p>
          <a:p>
            <a:r>
              <a:rPr lang="en-US" i="1" dirty="0" smtClean="0"/>
              <a:t>Awe</a:t>
            </a:r>
          </a:p>
          <a:p>
            <a:r>
              <a:rPr lang="en-US" i="1" dirty="0" smtClean="0"/>
              <a:t>Excitement</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these basic emotions?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0898" name="Picture 2"/>
          <p:cNvPicPr>
            <a:picLocks noChangeAspect="1" noChangeArrowheads="1"/>
          </p:cNvPicPr>
          <p:nvPr/>
        </p:nvPicPr>
        <p:blipFill>
          <a:blip r:embed="rId2" cstate="print"/>
          <a:srcRect/>
          <a:stretch>
            <a:fillRect/>
          </a:stretch>
        </p:blipFill>
        <p:spPr bwMode="auto">
          <a:xfrm>
            <a:off x="222431" y="457200"/>
            <a:ext cx="8769169" cy="5791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Families</a:t>
            </a:r>
            <a:endParaRPr lang="en-US" dirty="0"/>
          </a:p>
        </p:txBody>
      </p:sp>
      <p:sp>
        <p:nvSpPr>
          <p:cNvPr id="3" name="Content Placeholder 2"/>
          <p:cNvSpPr>
            <a:spLocks noGrp="1"/>
          </p:cNvSpPr>
          <p:nvPr>
            <p:ph idx="1"/>
          </p:nvPr>
        </p:nvSpPr>
        <p:spPr/>
        <p:txBody>
          <a:bodyPr/>
          <a:lstStyle/>
          <a:p>
            <a:r>
              <a:rPr lang="en-US" dirty="0" smtClean="0"/>
              <a:t>Each of these emotions is the core of an emotion family</a:t>
            </a:r>
          </a:p>
          <a:p>
            <a:pPr lvl="1"/>
            <a:r>
              <a:rPr lang="en-US" dirty="0" smtClean="0"/>
              <a:t>A theme: characteristics unique to that family</a:t>
            </a:r>
          </a:p>
          <a:p>
            <a:pPr lvl="1"/>
            <a:r>
              <a:rPr lang="en-US" dirty="0" smtClean="0"/>
              <a:t>Variations: Individual differences, cultural differences, situational differences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Not all forms of evidence available for all of the “basic emotions”</a:t>
            </a:r>
          </a:p>
          <a:p>
            <a:endParaRPr lang="en-US" dirty="0" smtClean="0"/>
          </a:p>
          <a:p>
            <a:r>
              <a:rPr lang="en-US" dirty="0" smtClean="0"/>
              <a:t>Surprise does not have the same facial expressions in all cultures</a:t>
            </a:r>
          </a:p>
          <a:p>
            <a:r>
              <a:rPr lang="en-US" dirty="0" smtClean="0"/>
              <a:t>Only evidence of distinctive neurological patterns for anger, fear, disgust, sadness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r>
              <a:rPr lang="en-US" dirty="0" smtClean="0"/>
              <a:t>Only brief ones here please</a:t>
            </a:r>
          </a:p>
          <a:p>
            <a:endParaRPr lang="en-US" dirty="0" smtClean="0"/>
          </a:p>
          <a:p>
            <a:r>
              <a:rPr lang="en-US" dirty="0" smtClean="0"/>
              <a:t>Note that we will have a full session on </a:t>
            </a:r>
            <a:r>
              <a:rPr lang="en-US" dirty="0" err="1" smtClean="0"/>
              <a:t>Ekman’s</a:t>
            </a:r>
            <a:r>
              <a:rPr lang="en-US" dirty="0" smtClean="0"/>
              <a:t> basic emotions next class</a:t>
            </a:r>
          </a:p>
          <a:p>
            <a:endParaRPr lang="en-US" dirty="0" smtClean="0"/>
          </a:p>
          <a:p>
            <a:r>
              <a:rPr lang="en-US" dirty="0" smtClean="0"/>
              <a:t>And we will have opportunities to discuss </a:t>
            </a:r>
            <a:r>
              <a:rPr lang="en-US" dirty="0" err="1" smtClean="0"/>
              <a:t>Ekman</a:t>
            </a:r>
            <a:r>
              <a:rPr lang="en-US" dirty="0" smtClean="0"/>
              <a:t> in relation to other models in just a few minutes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Clore</a:t>
            </a:r>
            <a:r>
              <a:rPr lang="en-US" dirty="0" smtClean="0"/>
              <a:t> &amp; </a:t>
            </a:r>
            <a:r>
              <a:rPr lang="en-US" dirty="0" err="1" smtClean="0"/>
              <a:t>Ortony</a:t>
            </a:r>
            <a:r>
              <a:rPr lang="en-US" dirty="0" smtClean="0"/>
              <a:t> model</a:t>
            </a:r>
            <a:endParaRPr lang="en-US" dirty="0"/>
          </a:p>
        </p:txBody>
      </p:sp>
      <p:sp>
        <p:nvSpPr>
          <p:cNvPr id="3" name="Content Placeholder 2"/>
          <p:cNvSpPr>
            <a:spLocks noGrp="1"/>
          </p:cNvSpPr>
          <p:nvPr>
            <p:ph idx="1"/>
          </p:nvPr>
        </p:nvSpPr>
        <p:spPr/>
        <p:txBody>
          <a:bodyPr>
            <a:normAutofit fontScale="92500"/>
          </a:bodyPr>
          <a:lstStyle/>
          <a:p>
            <a:r>
              <a:rPr lang="en-US" dirty="0" smtClean="0"/>
              <a:t>Also referred to as OCC model</a:t>
            </a:r>
            <a:br>
              <a:rPr lang="en-US" dirty="0" smtClean="0"/>
            </a:br>
            <a:r>
              <a:rPr lang="en-US" dirty="0" smtClean="0"/>
              <a:t>(</a:t>
            </a:r>
            <a:r>
              <a:rPr lang="en-US" dirty="0" err="1" smtClean="0"/>
              <a:t>Ortony</a:t>
            </a:r>
            <a:r>
              <a:rPr lang="en-US" dirty="0" smtClean="0"/>
              <a:t>, </a:t>
            </a:r>
            <a:r>
              <a:rPr lang="en-US" dirty="0" err="1" smtClean="0"/>
              <a:t>Clore</a:t>
            </a:r>
            <a:r>
              <a:rPr lang="en-US" dirty="0" smtClean="0"/>
              <a:t>, &amp; Collins, 1988)</a:t>
            </a:r>
          </a:p>
          <a:p>
            <a:endParaRPr lang="en-US" dirty="0" smtClean="0"/>
          </a:p>
          <a:p>
            <a:r>
              <a:rPr lang="en-US" dirty="0" smtClean="0"/>
              <a:t>“According to this theory, emotions derive from cognitive appraisal of the current situation, which consists of events, agents, and objects. The outcome of the appraisal depends on how the situation fits with one’s goals and preferences.” – </a:t>
            </a:r>
            <a:r>
              <a:rPr lang="en-US" dirty="0" err="1" smtClean="0"/>
              <a:t>Conati</a:t>
            </a:r>
            <a:r>
              <a:rPr lang="en-US" dirty="0" smtClean="0"/>
              <a:t> &amp; </a:t>
            </a:r>
            <a:r>
              <a:rPr lang="en-US" dirty="0" err="1" smtClean="0"/>
              <a:t>Maclaren</a:t>
            </a:r>
            <a:r>
              <a:rPr lang="en-US" dirty="0" smtClean="0"/>
              <a:t>, 2002</a:t>
            </a:r>
            <a:endParaRPr lang="en-US" dirty="0"/>
          </a:p>
        </p:txBody>
      </p:sp>
      <p:pic>
        <p:nvPicPr>
          <p:cNvPr id="90114" name="Picture 2" descr="http://www.cs.northwestern.edu/~ortony/Andrew_Ortony_files/AO_2010.jpg"/>
          <p:cNvPicPr>
            <a:picLocks noChangeAspect="1" noChangeArrowheads="1"/>
          </p:cNvPicPr>
          <p:nvPr/>
        </p:nvPicPr>
        <p:blipFill>
          <a:blip r:embed="rId2" cstate="print"/>
          <a:srcRect/>
          <a:stretch>
            <a:fillRect/>
          </a:stretch>
        </p:blipFill>
        <p:spPr bwMode="auto">
          <a:xfrm>
            <a:off x="5638801" y="5542996"/>
            <a:ext cx="1142999" cy="1315004"/>
          </a:xfrm>
          <a:prstGeom prst="rect">
            <a:avLst/>
          </a:prstGeom>
          <a:noFill/>
        </p:spPr>
      </p:pic>
      <p:pic>
        <p:nvPicPr>
          <p:cNvPr id="90116" name="Picture 4" descr="http://www.virginia.edu/psychology/people/pictures/cloreGerald.jpg"/>
          <p:cNvPicPr>
            <a:picLocks noChangeAspect="1" noChangeArrowheads="1"/>
          </p:cNvPicPr>
          <p:nvPr/>
        </p:nvPicPr>
        <p:blipFill>
          <a:blip r:embed="rId3" cstate="print"/>
          <a:srcRect/>
          <a:stretch>
            <a:fillRect/>
          </a:stretch>
        </p:blipFill>
        <p:spPr bwMode="auto">
          <a:xfrm>
            <a:off x="6781800" y="5562600"/>
            <a:ext cx="1295400" cy="1295400"/>
          </a:xfrm>
          <a:prstGeom prst="rect">
            <a:avLst/>
          </a:prstGeom>
          <a:noFill/>
        </p:spPr>
      </p:pic>
      <p:pic>
        <p:nvPicPr>
          <p:cNvPr id="90118" name="Picture 6" descr="Allan Collins"/>
          <p:cNvPicPr>
            <a:picLocks noChangeAspect="1" noChangeArrowheads="1"/>
          </p:cNvPicPr>
          <p:nvPr/>
        </p:nvPicPr>
        <p:blipFill>
          <a:blip r:embed="rId4" cstate="print"/>
          <a:srcRect/>
          <a:stretch>
            <a:fillRect/>
          </a:stretch>
        </p:blipFill>
        <p:spPr bwMode="auto">
          <a:xfrm>
            <a:off x="8104910" y="5562600"/>
            <a:ext cx="1039090" cy="1295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Difference From </a:t>
            </a:r>
            <a:r>
              <a:rPr lang="en-US" dirty="0" err="1" smtClean="0"/>
              <a:t>Ekman</a:t>
            </a:r>
            <a:endParaRPr lang="en-US" dirty="0"/>
          </a:p>
        </p:txBody>
      </p:sp>
      <p:sp>
        <p:nvSpPr>
          <p:cNvPr id="3" name="Content Placeholder 2"/>
          <p:cNvSpPr>
            <a:spLocks noGrp="1"/>
          </p:cNvSpPr>
          <p:nvPr>
            <p:ph idx="1"/>
          </p:nvPr>
        </p:nvSpPr>
        <p:spPr/>
        <p:txBody>
          <a:bodyPr/>
          <a:lstStyle/>
          <a:p>
            <a:r>
              <a:rPr lang="en-US" dirty="0" smtClean="0"/>
              <a:t>Emotional appraisal is </a:t>
            </a:r>
            <a:r>
              <a:rPr lang="en-US" b="1" i="1" dirty="0" smtClean="0"/>
              <a:t>not </a:t>
            </a:r>
            <a:r>
              <a:rPr lang="en-US" dirty="0" smtClean="0"/>
              <a:t>automatic but involves complex cognitive processing and categorization</a:t>
            </a:r>
          </a:p>
          <a:p>
            <a:pPr lvl="1"/>
            <a:r>
              <a:rPr lang="en-US" dirty="0" smtClean="0"/>
              <a:t>Which </a:t>
            </a:r>
            <a:r>
              <a:rPr lang="en-US" b="1" i="1" dirty="0" smtClean="0"/>
              <a:t>seems </a:t>
            </a:r>
            <a:r>
              <a:rPr lang="en-US" b="1" i="1" dirty="0" smtClean="0"/>
              <a:t>automatic </a:t>
            </a:r>
            <a:r>
              <a:rPr lang="en-US" dirty="0" smtClean="0"/>
              <a:t>because it is so ingrained</a:t>
            </a:r>
          </a:p>
          <a:p>
            <a:pPr lvl="1"/>
            <a:r>
              <a:rPr lang="en-US" dirty="0" smtClean="0"/>
              <a:t>Some physiological components of emotion precede cognition, but cognition is necessary for determining which affective state emerges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22" name="Picture 2"/>
          <p:cNvPicPr>
            <a:picLocks noChangeAspect="1" noChangeArrowheads="1"/>
          </p:cNvPicPr>
          <p:nvPr/>
        </p:nvPicPr>
        <p:blipFill>
          <a:blip r:embed="rId2" cstate="print"/>
          <a:srcRect/>
          <a:stretch>
            <a:fillRect/>
          </a:stretch>
        </p:blipFill>
        <p:spPr bwMode="auto">
          <a:xfrm>
            <a:off x="685800" y="-34185"/>
            <a:ext cx="7620000" cy="689218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lnSpcReduction="10000"/>
          </a:bodyPr>
          <a:lstStyle/>
          <a:p>
            <a:r>
              <a:rPr lang="en-US" dirty="0" smtClean="0"/>
              <a:t>We are going to review the key models of affect</a:t>
            </a:r>
          </a:p>
          <a:p>
            <a:endParaRPr lang="en-US" dirty="0" smtClean="0"/>
          </a:p>
          <a:p>
            <a:r>
              <a:rPr lang="en-US" dirty="0" smtClean="0"/>
              <a:t>We will not go into full detail on the </a:t>
            </a:r>
            <a:r>
              <a:rPr lang="en-US" dirty="0" smtClean="0"/>
              <a:t>evidence and coding </a:t>
            </a:r>
            <a:r>
              <a:rPr lang="en-US" dirty="0" smtClean="0"/>
              <a:t>for basic emotions</a:t>
            </a:r>
          </a:p>
          <a:p>
            <a:pPr lvl="1"/>
            <a:r>
              <a:rPr lang="en-US" dirty="0" smtClean="0"/>
              <a:t>We will talk about that in detail tomorrow</a:t>
            </a:r>
            <a:endParaRPr lang="en-US" dirty="0" smtClean="0"/>
          </a:p>
          <a:p>
            <a:pPr lvl="1"/>
            <a:r>
              <a:rPr lang="en-US" dirty="0" smtClean="0"/>
              <a:t>But we will go into some of the key differences between the different models and the kinds of evidence they use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Difference From </a:t>
            </a:r>
            <a:r>
              <a:rPr lang="en-US" dirty="0" err="1" smtClean="0"/>
              <a:t>Ekman</a:t>
            </a:r>
            <a:endParaRPr lang="en-US" dirty="0"/>
          </a:p>
        </p:txBody>
      </p:sp>
      <p:sp>
        <p:nvSpPr>
          <p:cNvPr id="3" name="Content Placeholder 2"/>
          <p:cNvSpPr>
            <a:spLocks noGrp="1"/>
          </p:cNvSpPr>
          <p:nvPr>
            <p:ph idx="1"/>
          </p:nvPr>
        </p:nvSpPr>
        <p:spPr/>
        <p:txBody>
          <a:bodyPr/>
          <a:lstStyle/>
          <a:p>
            <a:r>
              <a:rPr lang="en-US" dirty="0" smtClean="0"/>
              <a:t>Emotions are not unitary but hierarchical</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Difference From </a:t>
            </a:r>
            <a:r>
              <a:rPr lang="en-US" dirty="0" err="1" smtClean="0"/>
              <a:t>Ekman</a:t>
            </a:r>
            <a:endParaRPr lang="en-US" dirty="0"/>
          </a:p>
        </p:txBody>
      </p:sp>
      <p:sp>
        <p:nvSpPr>
          <p:cNvPr id="3" name="Content Placeholder 2"/>
          <p:cNvSpPr>
            <a:spLocks noGrp="1"/>
          </p:cNvSpPr>
          <p:nvPr>
            <p:ph idx="1"/>
          </p:nvPr>
        </p:nvSpPr>
        <p:spPr/>
        <p:txBody>
          <a:bodyPr/>
          <a:lstStyle/>
          <a:p>
            <a:r>
              <a:rPr lang="en-US" dirty="0" smtClean="0"/>
              <a:t>Opposite </a:t>
            </a:r>
            <a:r>
              <a:rPr lang="en-US" dirty="0" smtClean="0"/>
              <a:t>emotions (positive, negative) come from the same processes</a:t>
            </a:r>
          </a:p>
          <a:p>
            <a:pPr lvl="1"/>
            <a:r>
              <a:rPr lang="en-US" dirty="0" smtClean="0"/>
              <a:t>Love, Hate</a:t>
            </a:r>
          </a:p>
          <a:p>
            <a:pPr lvl="1"/>
            <a:r>
              <a:rPr lang="en-US" dirty="0" smtClean="0"/>
              <a:t>Pride, Shame</a:t>
            </a:r>
            <a:endParaRPr lang="en-US" dirty="0"/>
          </a:p>
        </p:txBody>
      </p:sp>
    </p:spTree>
    <p:extLst>
      <p:ext uri="{BB962C8B-B14F-4D97-AF65-F5344CB8AC3E}">
        <p14:creationId xmlns:p14="http://schemas.microsoft.com/office/powerpoint/2010/main" val="123625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urbo.inquisitr.com/wp-content/2010/02/love-hate-baby.jpg"/>
          <p:cNvPicPr>
            <a:picLocks noChangeAspect="1" noChangeArrowheads="1"/>
          </p:cNvPicPr>
          <p:nvPr/>
        </p:nvPicPr>
        <p:blipFill rotWithShape="1">
          <a:blip r:embed="rId2">
            <a:extLst>
              <a:ext uri="{28A0092B-C50C-407E-A947-70E740481C1C}">
                <a14:useLocalDpi xmlns:a14="http://schemas.microsoft.com/office/drawing/2010/main" val="0"/>
              </a:ext>
            </a:extLst>
          </a:blip>
          <a:srcRect b="11168"/>
          <a:stretch/>
        </p:blipFill>
        <p:spPr bwMode="auto">
          <a:xfrm>
            <a:off x="152400" y="1371600"/>
            <a:ext cx="8836443"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56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Difference From </a:t>
            </a:r>
            <a:r>
              <a:rPr lang="en-US" dirty="0" err="1" smtClean="0"/>
              <a:t>Ekman</a:t>
            </a:r>
            <a:endParaRPr lang="en-US" dirty="0"/>
          </a:p>
        </p:txBody>
      </p:sp>
      <p:sp>
        <p:nvSpPr>
          <p:cNvPr id="3" name="Content Placeholder 2"/>
          <p:cNvSpPr>
            <a:spLocks noGrp="1"/>
          </p:cNvSpPr>
          <p:nvPr>
            <p:ph idx="1"/>
          </p:nvPr>
        </p:nvSpPr>
        <p:spPr/>
        <p:txBody>
          <a:bodyPr/>
          <a:lstStyle/>
          <a:p>
            <a:r>
              <a:rPr lang="en-US" dirty="0" smtClean="0"/>
              <a:t>Many positive emotions</a:t>
            </a:r>
          </a:p>
          <a:p>
            <a:endParaRPr lang="en-US" dirty="0" smtClean="0"/>
          </a:p>
          <a:p>
            <a:r>
              <a:rPr lang="en-US" dirty="0" err="1" smtClean="0"/>
              <a:t>Ekman</a:t>
            </a:r>
            <a:r>
              <a:rPr lang="en-US" dirty="0" smtClean="0"/>
              <a:t> lumps all positive emotions together in “Enjoyment”</a:t>
            </a:r>
          </a:p>
          <a:p>
            <a:pPr lvl="1"/>
            <a:r>
              <a:rPr lang="en-US" dirty="0" smtClean="0"/>
              <a:t>Though acknowledging the possible existence of awe, excitement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Difference From </a:t>
            </a:r>
            <a:r>
              <a:rPr lang="en-US" dirty="0" err="1" smtClean="0"/>
              <a:t>Ekman</a:t>
            </a:r>
            <a:r>
              <a:rPr lang="en-US" dirty="0" smtClean="0"/>
              <a:t>: </a:t>
            </a:r>
            <a:br>
              <a:rPr lang="en-US" dirty="0" smtClean="0"/>
            </a:br>
            <a:r>
              <a:rPr lang="en-US" dirty="0" smtClean="0"/>
              <a:t>Theory Generation</a:t>
            </a:r>
            <a:endParaRPr lang="en-US" dirty="0"/>
          </a:p>
        </p:txBody>
      </p:sp>
      <p:sp>
        <p:nvSpPr>
          <p:cNvPr id="3" name="Content Placeholder 2"/>
          <p:cNvSpPr>
            <a:spLocks noGrp="1"/>
          </p:cNvSpPr>
          <p:nvPr>
            <p:ph idx="1"/>
          </p:nvPr>
        </p:nvSpPr>
        <p:spPr/>
        <p:txBody>
          <a:bodyPr/>
          <a:lstStyle/>
          <a:p>
            <a:r>
              <a:rPr lang="en-US" dirty="0" err="1" smtClean="0"/>
              <a:t>Ekman</a:t>
            </a:r>
            <a:r>
              <a:rPr lang="en-US" dirty="0" smtClean="0"/>
              <a:t> theory generation very bottom-up</a:t>
            </a:r>
          </a:p>
          <a:p>
            <a:pPr lvl="1"/>
            <a:r>
              <a:rPr lang="en-US" dirty="0" smtClean="0"/>
              <a:t>Comes from extensive study of video, and studies showing pictures of actors to peoples around the world</a:t>
            </a:r>
          </a:p>
          <a:p>
            <a:pPr lvl="1"/>
            <a:endParaRPr lang="en-US" dirty="0" smtClean="0"/>
          </a:p>
          <a:p>
            <a:r>
              <a:rPr lang="en-US" dirty="0" smtClean="0"/>
              <a:t>OCC theory generation much more top-down</a:t>
            </a:r>
          </a:p>
          <a:p>
            <a:pPr lvl="1"/>
            <a:r>
              <a:rPr lang="en-US" dirty="0" smtClean="0"/>
              <a:t>Based on knowledge of cognitive theories, laboratory studies, and extensive reading of first-person accounts of emotion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Only </a:t>
            </a:r>
            <a:r>
              <a:rPr lang="en-US" b="1" i="1" dirty="0" smtClean="0"/>
              <a:t>two </a:t>
            </a:r>
            <a:r>
              <a:rPr lang="en-US" dirty="0" smtClean="0"/>
              <a:t>emotions common between OCC model and </a:t>
            </a:r>
            <a:r>
              <a:rPr lang="en-US" dirty="0" err="1" smtClean="0"/>
              <a:t>Ekman</a:t>
            </a:r>
            <a:endParaRPr lang="en-US" dirty="0" smtClean="0"/>
          </a:p>
          <a:p>
            <a:pPr lvl="1"/>
            <a:r>
              <a:rPr lang="en-US" b="1" i="1" dirty="0" smtClean="0"/>
              <a:t>Anger, Fear</a:t>
            </a:r>
          </a:p>
          <a:p>
            <a:pPr lvl="1"/>
            <a:endParaRPr lang="en-US" b="1" i="1" dirty="0" smtClean="0"/>
          </a:p>
          <a:p>
            <a:r>
              <a:rPr lang="en-US" dirty="0" smtClean="0"/>
              <a:t>Sadness becomes {Distress, Remorse, Disappointment, Pity}?</a:t>
            </a:r>
          </a:p>
          <a:p>
            <a:r>
              <a:rPr lang="en-US" dirty="0" smtClean="0"/>
              <a:t>Disgust becomes {Reproach, Pity}?</a:t>
            </a:r>
          </a:p>
          <a:p>
            <a:r>
              <a:rPr lang="en-US" dirty="0" smtClean="0"/>
              <a:t>Surprise goes away?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Sadness</a:t>
            </a:r>
            <a:endParaRPr lang="en-US" dirty="0"/>
          </a:p>
        </p:txBody>
      </p:sp>
      <p:sp>
        <p:nvSpPr>
          <p:cNvPr id="3" name="Content Placeholder 2"/>
          <p:cNvSpPr>
            <a:spLocks noGrp="1"/>
          </p:cNvSpPr>
          <p:nvPr>
            <p:ph idx="1"/>
          </p:nvPr>
        </p:nvSpPr>
        <p:spPr/>
        <p:txBody>
          <a:bodyPr>
            <a:normAutofit/>
          </a:bodyPr>
          <a:lstStyle/>
          <a:p>
            <a:r>
              <a:rPr lang="en-US" dirty="0" smtClean="0"/>
              <a:t>Should there be sadness as a separate construct in OCC?</a:t>
            </a:r>
          </a:p>
          <a:p>
            <a:endParaRPr lang="en-US" dirty="0" smtClean="0"/>
          </a:p>
          <a:p>
            <a:r>
              <a:rPr lang="en-US" dirty="0" smtClean="0"/>
              <a:t>Or is sadness the physiological/facial component of OCC states like {Distress, Remorse, Disappointment}?</a:t>
            </a:r>
          </a:p>
          <a:p>
            <a:pPr lvl="1"/>
            <a:endParaRPr lang="en-US" dirty="0" smtClean="0"/>
          </a:p>
          <a:p>
            <a:r>
              <a:rPr lang="en-US" dirty="0" smtClean="0"/>
              <a:t>What </a:t>
            </a:r>
            <a:r>
              <a:rPr lang="en-US" dirty="0" smtClean="0"/>
              <a:t>does pity map to? Sadness or disgust?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(2003)</a:t>
            </a:r>
            <a:endParaRPr lang="en-US" dirty="0"/>
          </a:p>
        </p:txBody>
      </p:sp>
      <p:sp>
        <p:nvSpPr>
          <p:cNvPr id="3" name="Content Placeholder 2"/>
          <p:cNvSpPr>
            <a:spLocks noGrp="1"/>
          </p:cNvSpPr>
          <p:nvPr>
            <p:ph idx="1"/>
          </p:nvPr>
        </p:nvSpPr>
        <p:spPr/>
        <p:txBody>
          <a:bodyPr/>
          <a:lstStyle/>
          <a:p>
            <a:r>
              <a:rPr lang="en-US" dirty="0" smtClean="0"/>
              <a:t>Even if facial and physiological expressions of emotion – such as fear – are culturally universal</a:t>
            </a:r>
          </a:p>
          <a:p>
            <a:endParaRPr lang="en-US" dirty="0" smtClean="0"/>
          </a:p>
          <a:p>
            <a:r>
              <a:rPr lang="en-US" dirty="0" smtClean="0"/>
              <a:t>Is that meaningful?</a:t>
            </a:r>
            <a:endParaRPr lang="en-US" dirty="0"/>
          </a:p>
        </p:txBody>
      </p:sp>
      <p:pic>
        <p:nvPicPr>
          <p:cNvPr id="102402" name="Picture 2" descr="http://www.bc.edu/schools/cas/psych/meta-elements/jpg/faculty/russell_faculty.jpg"/>
          <p:cNvPicPr>
            <a:picLocks noChangeAspect="1" noChangeArrowheads="1"/>
          </p:cNvPicPr>
          <p:nvPr/>
        </p:nvPicPr>
        <p:blipFill>
          <a:blip r:embed="rId2" cstate="print"/>
          <a:srcRect r="8276" b="26024"/>
          <a:stretch>
            <a:fillRect/>
          </a:stretch>
        </p:blipFill>
        <p:spPr bwMode="auto">
          <a:xfrm>
            <a:off x="8077200" y="5626769"/>
            <a:ext cx="1066800" cy="123123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p:txBody>
          <a:bodyPr>
            <a:normAutofit lnSpcReduction="10000"/>
          </a:bodyPr>
          <a:lstStyle/>
          <a:p>
            <a:r>
              <a:rPr lang="en-US" dirty="0" smtClean="0"/>
              <a:t>Conceptualization of what emotions mean differ across cultures </a:t>
            </a:r>
          </a:p>
          <a:p>
            <a:pPr lvl="1"/>
            <a:r>
              <a:rPr lang="en-US" dirty="0" smtClean="0"/>
              <a:t>In </a:t>
            </a:r>
            <a:r>
              <a:rPr lang="en-US" dirty="0" err="1" smtClean="0"/>
              <a:t>Luganda</a:t>
            </a:r>
            <a:r>
              <a:rPr lang="en-US" dirty="0" smtClean="0"/>
              <a:t>, anger and sadness are denoted by the same word and it is difficult for researchers to explain the difference</a:t>
            </a:r>
          </a:p>
          <a:p>
            <a:pPr lvl="1"/>
            <a:r>
              <a:rPr lang="en-US" dirty="0" smtClean="0"/>
              <a:t>Experiences that cause anger in USA lead to crying among Buganda people (</a:t>
            </a:r>
            <a:r>
              <a:rPr lang="en-US" dirty="0" err="1" smtClean="0"/>
              <a:t>Leff</a:t>
            </a:r>
            <a:r>
              <a:rPr lang="en-US" dirty="0" smtClean="0"/>
              <a:t>, 1973)</a:t>
            </a:r>
          </a:p>
          <a:p>
            <a:pPr lvl="1"/>
            <a:endParaRPr lang="en-US" dirty="0" smtClean="0"/>
          </a:p>
          <a:p>
            <a:pPr lvl="1"/>
            <a:r>
              <a:rPr lang="en-US" dirty="0" smtClean="0"/>
              <a:t>Brazilians cry when they are angry (personal communication, Ryan Baker)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a:bodyPr>
          <a:lstStyle/>
          <a:p>
            <a:r>
              <a:rPr lang="en-US" dirty="0" smtClean="0"/>
              <a:t>I am going to try to run through the basic models quickly</a:t>
            </a:r>
          </a:p>
          <a:p>
            <a:endParaRPr lang="en-US" dirty="0" smtClean="0"/>
          </a:p>
          <a:p>
            <a:r>
              <a:rPr lang="en-US" dirty="0" smtClean="0"/>
              <a:t>Leaving more time for discussion and specifically comparison at the end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p:txBody>
          <a:bodyPr>
            <a:normAutofit lnSpcReduction="10000"/>
          </a:bodyPr>
          <a:lstStyle/>
          <a:p>
            <a:r>
              <a:rPr lang="en-US" dirty="0" smtClean="0"/>
              <a:t>Conceptualization of what emotions mean differ across cultures </a:t>
            </a:r>
          </a:p>
          <a:p>
            <a:pPr lvl="1"/>
            <a:r>
              <a:rPr lang="en-US" dirty="0" smtClean="0"/>
              <a:t>Shame and Fear not distinguished by </a:t>
            </a:r>
            <a:r>
              <a:rPr lang="en-US" dirty="0" err="1" smtClean="0"/>
              <a:t>Gidjingalia</a:t>
            </a:r>
            <a:r>
              <a:rPr lang="en-US" dirty="0" smtClean="0"/>
              <a:t> people (Hiatt, 1978)</a:t>
            </a:r>
          </a:p>
          <a:p>
            <a:pPr lvl="1"/>
            <a:r>
              <a:rPr lang="en-US" dirty="0" smtClean="0"/>
              <a:t>Shame, Guilt, and Embarrassment not distinguished by Japanese and Javanese (</a:t>
            </a:r>
            <a:r>
              <a:rPr lang="en-US" dirty="0" err="1" smtClean="0"/>
              <a:t>Lebra</a:t>
            </a:r>
            <a:r>
              <a:rPr lang="en-US" dirty="0" smtClean="0"/>
              <a:t>, 1983; Keeler, 1983)</a:t>
            </a:r>
          </a:p>
          <a:p>
            <a:pPr lvl="2"/>
            <a:r>
              <a:rPr lang="en-US" dirty="0" smtClean="0"/>
              <a:t>Can anyone here confirm this?</a:t>
            </a:r>
          </a:p>
          <a:p>
            <a:pPr lvl="1"/>
            <a:r>
              <a:rPr lang="en-US" dirty="0" smtClean="0"/>
              <a:t>Shame almost impossible to translate into many languages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Conceptualization of what emotions mean differ across cultures </a:t>
            </a:r>
          </a:p>
          <a:p>
            <a:pPr lvl="1"/>
            <a:r>
              <a:rPr lang="en-US" dirty="0" smtClean="0"/>
              <a:t>Shame and Fear not distinguished by </a:t>
            </a:r>
            <a:r>
              <a:rPr lang="en-US" dirty="0" err="1" smtClean="0"/>
              <a:t>Gidjingalia</a:t>
            </a:r>
            <a:r>
              <a:rPr lang="en-US" dirty="0" smtClean="0"/>
              <a:t> people (Hiatt, 1978)</a:t>
            </a:r>
          </a:p>
          <a:p>
            <a:pPr lvl="1"/>
            <a:r>
              <a:rPr lang="en-US" dirty="0" smtClean="0"/>
              <a:t>Shame, Guilt, and Embarrassment not distinguished by Japanese and Javanese (</a:t>
            </a:r>
            <a:r>
              <a:rPr lang="en-US" dirty="0" err="1" smtClean="0"/>
              <a:t>Lebra</a:t>
            </a:r>
            <a:r>
              <a:rPr lang="en-US" dirty="0" smtClean="0"/>
              <a:t>, 1983; Keeler, 1983)</a:t>
            </a:r>
          </a:p>
          <a:p>
            <a:pPr lvl="2"/>
            <a:r>
              <a:rPr lang="en-US" dirty="0" smtClean="0"/>
              <a:t>Can anyone here confirm this?</a:t>
            </a:r>
          </a:p>
          <a:p>
            <a:pPr lvl="1"/>
            <a:r>
              <a:rPr lang="en-US" dirty="0" smtClean="0"/>
              <a:t>Shame almost impossible to translate into many </a:t>
            </a:r>
            <a:r>
              <a:rPr lang="en-US" dirty="0" smtClean="0"/>
              <a:t>languages</a:t>
            </a:r>
          </a:p>
          <a:p>
            <a:pPr lvl="2"/>
            <a:r>
              <a:rPr lang="en-US" dirty="0" smtClean="0"/>
              <a:t>Also unknown among American politicians</a:t>
            </a:r>
            <a:endParaRPr lang="en-US" dirty="0" smtClean="0"/>
          </a:p>
        </p:txBody>
      </p:sp>
      <p:pic>
        <p:nvPicPr>
          <p:cNvPr id="2050" name="Picture 2" descr="http://arbyte.us/blog_archive/2008/03/SPITZER_PRESSER_080310_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514321"/>
            <a:ext cx="1828800" cy="137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p:txBody>
          <a:bodyPr>
            <a:normAutofit/>
          </a:bodyPr>
          <a:lstStyle/>
          <a:p>
            <a:r>
              <a:rPr lang="en-US" dirty="0" smtClean="0"/>
              <a:t>Conceptualization of what emotions mean differ across cultures </a:t>
            </a:r>
          </a:p>
          <a:p>
            <a:pPr lvl="1"/>
            <a:r>
              <a:rPr lang="en-US" dirty="0" smtClean="0"/>
              <a:t>Hatred and Disgust not separated by Samoans (Gerber, 1975)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p:txBody>
          <a:bodyPr>
            <a:normAutofit/>
          </a:bodyPr>
          <a:lstStyle/>
          <a:p>
            <a:r>
              <a:rPr lang="en-US" dirty="0" smtClean="0"/>
              <a:t>Emotions considered “basic” in other cultures have no translation in English and/or are hard to </a:t>
            </a:r>
            <a:r>
              <a:rPr lang="en-US" dirty="0" smtClean="0"/>
              <a:t>explain to Americans</a:t>
            </a:r>
            <a:endParaRPr lang="en-US" dirty="0" smtClean="0"/>
          </a:p>
          <a:p>
            <a:pPr lvl="1"/>
            <a:r>
              <a:rPr lang="en-US" dirty="0" smtClean="0"/>
              <a:t>Schadenfreude (German</a:t>
            </a:r>
            <a:r>
              <a:rPr lang="en-US" dirty="0" smtClean="0"/>
              <a:t>)</a:t>
            </a: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p:txBody>
          <a:bodyPr>
            <a:normAutofit/>
          </a:bodyPr>
          <a:lstStyle/>
          <a:p>
            <a:r>
              <a:rPr lang="en-US" dirty="0" smtClean="0"/>
              <a:t>Emotions considered “basic” in other cultures have no translation in English and/or are hard to </a:t>
            </a:r>
            <a:r>
              <a:rPr lang="en-US" dirty="0" smtClean="0"/>
              <a:t>explain to Americans</a:t>
            </a:r>
            <a:endParaRPr lang="en-US" dirty="0" smtClean="0"/>
          </a:p>
          <a:p>
            <a:pPr lvl="1"/>
            <a:r>
              <a:rPr lang="en-US" dirty="0" smtClean="0"/>
              <a:t>Schadenfreude (German)</a:t>
            </a:r>
          </a:p>
          <a:p>
            <a:pPr lvl="1"/>
            <a:r>
              <a:rPr lang="en-US" dirty="0" err="1" smtClean="0"/>
              <a:t>Litost</a:t>
            </a:r>
            <a:r>
              <a:rPr lang="en-US" dirty="0" smtClean="0"/>
              <a:t> (Czech</a:t>
            </a:r>
            <a:r>
              <a:rPr lang="en-US" dirty="0" smtClean="0"/>
              <a:t>)</a:t>
            </a:r>
          </a:p>
          <a:p>
            <a:pPr lvl="2"/>
            <a:r>
              <a:rPr lang="en-US" dirty="0" smtClean="0"/>
              <a:t>Milan </a:t>
            </a:r>
            <a:r>
              <a:rPr lang="en-US" dirty="0" err="1" smtClean="0"/>
              <a:t>Kundera</a:t>
            </a:r>
            <a:r>
              <a:rPr lang="en-US" dirty="0" smtClean="0"/>
              <a:t> wrote a chapter in a novel about </a:t>
            </a:r>
            <a:r>
              <a:rPr lang="en-US" dirty="0" err="1" smtClean="0"/>
              <a:t>Litost</a:t>
            </a:r>
            <a:r>
              <a:rPr lang="en-US" dirty="0" smtClean="0"/>
              <a:t>, and then five years later, decided he hadn’t explained it right, and wrote another chapter in another novel</a:t>
            </a:r>
            <a:endParaRPr lang="en-US" dirty="0" smtClean="0"/>
          </a:p>
        </p:txBody>
      </p:sp>
    </p:spTree>
    <p:extLst>
      <p:ext uri="{BB962C8B-B14F-4D97-AF65-F5344CB8AC3E}">
        <p14:creationId xmlns:p14="http://schemas.microsoft.com/office/powerpoint/2010/main" val="1413205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p:txBody>
          <a:bodyPr>
            <a:normAutofit/>
          </a:bodyPr>
          <a:lstStyle/>
          <a:p>
            <a:r>
              <a:rPr lang="en-US" dirty="0" smtClean="0"/>
              <a:t>Emotions considered “basic” in other cultures have no translation in English and/or are hard to </a:t>
            </a:r>
            <a:r>
              <a:rPr lang="en-US" dirty="0" smtClean="0"/>
              <a:t>explain to Americans</a:t>
            </a:r>
            <a:endParaRPr lang="en-US" dirty="0" smtClean="0"/>
          </a:p>
          <a:p>
            <a:pPr lvl="1"/>
            <a:r>
              <a:rPr lang="en-US" dirty="0" smtClean="0"/>
              <a:t>Schadenfreude (German)</a:t>
            </a:r>
          </a:p>
          <a:p>
            <a:pPr lvl="1"/>
            <a:r>
              <a:rPr lang="en-US" dirty="0" err="1" smtClean="0"/>
              <a:t>Litost</a:t>
            </a:r>
            <a:r>
              <a:rPr lang="en-US" dirty="0" smtClean="0"/>
              <a:t> (Czech</a:t>
            </a:r>
            <a:r>
              <a:rPr lang="en-US" dirty="0" smtClean="0"/>
              <a:t>)</a:t>
            </a:r>
          </a:p>
          <a:p>
            <a:pPr lvl="1"/>
            <a:r>
              <a:rPr lang="en-US" dirty="0" err="1" smtClean="0"/>
              <a:t>Saudades</a:t>
            </a:r>
            <a:r>
              <a:rPr lang="en-US" dirty="0" smtClean="0"/>
              <a:t> </a:t>
            </a:r>
            <a:r>
              <a:rPr lang="en-US" dirty="0" smtClean="0"/>
              <a:t>(Portuguese</a:t>
            </a:r>
            <a:r>
              <a:rPr lang="en-US" dirty="0" smtClean="0"/>
              <a:t>)</a:t>
            </a:r>
            <a:endParaRPr lang="en-US" dirty="0" smtClean="0"/>
          </a:p>
        </p:txBody>
      </p:sp>
    </p:spTree>
    <p:extLst>
      <p:ext uri="{BB962C8B-B14F-4D97-AF65-F5344CB8AC3E}">
        <p14:creationId xmlns:p14="http://schemas.microsoft.com/office/powerpoint/2010/main" val="4178225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 (2001)</a:t>
            </a:r>
            <a:endParaRPr lang="en-US" dirty="0"/>
          </a:p>
        </p:txBody>
      </p:sp>
      <p:sp>
        <p:nvSpPr>
          <p:cNvPr id="3" name="Content Placeholder 2"/>
          <p:cNvSpPr>
            <a:spLocks noGrp="1"/>
          </p:cNvSpPr>
          <p:nvPr>
            <p:ph idx="1"/>
          </p:nvPr>
        </p:nvSpPr>
        <p:spPr/>
        <p:txBody>
          <a:bodyPr>
            <a:normAutofit/>
          </a:bodyPr>
          <a:lstStyle/>
          <a:p>
            <a:r>
              <a:rPr lang="en-US" dirty="0" smtClean="0"/>
              <a:t>Emotions considered “basic” in other cultures have no translation in English and/or are hard to </a:t>
            </a:r>
            <a:r>
              <a:rPr lang="en-US" dirty="0" smtClean="0"/>
              <a:t>explain to Americans</a:t>
            </a:r>
            <a:endParaRPr lang="en-US" dirty="0" smtClean="0"/>
          </a:p>
          <a:p>
            <a:pPr lvl="1"/>
            <a:r>
              <a:rPr lang="en-US" dirty="0" smtClean="0"/>
              <a:t>Schadenfreude (German)</a:t>
            </a:r>
          </a:p>
          <a:p>
            <a:pPr lvl="1"/>
            <a:r>
              <a:rPr lang="en-US" dirty="0" err="1" smtClean="0"/>
              <a:t>Litost</a:t>
            </a:r>
            <a:r>
              <a:rPr lang="en-US" dirty="0" smtClean="0"/>
              <a:t> (Czech</a:t>
            </a:r>
            <a:r>
              <a:rPr lang="en-US" dirty="0" smtClean="0"/>
              <a:t>)</a:t>
            </a:r>
          </a:p>
          <a:p>
            <a:pPr lvl="1"/>
            <a:r>
              <a:rPr lang="en-US" dirty="0" err="1" smtClean="0"/>
              <a:t>Saudades</a:t>
            </a:r>
            <a:r>
              <a:rPr lang="en-US" dirty="0" smtClean="0"/>
              <a:t> </a:t>
            </a:r>
            <a:r>
              <a:rPr lang="en-US" dirty="0" smtClean="0"/>
              <a:t>(Portuguese)</a:t>
            </a:r>
          </a:p>
          <a:p>
            <a:pPr lvl="1"/>
            <a:r>
              <a:rPr lang="en-US" dirty="0" err="1" smtClean="0"/>
              <a:t>Duende</a:t>
            </a:r>
            <a:r>
              <a:rPr lang="en-US" dirty="0" smtClean="0"/>
              <a:t> (Spanish)</a:t>
            </a:r>
          </a:p>
        </p:txBody>
      </p:sp>
    </p:spTree>
    <p:extLst>
      <p:ext uri="{BB962C8B-B14F-4D97-AF65-F5344CB8AC3E}">
        <p14:creationId xmlns:p14="http://schemas.microsoft.com/office/powerpoint/2010/main" val="232998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to the question</a:t>
            </a:r>
            <a:endParaRPr lang="en-US" dirty="0"/>
          </a:p>
        </p:txBody>
      </p:sp>
      <p:sp>
        <p:nvSpPr>
          <p:cNvPr id="3" name="Content Placeholder 2"/>
          <p:cNvSpPr>
            <a:spLocks noGrp="1"/>
          </p:cNvSpPr>
          <p:nvPr>
            <p:ph idx="1"/>
          </p:nvPr>
        </p:nvSpPr>
        <p:spPr/>
        <p:txBody>
          <a:bodyPr/>
          <a:lstStyle/>
          <a:p>
            <a:r>
              <a:rPr lang="en-US" dirty="0" smtClean="0"/>
              <a:t>Is there something more basic than </a:t>
            </a:r>
            <a:r>
              <a:rPr lang="en-US" dirty="0" err="1" smtClean="0"/>
              <a:t>Ekman’s</a:t>
            </a:r>
            <a:r>
              <a:rPr lang="en-US" dirty="0" smtClean="0"/>
              <a:t> set of emotions?</a:t>
            </a:r>
          </a:p>
          <a:p>
            <a:endParaRPr lang="en-US" dirty="0" smtClean="0"/>
          </a:p>
          <a:p>
            <a:r>
              <a:rPr lang="en-US" dirty="0" smtClean="0"/>
              <a:t>Termed “core affect”</a:t>
            </a:r>
          </a:p>
          <a:p>
            <a:pPr lvl="1"/>
            <a:r>
              <a:rPr lang="en-US" dirty="0" smtClean="0"/>
              <a:t>“…</a:t>
            </a:r>
            <a:r>
              <a:rPr lang="en-US" dirty="0" err="1" smtClean="0"/>
              <a:t>neurophysiological</a:t>
            </a:r>
            <a:r>
              <a:rPr lang="en-US" dirty="0" smtClean="0"/>
              <a:t> state consciously accessible as the simplest raw (</a:t>
            </a:r>
            <a:r>
              <a:rPr lang="en-US" dirty="0" err="1" smtClean="0"/>
              <a:t>nonreflective</a:t>
            </a:r>
            <a:r>
              <a:rPr lang="en-US" dirty="0" smtClean="0"/>
              <a:t>) feelings evident in moods and emotions.” (Russell, 2003)</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Affect Dimensions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Activation/Deactivation</a:t>
            </a:r>
          </a:p>
          <a:p>
            <a:pPr lvl="1"/>
            <a:r>
              <a:rPr lang="en-US" dirty="0" smtClean="0"/>
              <a:t>Also called Arousal</a:t>
            </a:r>
          </a:p>
          <a:p>
            <a:pPr lvl="1"/>
            <a:endParaRPr lang="en-US" dirty="0" smtClean="0"/>
          </a:p>
          <a:p>
            <a:r>
              <a:rPr lang="en-US" dirty="0" smtClean="0"/>
              <a:t>Pleasure/Displeasure</a:t>
            </a:r>
          </a:p>
          <a:p>
            <a:pPr lvl="1"/>
            <a:r>
              <a:rPr lang="en-US" dirty="0" smtClean="0"/>
              <a:t>Also called Valence</a:t>
            </a:r>
          </a:p>
          <a:p>
            <a:pPr lvl="1"/>
            <a:endParaRPr lang="en-US" dirty="0" smtClean="0"/>
          </a:p>
          <a:p>
            <a:r>
              <a:rPr lang="en-US" dirty="0" smtClean="0"/>
              <a:t>These dimensions did not start with Russell</a:t>
            </a:r>
          </a:p>
          <a:p>
            <a:pPr lvl="1"/>
            <a:r>
              <a:rPr lang="en-US" dirty="0" smtClean="0"/>
              <a:t>Some early uses of these constructs:</a:t>
            </a:r>
          </a:p>
          <a:p>
            <a:pPr lvl="1">
              <a:buNone/>
            </a:pPr>
            <a:r>
              <a:rPr lang="en-US" dirty="0" smtClean="0"/>
              <a:t>	Arousal: </a:t>
            </a:r>
            <a:r>
              <a:rPr lang="en-US" dirty="0" err="1" smtClean="0"/>
              <a:t>Hebb</a:t>
            </a:r>
            <a:r>
              <a:rPr lang="en-US" dirty="0" smtClean="0"/>
              <a:t> (1955)</a:t>
            </a:r>
          </a:p>
          <a:p>
            <a:pPr lvl="1">
              <a:buNone/>
            </a:pPr>
            <a:r>
              <a:rPr lang="en-US" dirty="0" smtClean="0"/>
              <a:t>	Valence: Vroom (1968)</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2" cstate="print"/>
          <a:srcRect/>
          <a:stretch>
            <a:fillRect/>
          </a:stretch>
        </p:blipFill>
        <p:spPr bwMode="auto">
          <a:xfrm>
            <a:off x="228600" y="133350"/>
            <a:ext cx="8723870" cy="67246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In the Beginning…</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File:Creation-of-adam.PNG"/>
          <p:cNvPicPr>
            <a:picLocks noChangeAspect="1" noChangeArrowheads="1"/>
          </p:cNvPicPr>
          <p:nvPr/>
        </p:nvPicPr>
        <p:blipFill>
          <a:blip r:embed="rId2" cstate="print"/>
          <a:srcRect/>
          <a:stretch>
            <a:fillRect/>
          </a:stretch>
        </p:blipFill>
        <p:spPr bwMode="auto">
          <a:xfrm>
            <a:off x="685800" y="1600200"/>
            <a:ext cx="7620000" cy="4676776"/>
          </a:xfrm>
          <a:prstGeom prst="rect">
            <a:avLst/>
          </a:prstGeom>
          <a:noFill/>
        </p:spPr>
      </p:pic>
    </p:spTree>
    <p:extLst>
      <p:ext uri="{BB962C8B-B14F-4D97-AF65-F5344CB8AC3E}">
        <p14:creationId xmlns:p14="http://schemas.microsoft.com/office/powerpoint/2010/main" val="3625814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that</a:t>
            </a:r>
            <a:endParaRPr lang="en-US" dirty="0"/>
          </a:p>
        </p:txBody>
      </p:sp>
      <p:sp>
        <p:nvSpPr>
          <p:cNvPr id="3" name="Content Placeholder 2"/>
          <p:cNvSpPr>
            <a:spLocks noGrp="1"/>
          </p:cNvSpPr>
          <p:nvPr>
            <p:ph idx="1"/>
          </p:nvPr>
        </p:nvSpPr>
        <p:spPr/>
        <p:txBody>
          <a:bodyPr/>
          <a:lstStyle/>
          <a:p>
            <a:r>
              <a:rPr lang="en-US" dirty="0" smtClean="0"/>
              <a:t>Pretty much any emotion can be mapped onto this framework</a:t>
            </a:r>
          </a:p>
          <a:p>
            <a:endParaRPr lang="en-US" dirty="0" smtClean="0"/>
          </a:p>
          <a:p>
            <a:r>
              <a:rPr lang="en-US" dirty="0" smtClean="0"/>
              <a:t>But is it sufficient to distinguish between different emotions?</a:t>
            </a:r>
          </a:p>
          <a:p>
            <a:pPr lvl="1"/>
            <a:r>
              <a:rPr lang="en-US" dirty="0" smtClean="0"/>
              <a:t>How can disgust and upset be distinguished? </a:t>
            </a:r>
          </a:p>
          <a:p>
            <a:pPr lvl="1"/>
            <a:r>
              <a:rPr lang="en-US" dirty="0" smtClean="0"/>
              <a:t>Isn’t there something </a:t>
            </a:r>
            <a:r>
              <a:rPr lang="en-US" dirty="0" smtClean="0"/>
              <a:t>psychologically interesting </a:t>
            </a:r>
            <a:r>
              <a:rPr lang="en-US" dirty="0" smtClean="0"/>
              <a:t>in the difference between disgust and upset?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D’Mello</a:t>
            </a:r>
            <a:r>
              <a:rPr lang="en-US" dirty="0" smtClean="0"/>
              <a:t> and </a:t>
            </a:r>
            <a:r>
              <a:rPr lang="en-US" dirty="0" err="1" smtClean="0"/>
              <a:t>Graesser’s</a:t>
            </a:r>
            <a:r>
              <a:rPr lang="en-US" dirty="0" smtClean="0"/>
              <a:t> perspective</a:t>
            </a:r>
            <a:endParaRPr lang="en-US" dirty="0"/>
          </a:p>
        </p:txBody>
      </p:sp>
      <p:sp>
        <p:nvSpPr>
          <p:cNvPr id="3" name="Content Placeholder 2"/>
          <p:cNvSpPr>
            <a:spLocks noGrp="1"/>
          </p:cNvSpPr>
          <p:nvPr>
            <p:ph idx="1"/>
          </p:nvPr>
        </p:nvSpPr>
        <p:spPr/>
        <p:txBody>
          <a:bodyPr/>
          <a:lstStyle/>
          <a:p>
            <a:r>
              <a:rPr lang="en-US" dirty="0" err="1" smtClean="0"/>
              <a:t>D’Mello</a:t>
            </a:r>
            <a:r>
              <a:rPr lang="en-US" dirty="0" smtClean="0"/>
              <a:t>, Taylor, &amp; </a:t>
            </a:r>
            <a:r>
              <a:rPr lang="en-US" dirty="0" err="1" smtClean="0"/>
              <a:t>Graesser</a:t>
            </a:r>
            <a:r>
              <a:rPr lang="en-US" dirty="0" smtClean="0"/>
              <a:t>, 2007</a:t>
            </a:r>
          </a:p>
          <a:p>
            <a:r>
              <a:rPr lang="en-US" dirty="0" err="1" smtClean="0"/>
              <a:t>Graesser</a:t>
            </a:r>
            <a:r>
              <a:rPr lang="en-US" dirty="0" smtClean="0"/>
              <a:t> et al., 2007</a:t>
            </a:r>
          </a:p>
          <a:p>
            <a:r>
              <a:rPr lang="en-US" dirty="0" smtClean="0"/>
              <a:t>Baker, </a:t>
            </a:r>
            <a:r>
              <a:rPr lang="en-US" dirty="0" err="1" smtClean="0"/>
              <a:t>D’Mello</a:t>
            </a:r>
            <a:r>
              <a:rPr lang="en-US" dirty="0" smtClean="0"/>
              <a:t>, Rodrigo, &amp; </a:t>
            </a:r>
            <a:r>
              <a:rPr lang="en-US" dirty="0" err="1" smtClean="0"/>
              <a:t>Graesser</a:t>
            </a:r>
            <a:r>
              <a:rPr lang="en-US" dirty="0" smtClean="0"/>
              <a:t>, 2010</a:t>
            </a:r>
          </a:p>
          <a:p>
            <a:endParaRPr lang="en-US" dirty="0"/>
          </a:p>
        </p:txBody>
      </p:sp>
      <p:pic>
        <p:nvPicPr>
          <p:cNvPr id="4" name="Picture 2" descr="http://epistemicgames.org/eg/wp-content/uploads/graesser2-150x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069" y="5513069"/>
            <a:ext cx="1344931" cy="13449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dneydmello.jpg"/>
          <p:cNvPicPr>
            <a:picLocks noChangeAspect="1"/>
          </p:cNvPicPr>
          <p:nvPr/>
        </p:nvPicPr>
        <p:blipFill>
          <a:blip r:embed="rId3" cstate="print"/>
          <a:stretch>
            <a:fillRect/>
          </a:stretch>
        </p:blipFill>
        <p:spPr>
          <a:xfrm>
            <a:off x="6660887" y="5513069"/>
            <a:ext cx="1111513" cy="134493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D’Mello</a:t>
            </a:r>
            <a:r>
              <a:rPr lang="en-US" dirty="0" smtClean="0"/>
              <a:t> and </a:t>
            </a:r>
            <a:r>
              <a:rPr lang="en-US" dirty="0" err="1" smtClean="0"/>
              <a:t>Graesser’s</a:t>
            </a:r>
            <a:r>
              <a:rPr lang="en-US" dirty="0" smtClean="0"/>
              <a:t> perspective</a:t>
            </a:r>
            <a:endParaRPr lang="en-US" dirty="0"/>
          </a:p>
        </p:txBody>
      </p:sp>
      <p:sp>
        <p:nvSpPr>
          <p:cNvPr id="3" name="Content Placeholder 2"/>
          <p:cNvSpPr>
            <a:spLocks noGrp="1"/>
          </p:cNvSpPr>
          <p:nvPr>
            <p:ph idx="1"/>
          </p:nvPr>
        </p:nvSpPr>
        <p:spPr/>
        <p:txBody>
          <a:bodyPr/>
          <a:lstStyle/>
          <a:p>
            <a:r>
              <a:rPr lang="en-US" dirty="0" smtClean="0"/>
              <a:t>The affect </a:t>
            </a:r>
            <a:r>
              <a:rPr lang="en-US" dirty="0" smtClean="0"/>
              <a:t>that is relevant </a:t>
            </a:r>
            <a:r>
              <a:rPr lang="en-US" dirty="0" smtClean="0"/>
              <a:t>to study </a:t>
            </a:r>
            <a:r>
              <a:rPr lang="en-US" dirty="0" smtClean="0"/>
              <a:t>differs based on the context of </a:t>
            </a:r>
            <a:r>
              <a:rPr lang="en-US" dirty="0" smtClean="0"/>
              <a:t>research, and the research questions</a:t>
            </a:r>
            <a:endParaRPr lang="en-US" dirty="0" smtClean="0"/>
          </a:p>
          <a:p>
            <a:endParaRPr lang="en-US" dirty="0" smtClean="0"/>
          </a:p>
          <a:p>
            <a:r>
              <a:rPr lang="en-US" dirty="0" smtClean="0"/>
              <a:t>Affect that is relevant during learning is different than the affect that is relevant in other situations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Especially relevant during </a:t>
            </a:r>
            <a:r>
              <a:rPr lang="en-US" dirty="0" smtClean="0"/>
              <a:t>learning</a:t>
            </a:r>
            <a:br>
              <a:rPr lang="en-US" dirty="0" smtClean="0"/>
            </a:br>
            <a:r>
              <a:rPr lang="en-US" dirty="0" smtClean="0"/>
              <a:t>(</a:t>
            </a:r>
            <a:r>
              <a:rPr lang="en-US" dirty="0" err="1" smtClean="0"/>
              <a:t>D’Mello</a:t>
            </a:r>
            <a:r>
              <a:rPr lang="en-US" dirty="0" smtClean="0"/>
              <a:t> et al., 2007; Baker et al., 2010)</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Boredom (</a:t>
            </a:r>
            <a:r>
              <a:rPr lang="en-US" dirty="0" err="1" smtClean="0"/>
              <a:t>Csikszentmihalyi</a:t>
            </a:r>
            <a:r>
              <a:rPr lang="en-US" dirty="0" smtClean="0"/>
              <a:t>, 1990; </a:t>
            </a:r>
            <a:r>
              <a:rPr lang="en-US" dirty="0" err="1" smtClean="0"/>
              <a:t>Miserandino</a:t>
            </a:r>
            <a:r>
              <a:rPr lang="en-US" dirty="0" smtClean="0"/>
              <a:t>, 1996)</a:t>
            </a:r>
          </a:p>
          <a:p>
            <a:r>
              <a:rPr lang="en-US" dirty="0" smtClean="0"/>
              <a:t>Confusion (Craig et al., 2004; </a:t>
            </a:r>
            <a:r>
              <a:rPr lang="en-US" dirty="0" err="1" smtClean="0"/>
              <a:t>Graesser</a:t>
            </a:r>
            <a:r>
              <a:rPr lang="en-US" dirty="0" smtClean="0"/>
              <a:t> et al., 2008; </a:t>
            </a:r>
            <a:r>
              <a:rPr lang="en-US" dirty="0" err="1" smtClean="0"/>
              <a:t>Kort</a:t>
            </a:r>
            <a:r>
              <a:rPr lang="en-US" dirty="0" smtClean="0"/>
              <a:t> et al., 2001)</a:t>
            </a:r>
          </a:p>
          <a:p>
            <a:r>
              <a:rPr lang="en-US" dirty="0" smtClean="0"/>
              <a:t>Delight (Fredrickson and </a:t>
            </a:r>
            <a:r>
              <a:rPr lang="en-US" dirty="0" err="1" smtClean="0"/>
              <a:t>Branigan</a:t>
            </a:r>
            <a:r>
              <a:rPr lang="en-US" dirty="0" smtClean="0"/>
              <a:t>, 2005; Silvia and Abele, 2002)</a:t>
            </a:r>
          </a:p>
          <a:p>
            <a:r>
              <a:rPr lang="en-US" dirty="0" smtClean="0"/>
              <a:t>Engaged concentration (cf. </a:t>
            </a:r>
            <a:r>
              <a:rPr lang="en-US" dirty="0" err="1" smtClean="0"/>
              <a:t>Csikszentmihalyi</a:t>
            </a:r>
            <a:r>
              <a:rPr lang="en-US" dirty="0" smtClean="0"/>
              <a:t>, 1990)</a:t>
            </a:r>
          </a:p>
          <a:p>
            <a:pPr lvl="1"/>
            <a:r>
              <a:rPr lang="en-US" dirty="0" smtClean="0"/>
              <a:t>The affect associated with “Flow”</a:t>
            </a:r>
          </a:p>
          <a:p>
            <a:r>
              <a:rPr lang="en-US" dirty="0" smtClean="0"/>
              <a:t>Frustration (</a:t>
            </a:r>
            <a:r>
              <a:rPr lang="en-US" dirty="0" err="1" smtClean="0"/>
              <a:t>Kort</a:t>
            </a:r>
            <a:r>
              <a:rPr lang="en-US" dirty="0" smtClean="0"/>
              <a:t> et al., 2001; Patrick et al., 1993)</a:t>
            </a:r>
          </a:p>
          <a:p>
            <a:r>
              <a:rPr lang="en-US" dirty="0" smtClean="0"/>
              <a:t>Surprise (</a:t>
            </a:r>
            <a:r>
              <a:rPr lang="en-US" dirty="0" err="1" smtClean="0"/>
              <a:t>Schutzwohl</a:t>
            </a:r>
            <a:r>
              <a:rPr lang="en-US" dirty="0" smtClean="0"/>
              <a:t> and </a:t>
            </a:r>
            <a:r>
              <a:rPr lang="en-US" dirty="0" err="1" smtClean="0"/>
              <a:t>Borgstedt</a:t>
            </a:r>
            <a:r>
              <a:rPr lang="en-US" dirty="0" smtClean="0"/>
              <a:t>, 2005)</a:t>
            </a:r>
          </a:p>
          <a:p>
            <a:endParaRPr lang="en-US" dirty="0" smtClean="0"/>
          </a:p>
          <a:p>
            <a:r>
              <a:rPr lang="en-US" dirty="0" smtClean="0"/>
              <a:t>These will be discussed in detail in future classes…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Note…</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None of these show up in other models we’ve discussed except for surprise</a:t>
            </a:r>
          </a:p>
          <a:p>
            <a:endParaRPr lang="en-US" dirty="0" smtClean="0"/>
          </a:p>
          <a:p>
            <a:r>
              <a:rPr lang="en-US" dirty="0" smtClean="0"/>
              <a:t>And surprise will probably be taken out of </a:t>
            </a:r>
            <a:r>
              <a:rPr lang="en-US" dirty="0" err="1" smtClean="0"/>
              <a:t>D’Mello’s</a:t>
            </a:r>
            <a:r>
              <a:rPr lang="en-US" dirty="0" smtClean="0"/>
              <a:t> models soon, as it has repeatedly been </a:t>
            </a:r>
            <a:r>
              <a:rPr lang="en-US" dirty="0" smtClean="0"/>
              <a:t>rare </a:t>
            </a:r>
            <a:r>
              <a:rPr lang="en-US" dirty="0" smtClean="0"/>
              <a:t>in </a:t>
            </a:r>
            <a:r>
              <a:rPr lang="en-US" dirty="0" smtClean="0"/>
              <a:t>studies of affect during </a:t>
            </a:r>
            <a:r>
              <a:rPr lang="en-US" dirty="0" smtClean="0"/>
              <a:t>learning (</a:t>
            </a:r>
            <a:r>
              <a:rPr lang="en-US" dirty="0" err="1" smtClean="0"/>
              <a:t>D’Mello</a:t>
            </a:r>
            <a:r>
              <a:rPr lang="en-US" dirty="0" smtClean="0"/>
              <a:t> et al., 2007, 2008, 2010; Rodrigo et al., 2007a, 2007b, 2008, 2009; Baker et al., 2010)</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 relevant during learning</a:t>
            </a:r>
            <a:endParaRPr lang="en-US" dirty="0"/>
          </a:p>
        </p:txBody>
      </p:sp>
      <p:sp>
        <p:nvSpPr>
          <p:cNvPr id="3" name="Content Placeholder 2"/>
          <p:cNvSpPr>
            <a:spLocks noGrp="1"/>
          </p:cNvSpPr>
          <p:nvPr>
            <p:ph idx="1"/>
          </p:nvPr>
        </p:nvSpPr>
        <p:spPr/>
        <p:txBody>
          <a:bodyPr/>
          <a:lstStyle/>
          <a:p>
            <a:r>
              <a:rPr lang="en-US" dirty="0" smtClean="0"/>
              <a:t>Basic emotions</a:t>
            </a:r>
          </a:p>
          <a:p>
            <a:endParaRPr lang="en-US" dirty="0" smtClean="0"/>
          </a:p>
          <a:p>
            <a:r>
              <a:rPr lang="en-US" dirty="0" smtClean="0"/>
              <a:t>They occur but they are rare</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D’Mello</a:t>
            </a:r>
            <a:r>
              <a:rPr lang="en-US" dirty="0" smtClean="0"/>
              <a:t>, Lehman, &amp; Person (2010)</a:t>
            </a:r>
            <a:endParaRPr lang="en-US" dirty="0"/>
          </a:p>
        </p:txBody>
      </p:sp>
      <p:sp>
        <p:nvSpPr>
          <p:cNvPr id="3" name="Content Placeholder 2"/>
          <p:cNvSpPr>
            <a:spLocks noGrp="1"/>
          </p:cNvSpPr>
          <p:nvPr>
            <p:ph idx="1"/>
          </p:nvPr>
        </p:nvSpPr>
        <p:spPr/>
        <p:txBody>
          <a:bodyPr/>
          <a:lstStyle/>
          <a:p>
            <a:r>
              <a:rPr lang="en-US" dirty="0" smtClean="0"/>
              <a:t>Asked students to describe their affect during a learning task with reference to </a:t>
            </a:r>
          </a:p>
          <a:p>
            <a:pPr lvl="1"/>
            <a:r>
              <a:rPr lang="en-US" dirty="0" smtClean="0"/>
              <a:t>Five of the six learning-specific affective </a:t>
            </a:r>
            <a:r>
              <a:rPr lang="en-US" dirty="0" smtClean="0"/>
              <a:t>states from </a:t>
            </a:r>
            <a:r>
              <a:rPr lang="en-US" dirty="0" err="1" smtClean="0"/>
              <a:t>D’Mello</a:t>
            </a:r>
            <a:r>
              <a:rPr lang="en-US" dirty="0" smtClean="0"/>
              <a:t> et al. (2007)</a:t>
            </a:r>
            <a:endParaRPr lang="en-US" dirty="0" smtClean="0"/>
          </a:p>
          <a:p>
            <a:pPr lvl="2"/>
            <a:r>
              <a:rPr lang="en-US" dirty="0" smtClean="0"/>
              <a:t>Not including engaged concentration/flow, delight</a:t>
            </a:r>
          </a:p>
          <a:p>
            <a:pPr lvl="2"/>
            <a:r>
              <a:rPr lang="en-US" dirty="0" smtClean="0"/>
              <a:t>I’m not sure why</a:t>
            </a:r>
          </a:p>
          <a:p>
            <a:pPr lvl="1"/>
            <a:r>
              <a:rPr lang="en-US" dirty="0" err="1" smtClean="0"/>
              <a:t>Ekman’s</a:t>
            </a:r>
            <a:r>
              <a:rPr lang="en-US" dirty="0" smtClean="0"/>
              <a:t> basic emotions</a:t>
            </a:r>
          </a:p>
          <a:p>
            <a:pPr lvl="1"/>
            <a:r>
              <a:rPr lang="en-US" dirty="0" smtClean="0"/>
              <a:t>Four other affective states: anxiety, contempt, curiosity, eureka</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Proportions </a:t>
            </a:r>
            <a:br>
              <a:rPr lang="en-US" dirty="0" smtClean="0"/>
            </a:br>
            <a:r>
              <a:rPr lang="en-US" dirty="0" smtClean="0"/>
              <a:t>(Ekman </a:t>
            </a:r>
            <a:r>
              <a:rPr lang="en-US" dirty="0" smtClean="0"/>
              <a:t>basic emotions in </a:t>
            </a:r>
            <a:r>
              <a:rPr lang="en-US" dirty="0" smtClean="0"/>
              <a:t>Red)</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sz="5100" dirty="0" smtClean="0"/>
              <a:t>Curiosity 13.8%</a:t>
            </a:r>
          </a:p>
          <a:p>
            <a:r>
              <a:rPr lang="en-US" sz="5100" dirty="0" smtClean="0"/>
              <a:t>Boredom 10.6%</a:t>
            </a:r>
          </a:p>
          <a:p>
            <a:r>
              <a:rPr lang="en-US" sz="5100" dirty="0" smtClean="0"/>
              <a:t>Frustration 10.5%</a:t>
            </a:r>
          </a:p>
          <a:p>
            <a:r>
              <a:rPr lang="en-US" sz="5100" dirty="0" smtClean="0"/>
              <a:t>Confusion 9.2%</a:t>
            </a:r>
          </a:p>
          <a:p>
            <a:endParaRPr lang="en-US" dirty="0" smtClean="0"/>
          </a:p>
          <a:p>
            <a:r>
              <a:rPr lang="en-US" dirty="0" smtClean="0">
                <a:solidFill>
                  <a:srgbClr val="FF0000"/>
                </a:solidFill>
              </a:rPr>
              <a:t>Happiness 5.5%</a:t>
            </a:r>
          </a:p>
          <a:p>
            <a:r>
              <a:rPr lang="en-US" dirty="0" smtClean="0"/>
              <a:t>Anxiety 4.2%</a:t>
            </a:r>
          </a:p>
          <a:p>
            <a:r>
              <a:rPr lang="en-US" dirty="0" smtClean="0">
                <a:solidFill>
                  <a:srgbClr val="FF0000"/>
                </a:solidFill>
              </a:rPr>
              <a:t>Disgust 3.0%</a:t>
            </a:r>
          </a:p>
          <a:p>
            <a:r>
              <a:rPr lang="en-US" dirty="0" smtClean="0"/>
              <a:t>Contempt 2.7%</a:t>
            </a:r>
          </a:p>
          <a:p>
            <a:r>
              <a:rPr lang="en-US" dirty="0" smtClean="0">
                <a:solidFill>
                  <a:srgbClr val="FF0000"/>
                </a:solidFill>
              </a:rPr>
              <a:t>Surprise 2.7%</a:t>
            </a:r>
          </a:p>
          <a:p>
            <a:r>
              <a:rPr lang="en-US" dirty="0" smtClean="0"/>
              <a:t>Eureka 2.5%</a:t>
            </a:r>
          </a:p>
          <a:p>
            <a:r>
              <a:rPr lang="en-US" dirty="0" smtClean="0">
                <a:solidFill>
                  <a:srgbClr val="FF0000"/>
                </a:solidFill>
              </a:rPr>
              <a:t>Anger 2.2%</a:t>
            </a:r>
          </a:p>
          <a:p>
            <a:r>
              <a:rPr lang="en-US" dirty="0" smtClean="0">
                <a:solidFill>
                  <a:srgbClr val="FF0000"/>
                </a:solidFill>
              </a:rPr>
              <a:t>Sadness 1.2%</a:t>
            </a:r>
          </a:p>
          <a:p>
            <a:r>
              <a:rPr lang="en-US" dirty="0" smtClean="0">
                <a:solidFill>
                  <a:srgbClr val="FF0000"/>
                </a:solidFill>
              </a:rPr>
              <a:t>Fear 0.8%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6499" name="Picture 3"/>
          <p:cNvPicPr>
            <a:picLocks noChangeAspect="1" noChangeArrowheads="1"/>
          </p:cNvPicPr>
          <p:nvPr/>
        </p:nvPicPr>
        <p:blipFill>
          <a:blip r:embed="rId2" cstate="print"/>
          <a:srcRect/>
          <a:stretch>
            <a:fillRect/>
          </a:stretch>
        </p:blipFill>
        <p:spPr bwMode="auto">
          <a:xfrm>
            <a:off x="1104900" y="533400"/>
            <a:ext cx="6972300" cy="60769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In the Beginning…</a:t>
            </a:r>
            <a:endParaRPr lang="en-US" dirty="0"/>
          </a:p>
        </p:txBody>
      </p:sp>
      <p:sp>
        <p:nvSpPr>
          <p:cNvPr id="3" name="Content Placeholder 2"/>
          <p:cNvSpPr>
            <a:spLocks noGrp="1"/>
          </p:cNvSpPr>
          <p:nvPr>
            <p:ph idx="1"/>
          </p:nvPr>
        </p:nvSpPr>
        <p:spPr/>
        <p:txBody>
          <a:bodyPr/>
          <a:lstStyle/>
          <a:p>
            <a:r>
              <a:rPr lang="en-US" dirty="0" smtClean="0"/>
              <a:t>There was </a:t>
            </a:r>
            <a:r>
              <a:rPr lang="en-US" dirty="0" err="1" smtClean="0"/>
              <a:t>Ekman</a:t>
            </a:r>
            <a:endParaRPr lang="en-US" dirty="0"/>
          </a:p>
        </p:txBody>
      </p:sp>
      <p:pic>
        <p:nvPicPr>
          <p:cNvPr id="75778" name="Picture 2" descr="http://www.exploratorium.edu/media/images/assets/58/paul-ekman_432.jpg"/>
          <p:cNvPicPr>
            <a:picLocks noChangeAspect="1" noChangeArrowheads="1"/>
          </p:cNvPicPr>
          <p:nvPr/>
        </p:nvPicPr>
        <p:blipFill>
          <a:blip r:embed="rId2" cstate="print"/>
          <a:srcRect/>
          <a:stretch>
            <a:fillRect/>
          </a:stretch>
        </p:blipFill>
        <p:spPr bwMode="auto">
          <a:xfrm>
            <a:off x="1600200" y="2209800"/>
            <a:ext cx="5892798" cy="4419600"/>
          </a:xfrm>
          <a:prstGeom prst="rect">
            <a:avLst/>
          </a:prstGeom>
          <a:noFill/>
        </p:spPr>
      </p:pic>
    </p:spTree>
    <p:extLst>
      <p:ext uri="{BB962C8B-B14F-4D97-AF65-F5344CB8AC3E}">
        <p14:creationId xmlns:p14="http://schemas.microsoft.com/office/powerpoint/2010/main" val="3625814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of these affective states not recognizable just from facial expression</a:t>
            </a:r>
          </a:p>
          <a:p>
            <a:endParaRPr lang="en-US" dirty="0" smtClean="0"/>
          </a:p>
          <a:p>
            <a:r>
              <a:rPr lang="en-US" dirty="0" smtClean="0"/>
              <a:t>Other sensors, such as interaction logs, skin conductance, and butt sensor required</a:t>
            </a:r>
            <a:br>
              <a:rPr lang="en-US" dirty="0" smtClean="0"/>
            </a:br>
            <a:r>
              <a:rPr lang="en-US" dirty="0" smtClean="0"/>
              <a:t>(</a:t>
            </a:r>
            <a:r>
              <a:rPr lang="en-US" dirty="0" err="1" smtClean="0"/>
              <a:t>D’Mello</a:t>
            </a:r>
            <a:r>
              <a:rPr lang="en-US" dirty="0" smtClean="0"/>
              <a:t> &amp; </a:t>
            </a:r>
            <a:r>
              <a:rPr lang="en-US" dirty="0" err="1" smtClean="0"/>
              <a:t>Graesser</a:t>
            </a:r>
            <a:r>
              <a:rPr lang="en-US" dirty="0" smtClean="0"/>
              <a:t>, 2010)</a:t>
            </a:r>
          </a:p>
          <a:p>
            <a:pPr lvl="1"/>
            <a:r>
              <a:rPr lang="en-US" dirty="0" smtClean="0"/>
              <a:t>Suggests that </a:t>
            </a:r>
            <a:r>
              <a:rPr lang="en-US" dirty="0" err="1" smtClean="0"/>
              <a:t>Ekman’s</a:t>
            </a:r>
            <a:r>
              <a:rPr lang="en-US" dirty="0" smtClean="0"/>
              <a:t> focus on facial expressions may not be sufficient</a:t>
            </a:r>
          </a:p>
          <a:p>
            <a:endParaRPr lang="en-US" dirty="0" smtClean="0"/>
          </a:p>
          <a:p>
            <a:r>
              <a:rPr lang="en-US" dirty="0" smtClean="0"/>
              <a:t>More on this in affect detection class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 (MARCH 16)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Basic Emotions (Jaclyn </a:t>
            </a:r>
            <a:r>
              <a:rPr lang="en-US" dirty="0" err="1" smtClean="0"/>
              <a:t>Delprete</a:t>
            </a:r>
            <a:r>
              <a:rPr lang="en-US" dirty="0" smtClean="0"/>
              <a:t>)</a:t>
            </a:r>
          </a:p>
          <a:p>
            <a:endParaRPr lang="en-US" dirty="0"/>
          </a:p>
          <a:p>
            <a:r>
              <a:rPr lang="en-US" b="1" dirty="0" smtClean="0"/>
              <a:t>Readings</a:t>
            </a:r>
          </a:p>
          <a:p>
            <a:r>
              <a:rPr lang="en-US" dirty="0" err="1" smtClean="0"/>
              <a:t>Sayette</a:t>
            </a:r>
            <a:r>
              <a:rPr lang="en-US" dirty="0" smtClean="0"/>
              <a:t>, M.A., Cohn, J.F., Wertz, J.M., </a:t>
            </a:r>
            <a:r>
              <a:rPr lang="en-US" dirty="0" err="1" smtClean="0"/>
              <a:t>Perrott</a:t>
            </a:r>
            <a:r>
              <a:rPr lang="en-US" dirty="0" smtClean="0"/>
              <a:t>, M.A., Parrott, D.J. (2001) A psychometric evaluation of the facial action coding </a:t>
            </a:r>
            <a:r>
              <a:rPr lang="en-US" dirty="0" err="1" smtClean="0"/>
              <a:t>sytem</a:t>
            </a:r>
            <a:r>
              <a:rPr lang="en-US" dirty="0" smtClean="0"/>
              <a:t> for assessing spontaneous expression. </a:t>
            </a:r>
            <a:r>
              <a:rPr lang="en-US" i="1" dirty="0" smtClean="0"/>
              <a:t>Journal of Nonverbal Behavior</a:t>
            </a:r>
            <a:r>
              <a:rPr lang="en-US" dirty="0" smtClean="0"/>
              <a:t>, 25 (3), 167-185.</a:t>
            </a:r>
          </a:p>
          <a:p>
            <a:r>
              <a:rPr lang="en-US" dirty="0" err="1" smtClean="0"/>
              <a:t>Ekman</a:t>
            </a:r>
            <a:r>
              <a:rPr lang="en-US" dirty="0" smtClean="0"/>
              <a:t>, P., Friesen, W.V., Hager, J.C. (2002) </a:t>
            </a:r>
            <a:r>
              <a:rPr lang="en-US" i="1" dirty="0" smtClean="0"/>
              <a:t>Facial Action Coding System Investigator's Guide.</a:t>
            </a:r>
            <a:endParaRPr lang="en-US" dirty="0"/>
          </a:p>
        </p:txBody>
      </p:sp>
    </p:spTree>
    <p:extLst>
      <p:ext uri="{BB962C8B-B14F-4D97-AF65-F5344CB8AC3E}">
        <p14:creationId xmlns:p14="http://schemas.microsoft.com/office/powerpoint/2010/main" val="218092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7826" name="Picture 2" descr="mindingemotions"/>
          <p:cNvPicPr>
            <a:picLocks noChangeAspect="1" noChangeArrowheads="1"/>
          </p:cNvPicPr>
          <p:nvPr/>
        </p:nvPicPr>
        <p:blipFill>
          <a:blip r:embed="rId2" cstate="print"/>
          <a:srcRect/>
          <a:stretch>
            <a:fillRect/>
          </a:stretch>
        </p:blipFill>
        <p:spPr bwMode="auto">
          <a:xfrm>
            <a:off x="2324100" y="36365"/>
            <a:ext cx="4457700" cy="682163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Emotions</a:t>
            </a:r>
            <a:endParaRPr lang="en-US" dirty="0"/>
          </a:p>
        </p:txBody>
      </p:sp>
      <p:sp>
        <p:nvSpPr>
          <p:cNvPr id="3" name="Content Placeholder 2"/>
          <p:cNvSpPr>
            <a:spLocks noGrp="1"/>
          </p:cNvSpPr>
          <p:nvPr>
            <p:ph idx="1"/>
          </p:nvPr>
        </p:nvSpPr>
        <p:spPr/>
        <p:txBody>
          <a:bodyPr/>
          <a:lstStyle/>
          <a:p>
            <a:endParaRPr lang="en-US"/>
          </a:p>
        </p:txBody>
      </p:sp>
      <p:pic>
        <p:nvPicPr>
          <p:cNvPr id="76802" name="Picture 2" descr="http://www.swotti.com/tmp/swotti/cacheCGF1BCBLA21HBG==UGVVCGXLLVBLB3BSZQ==/imgPaul%20Ekman1.jpg"/>
          <p:cNvPicPr>
            <a:picLocks noChangeAspect="1" noChangeArrowheads="1"/>
          </p:cNvPicPr>
          <p:nvPr/>
        </p:nvPicPr>
        <p:blipFill>
          <a:blip r:embed="rId2" cstate="print"/>
          <a:srcRect/>
          <a:stretch>
            <a:fillRect/>
          </a:stretch>
        </p:blipFill>
        <p:spPr bwMode="auto">
          <a:xfrm>
            <a:off x="1752600" y="1646808"/>
            <a:ext cx="6038850" cy="52111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these emotions?</a:t>
            </a:r>
            <a:endParaRPr lang="en-US" dirty="0"/>
          </a:p>
        </p:txBody>
      </p:sp>
      <p:sp>
        <p:nvSpPr>
          <p:cNvPr id="3" name="Content Placeholder 2"/>
          <p:cNvSpPr>
            <a:spLocks noGrp="1"/>
          </p:cNvSpPr>
          <p:nvPr>
            <p:ph idx="1"/>
          </p:nvPr>
        </p:nvSpPr>
        <p:spPr/>
        <p:txBody>
          <a:bodyPr/>
          <a:lstStyle/>
          <a:p>
            <a:endParaRPr lang="en-US"/>
          </a:p>
        </p:txBody>
      </p:sp>
      <p:pic>
        <p:nvPicPr>
          <p:cNvPr id="76802" name="Picture 2" descr="http://www.swotti.com/tmp/swotti/cacheCGF1BCBLA21HBG==UGVVCGXLLVBLB3BSZQ==/imgPaul%20Ekman1.jpg"/>
          <p:cNvPicPr>
            <a:picLocks noChangeAspect="1" noChangeArrowheads="1"/>
          </p:cNvPicPr>
          <p:nvPr/>
        </p:nvPicPr>
        <p:blipFill>
          <a:blip r:embed="rId2" cstate="print"/>
          <a:srcRect/>
          <a:stretch>
            <a:fillRect/>
          </a:stretch>
        </p:blipFill>
        <p:spPr bwMode="auto">
          <a:xfrm>
            <a:off x="1752600" y="1646808"/>
            <a:ext cx="6038850" cy="52111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these people?</a:t>
            </a:r>
            <a:endParaRPr lang="en-US" dirty="0"/>
          </a:p>
        </p:txBody>
      </p:sp>
      <p:sp>
        <p:nvSpPr>
          <p:cNvPr id="3" name="Content Placeholder 2"/>
          <p:cNvSpPr>
            <a:spLocks noGrp="1"/>
          </p:cNvSpPr>
          <p:nvPr>
            <p:ph idx="1"/>
          </p:nvPr>
        </p:nvSpPr>
        <p:spPr/>
        <p:txBody>
          <a:bodyPr/>
          <a:lstStyle/>
          <a:p>
            <a:endParaRPr lang="en-US"/>
          </a:p>
        </p:txBody>
      </p:sp>
      <p:pic>
        <p:nvPicPr>
          <p:cNvPr id="76802" name="Picture 2" descr="http://www.swotti.com/tmp/swotti/cacheCGF1BCBLA21HBG==UGVVCGXLLVBLB3BSZQ==/imgPaul%20Ekman1.jpg"/>
          <p:cNvPicPr>
            <a:picLocks noChangeAspect="1" noChangeArrowheads="1"/>
          </p:cNvPicPr>
          <p:nvPr/>
        </p:nvPicPr>
        <p:blipFill>
          <a:blip r:embed="rId2" cstate="print"/>
          <a:srcRect/>
          <a:stretch>
            <a:fillRect/>
          </a:stretch>
        </p:blipFill>
        <p:spPr bwMode="auto">
          <a:xfrm>
            <a:off x="1752600" y="1646808"/>
            <a:ext cx="6038850" cy="521119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5311</TotalTime>
  <Words>1435</Words>
  <Application>Microsoft Office PowerPoint</Application>
  <PresentationFormat>On-screen Show (4:3)</PresentationFormat>
  <Paragraphs>220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Meta-Cognition, Motivation,  and Affect</vt:lpstr>
      <vt:lpstr>Today…</vt:lpstr>
      <vt:lpstr>Today…</vt:lpstr>
      <vt:lpstr>In the Beginning…</vt:lpstr>
      <vt:lpstr>In the Beginning…</vt:lpstr>
      <vt:lpstr>PowerPoint Presentation</vt:lpstr>
      <vt:lpstr>Basic Emotions</vt:lpstr>
      <vt:lpstr>What are these emotions?</vt:lpstr>
      <vt:lpstr>Who are these people?</vt:lpstr>
      <vt:lpstr>Does anyone really look like this  in real life?</vt:lpstr>
      <vt:lpstr>Ekman’s Basic Emotions</vt:lpstr>
      <vt:lpstr>What makes these basic emotions?</vt:lpstr>
      <vt:lpstr>PowerPoint Presentation</vt:lpstr>
      <vt:lpstr>Emotion Families</vt:lpstr>
      <vt:lpstr>Note</vt:lpstr>
      <vt:lpstr>Questions? Comments?</vt:lpstr>
      <vt:lpstr>Clore &amp; Ortony model</vt:lpstr>
      <vt:lpstr>Key Difference From Ekman</vt:lpstr>
      <vt:lpstr>PowerPoint Presentation</vt:lpstr>
      <vt:lpstr>Key Difference From Ekman</vt:lpstr>
      <vt:lpstr>Key Difference From Ekman</vt:lpstr>
      <vt:lpstr>PowerPoint Presentation</vt:lpstr>
      <vt:lpstr>Key Difference From Ekman</vt:lpstr>
      <vt:lpstr>Key Difference From Ekman:  Theory Generation</vt:lpstr>
      <vt:lpstr>Note</vt:lpstr>
      <vt:lpstr>Sadness</vt:lpstr>
      <vt:lpstr>Questions? Comments?</vt:lpstr>
      <vt:lpstr>Russell (2003)</vt:lpstr>
      <vt:lpstr>Russell (2001)</vt:lpstr>
      <vt:lpstr>Russell (2001)</vt:lpstr>
      <vt:lpstr>Russell (2001)</vt:lpstr>
      <vt:lpstr>Russell (2001)</vt:lpstr>
      <vt:lpstr>Russell (2001)</vt:lpstr>
      <vt:lpstr>Russell (2001)</vt:lpstr>
      <vt:lpstr>Russell (2001)</vt:lpstr>
      <vt:lpstr>Russell (2001)</vt:lpstr>
      <vt:lpstr>Leading to the question</vt:lpstr>
      <vt:lpstr>Core Affect Dimensions</vt:lpstr>
      <vt:lpstr>PowerPoint Presentation</vt:lpstr>
      <vt:lpstr>Note that</vt:lpstr>
      <vt:lpstr>Questions? Comments?</vt:lpstr>
      <vt:lpstr>D’Mello and Graesser’s perspective</vt:lpstr>
      <vt:lpstr>D’Mello and Graesser’s perspective</vt:lpstr>
      <vt:lpstr>Especially relevant during learning (D’Mello et al., 2007; Baker et al., 2010)</vt:lpstr>
      <vt:lpstr>Note…</vt:lpstr>
      <vt:lpstr>Not relevant during learning</vt:lpstr>
      <vt:lpstr>D’Mello, Lehman, &amp; Person (2010)</vt:lpstr>
      <vt:lpstr>Proportions  (Ekman basic emotions in Red)</vt:lpstr>
      <vt:lpstr>PowerPoint Presentation</vt:lpstr>
      <vt:lpstr>Note</vt:lpstr>
      <vt:lpstr>Questions? Comments?</vt:lpstr>
      <vt:lpstr>Next Class (MARCH 16)</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 Baker</cp:lastModifiedBy>
  <cp:revision>1037</cp:revision>
  <dcterms:created xsi:type="dcterms:W3CDTF">2010-01-07T20:34:12Z</dcterms:created>
  <dcterms:modified xsi:type="dcterms:W3CDTF">2011-03-14T19:54:28Z</dcterms:modified>
</cp:coreProperties>
</file>