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53" r:id="rId3"/>
    <p:sldId id="360" r:id="rId4"/>
    <p:sldId id="347" r:id="rId5"/>
    <p:sldId id="344" r:id="rId6"/>
    <p:sldId id="348" r:id="rId7"/>
    <p:sldId id="361" r:id="rId8"/>
    <p:sldId id="362" r:id="rId9"/>
    <p:sldId id="363" r:id="rId10"/>
    <p:sldId id="364" r:id="rId11"/>
    <p:sldId id="365" r:id="rId12"/>
    <p:sldId id="366" r:id="rId13"/>
    <p:sldId id="394" r:id="rId14"/>
    <p:sldId id="367" r:id="rId15"/>
    <p:sldId id="368" r:id="rId16"/>
    <p:sldId id="369" r:id="rId17"/>
    <p:sldId id="370" r:id="rId18"/>
    <p:sldId id="371" r:id="rId19"/>
    <p:sldId id="373" r:id="rId20"/>
    <p:sldId id="391" r:id="rId21"/>
    <p:sldId id="392" r:id="rId22"/>
    <p:sldId id="393" r:id="rId23"/>
    <p:sldId id="374" r:id="rId24"/>
    <p:sldId id="372" r:id="rId25"/>
    <p:sldId id="388" r:id="rId26"/>
    <p:sldId id="389" r:id="rId27"/>
    <p:sldId id="375" r:id="rId28"/>
    <p:sldId id="376" r:id="rId29"/>
    <p:sldId id="377" r:id="rId30"/>
    <p:sldId id="378" r:id="rId31"/>
    <p:sldId id="379" r:id="rId32"/>
    <p:sldId id="380" r:id="rId33"/>
    <p:sldId id="390" r:id="rId34"/>
    <p:sldId id="381" r:id="rId35"/>
    <p:sldId id="382" r:id="rId36"/>
    <p:sldId id="383" r:id="rId37"/>
    <p:sldId id="384" r:id="rId38"/>
    <p:sldId id="386" r:id="rId39"/>
    <p:sldId id="30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5" autoAdjust="0"/>
    <p:restoredTop sz="82360" autoAdjust="0"/>
  </p:normalViewPr>
  <p:slideViewPr>
    <p:cSldViewPr>
      <p:cViewPr>
        <p:scale>
          <a:sx n="66" d="100"/>
          <a:sy n="66" d="100"/>
        </p:scale>
        <p:origin x="-10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ikarosenberg.com/the-facial-action-coding-system-facs/facs-workshop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16, </a:t>
            </a:r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Action Coding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Not </a:t>
            </a:r>
            <a:r>
              <a:rPr lang="en-US" dirty="0" err="1" smtClean="0"/>
              <a:t>qualitiative</a:t>
            </a:r>
            <a:r>
              <a:rPr lang="en-US" dirty="0" smtClean="0"/>
              <a:t> descriptions of the face</a:t>
            </a:r>
            <a:endParaRPr lang="en-US" b="1" i="1" dirty="0" smtClean="0"/>
          </a:p>
          <a:p>
            <a:pPr lvl="1"/>
            <a:r>
              <a:rPr lang="en-US" dirty="0" smtClean="0"/>
              <a:t>"aggressive frown" (Grant, 1969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"</a:t>
            </a:r>
            <a:r>
              <a:rPr lang="en-US" dirty="0" smtClean="0"/>
              <a:t>lower lip pout" (</a:t>
            </a:r>
            <a:r>
              <a:rPr lang="en-US" dirty="0" err="1" smtClean="0"/>
              <a:t>Blurton</a:t>
            </a:r>
            <a:r>
              <a:rPr lang="en-US" dirty="0" smtClean="0"/>
              <a:t> Jones, 1971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"</a:t>
            </a:r>
            <a:r>
              <a:rPr lang="en-US" dirty="0" smtClean="0"/>
              <a:t>smile tight-loose 0" (</a:t>
            </a:r>
            <a:r>
              <a:rPr lang="en-US" dirty="0" err="1" smtClean="0"/>
              <a:t>Birdwhistell</a:t>
            </a:r>
            <a:r>
              <a:rPr lang="en-US" dirty="0" smtClean="0"/>
              <a:t>, 1970)</a:t>
            </a:r>
            <a:endParaRPr lang="en-US" b="1" i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“Action Units”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6838" y="409575"/>
            <a:ext cx="6410325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through some of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5507"/>
          <a:stretch>
            <a:fillRect/>
          </a:stretch>
        </p:blipFill>
        <p:spPr bwMode="auto">
          <a:xfrm>
            <a:off x="209550" y="685800"/>
            <a:ext cx="8782050" cy="548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face-and-emotion.com/dataface/facs/guide/images/Fapp1_1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438400"/>
            <a:ext cx="5219700" cy="4019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http://face-and-emotion.com/dataface/facs/guide/images/Fapp1_1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14600"/>
            <a:ext cx="5025258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AU15 + AU17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4" name="Picture 4" descr="http://face-and-emotion.com/dataface/facs/guide/images/Fapp1_1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4533900" cy="3536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AU15 + </a:t>
            </a:r>
            <a:r>
              <a:rPr lang="en-US" dirty="0" smtClean="0"/>
              <a:t>AU17 + AU10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face-and-emotion.com/dataface/facs/guide/images/Fapp1_1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19400"/>
            <a:ext cx="4457700" cy="3372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Coding Basic Emotions</a:t>
            </a:r>
            <a:br>
              <a:rPr lang="en-US" dirty="0" smtClean="0"/>
            </a:br>
            <a:r>
              <a:rPr lang="en-US" dirty="0" smtClean="0"/>
              <a:t>(Friesen &amp; </a:t>
            </a:r>
            <a:r>
              <a:rPr lang="en-US" dirty="0" err="1" smtClean="0"/>
              <a:t>Ekman</a:t>
            </a:r>
            <a:r>
              <a:rPr lang="en-US" dirty="0" smtClean="0"/>
              <a:t>, 1983)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Denoted by specific combinations of facial action units characteristic to those emotions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71800"/>
            <a:ext cx="3629025" cy="355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detail on </a:t>
            </a:r>
            <a:r>
              <a:rPr lang="en-US" dirty="0" err="1" smtClean="0"/>
              <a:t>Ekman’s</a:t>
            </a:r>
            <a:r>
              <a:rPr lang="en-US" dirty="0" smtClean="0"/>
              <a:t> Basic Emotions</a:t>
            </a:r>
          </a:p>
          <a:p>
            <a:endParaRPr lang="en-US" dirty="0" smtClean="0"/>
          </a:p>
          <a:p>
            <a:r>
              <a:rPr lang="en-US" dirty="0" smtClean="0"/>
              <a:t>And in specific, how they are coded</a:t>
            </a:r>
          </a:p>
          <a:p>
            <a:endParaRPr lang="en-US" dirty="0" smtClean="0"/>
          </a:p>
          <a:p>
            <a:r>
              <a:rPr lang="en-US" dirty="0" smtClean="0"/>
              <a:t>And the evidence for the coding scheme’s goodness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and Genuine Smiles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Fake “Pan American” smile: AU 12</a:t>
            </a:r>
          </a:p>
          <a:p>
            <a:r>
              <a:rPr lang="en-US" dirty="0" smtClean="0"/>
              <a:t>Real “</a:t>
            </a:r>
            <a:r>
              <a:rPr lang="en-US" dirty="0" err="1" smtClean="0"/>
              <a:t>Duchenne</a:t>
            </a:r>
            <a:r>
              <a:rPr lang="en-US" dirty="0" smtClean="0"/>
              <a:t>” smile: AU 12, AU42</a:t>
            </a:r>
          </a:p>
          <a:p>
            <a:endParaRPr lang="en-US" dirty="0" smtClean="0"/>
          </a:p>
          <a:p>
            <a:r>
              <a:rPr lang="en-US" dirty="0" smtClean="0"/>
              <a:t>Can you make the “fake smile”?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and Genuine Smiles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Fake “Pan American” smile: AU 12</a:t>
            </a:r>
          </a:p>
          <a:p>
            <a:r>
              <a:rPr lang="en-US" dirty="0" smtClean="0"/>
              <a:t>Real “</a:t>
            </a:r>
            <a:r>
              <a:rPr lang="en-US" dirty="0" err="1" smtClean="0"/>
              <a:t>Duchenne</a:t>
            </a:r>
            <a:r>
              <a:rPr lang="en-US" dirty="0" smtClean="0"/>
              <a:t>” smile: AU 12, AU42</a:t>
            </a:r>
          </a:p>
          <a:p>
            <a:endParaRPr lang="en-US" dirty="0" smtClean="0"/>
          </a:p>
          <a:p>
            <a:r>
              <a:rPr lang="en-US" dirty="0" smtClean="0"/>
              <a:t>Can you fake the “real smile”?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*Not* the same as a </a:t>
            </a:r>
            <a:r>
              <a:rPr lang="en-US" dirty="0" err="1" smtClean="0"/>
              <a:t>Duchenne</a:t>
            </a:r>
            <a:r>
              <a:rPr lang="en-US" dirty="0" smtClean="0"/>
              <a:t> smile!</a:t>
            </a:r>
          </a:p>
          <a:p>
            <a:endParaRPr lang="en-US" dirty="0" smtClean="0"/>
          </a:p>
          <a:p>
            <a:r>
              <a:rPr lang="en-US" dirty="0" smtClean="0"/>
              <a:t>Smile (AU12)</a:t>
            </a:r>
          </a:p>
          <a:p>
            <a:r>
              <a:rPr lang="en-US" dirty="0" smtClean="0"/>
              <a:t>Raised cheeks (AU6)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learned just from the coding manual</a:t>
            </a:r>
          </a:p>
          <a:p>
            <a:pPr lvl="1"/>
            <a:r>
              <a:rPr lang="en-US" dirty="0" smtClean="0"/>
              <a:t>Estimated to take ~100 hours according to </a:t>
            </a:r>
            <a:r>
              <a:rPr lang="en-US" dirty="0" err="1" smtClean="0"/>
              <a:t>Ekman’s</a:t>
            </a:r>
            <a:r>
              <a:rPr lang="en-US" dirty="0" smtClean="0"/>
              <a:t> webpage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 you can pay for a 5-day workshop that “certifies” you as a trained FACS coder who achieves good inter-rater reliability</a:t>
            </a:r>
          </a:p>
          <a:p>
            <a:pPr lvl="1"/>
            <a:r>
              <a:rPr lang="en-US" dirty="0" smtClean="0">
                <a:hlinkClick r:id="rId2"/>
              </a:rPr>
              <a:t>http://www.erikarosenberg.com/the-facial-action-coding-system-facs/facs-workshops/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FACS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Sayette</a:t>
            </a:r>
            <a:r>
              <a:rPr lang="en-US" dirty="0" smtClean="0"/>
              <a:t> et al., 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Ekman’s</a:t>
            </a:r>
            <a:r>
              <a:rPr lang="en-US" dirty="0" smtClean="0"/>
              <a:t> evaluations of reliability…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based on accuracy as metric rather than kappa…</a:t>
            </a:r>
          </a:p>
          <a:p>
            <a:r>
              <a:rPr lang="en-US" dirty="0" smtClean="0"/>
              <a:t>All based on either-or for each AU or emotion, averaged across AUs and emotions</a:t>
            </a:r>
          </a:p>
          <a:p>
            <a:endParaRPr lang="en-US" dirty="0" smtClean="0"/>
          </a:p>
          <a:p>
            <a:r>
              <a:rPr lang="en-US" dirty="0" smtClean="0"/>
              <a:t>Signifying that chance will be above 50%</a:t>
            </a:r>
          </a:p>
          <a:p>
            <a:r>
              <a:rPr lang="en-US" dirty="0" smtClean="0"/>
              <a:t>And making it hard to identify if specific emotions or AUs are not being captured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Sayotte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“do it right”</a:t>
            </a:r>
          </a:p>
          <a:p>
            <a:endParaRPr lang="en-US" dirty="0" smtClean="0"/>
          </a:p>
          <a:p>
            <a:r>
              <a:rPr lang="en-US" dirty="0" smtClean="0"/>
              <a:t>We can discuss whether they do indeed “do it right”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forms of </a:t>
            </a:r>
            <a:br>
              <a:rPr lang="en-US" dirty="0" smtClean="0"/>
            </a:br>
            <a:r>
              <a:rPr lang="en-US" dirty="0" smtClean="0"/>
              <a:t>inter-rater reliability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reliable are individual observations of facial action units?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reliable are ratings of onset of facial action units?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reliable are ratings of intensity of facial action units?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reliable are ratings of individual observations of specific basic emotions?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important for use of FACS in emotion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reliable are individual observations of facial action units?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reliable are ratings of onset of facial action units?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reliable are ratings of intensity of facial action units?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How reliable are ratings of individual observations of specific basic emotions?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Laboratory studies</a:t>
            </a:r>
          </a:p>
          <a:p>
            <a:r>
              <a:rPr lang="en-US" dirty="0" smtClean="0"/>
              <a:t>Video of subjects’ face and chest</a:t>
            </a:r>
          </a:p>
          <a:p>
            <a:endParaRPr lang="en-US" dirty="0" smtClean="0"/>
          </a:p>
          <a:p>
            <a:r>
              <a:rPr lang="en-US" dirty="0" err="1" smtClean="0"/>
              <a:t>Codings</a:t>
            </a:r>
            <a:r>
              <a:rPr lang="en-US" dirty="0" smtClean="0"/>
              <a:t> by two certified FACS coders</a:t>
            </a:r>
          </a:p>
          <a:p>
            <a:endParaRPr lang="en-US" dirty="0" smtClean="0"/>
          </a:p>
          <a:p>
            <a:r>
              <a:rPr lang="en-US" dirty="0" smtClean="0"/>
              <a:t>Random selection of video segments to be coded (selection made in blocks of time rather than disconnected images)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Study 1: Subjects asked to rate pleasantness of 8 odors</a:t>
            </a:r>
          </a:p>
          <a:p>
            <a:pPr lvl="1"/>
            <a:r>
              <a:rPr lang="en-US" dirty="0" smtClean="0"/>
              <a:t>Coconut</a:t>
            </a:r>
          </a:p>
          <a:p>
            <a:pPr lvl="1"/>
            <a:r>
              <a:rPr lang="en-US" dirty="0" smtClean="0"/>
              <a:t>Peppermint</a:t>
            </a:r>
          </a:p>
          <a:p>
            <a:pPr lvl="1"/>
            <a:r>
              <a:rPr lang="en-US" dirty="0" smtClean="0"/>
              <a:t>Banana</a:t>
            </a:r>
          </a:p>
          <a:p>
            <a:pPr lvl="1"/>
            <a:r>
              <a:rPr lang="en-US" dirty="0" smtClean="0"/>
              <a:t>Lemon</a:t>
            </a:r>
          </a:p>
          <a:p>
            <a:pPr lvl="1"/>
            <a:r>
              <a:rPr lang="en-US" dirty="0" smtClean="0"/>
              <a:t>Vicks </a:t>
            </a:r>
          </a:p>
          <a:p>
            <a:pPr lvl="1"/>
            <a:r>
              <a:rPr lang="en-US" dirty="0" smtClean="0"/>
              <a:t>Vinegar</a:t>
            </a:r>
          </a:p>
          <a:p>
            <a:pPr lvl="1"/>
            <a:r>
              <a:rPr lang="en-US" dirty="0" smtClean="0"/>
              <a:t>“Floral Odor”</a:t>
            </a:r>
          </a:p>
          <a:p>
            <a:pPr lvl="1"/>
            <a:r>
              <a:rPr lang="en-US" dirty="0" smtClean="0"/>
              <a:t>Water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2: Smokers deprived of nicotine for 7 hours, or not deprived of nicotine</a:t>
            </a:r>
          </a:p>
          <a:p>
            <a:endParaRPr lang="en-US" dirty="0" smtClean="0"/>
          </a:p>
          <a:p>
            <a:r>
              <a:rPr lang="en-US" dirty="0" smtClean="0"/>
              <a:t>Expressions when</a:t>
            </a:r>
          </a:p>
          <a:p>
            <a:pPr lvl="1"/>
            <a:r>
              <a:rPr lang="en-US" dirty="0" smtClean="0"/>
              <a:t>Given unlit cigarette</a:t>
            </a:r>
          </a:p>
          <a:p>
            <a:pPr lvl="1"/>
            <a:r>
              <a:rPr lang="en-US" dirty="0" smtClean="0"/>
              <a:t>Cigarette lit (and subject holds cigarette)</a:t>
            </a:r>
          </a:p>
          <a:p>
            <a:pPr lvl="1"/>
            <a:r>
              <a:rPr lang="en-US" dirty="0" smtClean="0"/>
              <a:t>Allowed to smoke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3: Subjects asked to describe what they liked and disliked about their body and physical appearance</a:t>
            </a:r>
          </a:p>
          <a:p>
            <a:endParaRPr lang="en-US" dirty="0" smtClean="0"/>
          </a:p>
          <a:p>
            <a:r>
              <a:rPr lang="en-US" dirty="0" smtClean="0"/>
              <a:t>Subjects told their videos would be evaluated by psychologists to study their psychology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studies combined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analyzed together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Cohen’s Kappa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94" y="1638066"/>
            <a:ext cx="8567406" cy="453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emotions not broken down due to lack of sufficient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994" y="1638066"/>
            <a:ext cx="8567406" cy="453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emotions not broken down due to lack of sufficient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buy that?</a:t>
            </a:r>
          </a:p>
          <a:p>
            <a:pPr lvl="1"/>
            <a:r>
              <a:rPr lang="en-US" dirty="0" smtClean="0"/>
              <a:t>173 observations of negative affect that were not sadness or disgust</a:t>
            </a:r>
          </a:p>
          <a:p>
            <a:pPr lvl="1"/>
            <a:r>
              <a:rPr lang="en-US" dirty="0" smtClean="0"/>
              <a:t>Divided among 3 other negative emotions</a:t>
            </a:r>
          </a:p>
          <a:p>
            <a:pPr lvl="1"/>
            <a:r>
              <a:rPr lang="en-US" dirty="0" smtClean="0"/>
              <a:t>Not enough data to compute Kappa?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They computed Kappa for disgust (37 observations)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 (MARCH 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Flow, Concentration, Joy, and Delight 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 err="1" smtClean="0"/>
              <a:t>Csikszentmihalyi</a:t>
            </a:r>
            <a:r>
              <a:rPr lang="en-US" dirty="0" smtClean="0"/>
              <a:t>, M. (1990) </a:t>
            </a:r>
            <a:r>
              <a:rPr lang="en-US" i="1" dirty="0" smtClean="0"/>
              <a:t>Flow: The Psychology of Optimal Experience</a:t>
            </a:r>
            <a:r>
              <a:rPr lang="en-US" dirty="0" smtClean="0"/>
              <a:t>, Ch. 1-4, pp. 1-95.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09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7826" name="Picture 2" descr="mindingemo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36365"/>
            <a:ext cx="4457700" cy="6821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 smtClean="0"/>
              <a:t>Emotions, Presented by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6802" name="Picture 2" descr="http://www.swotti.com/tmp/swotti/cacheCGF1BCBLA21HBG==UGVVCGXLLVBLB3BSZQ==/imgPaul%20Ekma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46808"/>
            <a:ext cx="6038850" cy="5211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Ekman’s</a:t>
            </a:r>
            <a:r>
              <a:rPr lang="en-US" dirty="0" smtClean="0"/>
              <a:t> Basic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Anger</a:t>
            </a:r>
          </a:p>
          <a:p>
            <a:r>
              <a:rPr lang="en-US" dirty="0" smtClean="0"/>
              <a:t>Fear</a:t>
            </a:r>
          </a:p>
          <a:p>
            <a:r>
              <a:rPr lang="en-US" dirty="0" smtClean="0"/>
              <a:t>Sadness</a:t>
            </a:r>
          </a:p>
          <a:p>
            <a:r>
              <a:rPr lang="en-US" dirty="0" smtClean="0"/>
              <a:t>Disgust</a:t>
            </a:r>
          </a:p>
          <a:p>
            <a:r>
              <a:rPr lang="en-US" dirty="0" smtClean="0"/>
              <a:t>Enjoyment</a:t>
            </a:r>
          </a:p>
          <a:p>
            <a:r>
              <a:rPr lang="en-US" dirty="0" smtClean="0"/>
              <a:t>Surprise</a:t>
            </a:r>
          </a:p>
          <a:p>
            <a:endParaRPr lang="en-US" dirty="0" smtClean="0"/>
          </a:p>
          <a:p>
            <a:r>
              <a:rPr lang="en-US" i="1" dirty="0" smtClean="0"/>
              <a:t>Contempt</a:t>
            </a:r>
          </a:p>
          <a:p>
            <a:r>
              <a:rPr lang="en-US" i="1" dirty="0" smtClean="0"/>
              <a:t>Shame</a:t>
            </a:r>
          </a:p>
          <a:p>
            <a:r>
              <a:rPr lang="en-US" i="1" dirty="0" smtClean="0"/>
              <a:t>Guilt</a:t>
            </a:r>
          </a:p>
          <a:p>
            <a:r>
              <a:rPr lang="en-US" i="1" dirty="0" err="1" smtClean="0"/>
              <a:t>Embarassment</a:t>
            </a:r>
            <a:endParaRPr lang="en-US" i="1" dirty="0" smtClean="0"/>
          </a:p>
          <a:p>
            <a:r>
              <a:rPr lang="en-US" i="1" dirty="0" smtClean="0"/>
              <a:t>Interest</a:t>
            </a:r>
          </a:p>
          <a:p>
            <a:r>
              <a:rPr lang="en-US" i="1" dirty="0" smtClean="0"/>
              <a:t>Awe</a:t>
            </a:r>
          </a:p>
          <a:p>
            <a:r>
              <a:rPr lang="en-US" i="1" dirty="0" smtClean="0"/>
              <a:t>Excitement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Basic Emotions can be distinguished solely by facial expression</a:t>
            </a:r>
          </a:p>
          <a:p>
            <a:endParaRPr lang="en-US" dirty="0" smtClean="0"/>
          </a:p>
          <a:p>
            <a:r>
              <a:rPr lang="en-US" dirty="0" smtClean="0"/>
              <a:t>No other information needed</a:t>
            </a:r>
          </a:p>
          <a:p>
            <a:pPr lvl="1"/>
            <a:r>
              <a:rPr lang="en-US" dirty="0" smtClean="0"/>
              <a:t>Recall that to detect cognitive-affective states such as those in </a:t>
            </a:r>
            <a:r>
              <a:rPr lang="en-US" dirty="0" err="1" smtClean="0"/>
              <a:t>D’Mello</a:t>
            </a:r>
            <a:r>
              <a:rPr lang="en-US" dirty="0" smtClean="0"/>
              <a:t> et al. (2007)</a:t>
            </a:r>
          </a:p>
          <a:p>
            <a:pPr lvl="1"/>
            <a:r>
              <a:rPr lang="en-US" dirty="0" smtClean="0"/>
              <a:t>You need additional information such as</a:t>
            </a:r>
          </a:p>
          <a:p>
            <a:pPr lvl="2"/>
            <a:r>
              <a:rPr lang="en-US" dirty="0" smtClean="0"/>
              <a:t>Behavior</a:t>
            </a:r>
          </a:p>
          <a:p>
            <a:pPr lvl="2"/>
            <a:r>
              <a:rPr lang="en-US" dirty="0" smtClean="0"/>
              <a:t>Posture</a:t>
            </a:r>
          </a:p>
          <a:p>
            <a:pPr lvl="2"/>
            <a:r>
              <a:rPr lang="en-US" dirty="0" smtClean="0"/>
              <a:t>Fidgeting</a:t>
            </a:r>
          </a:p>
          <a:p>
            <a:pPr lvl="2"/>
            <a:r>
              <a:rPr lang="en-US" dirty="0" smtClean="0"/>
              <a:t>Skin Galvanic Response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the way they are distinguished…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Facial Action Coding System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Ekman</a:t>
            </a:r>
            <a:r>
              <a:rPr lang="en-US" dirty="0" smtClean="0"/>
              <a:t>, 1977; </a:t>
            </a:r>
            <a:r>
              <a:rPr lang="en-US" dirty="0" err="1" smtClean="0"/>
              <a:t>Ekman</a:t>
            </a:r>
            <a:r>
              <a:rPr lang="en-US" dirty="0" smtClean="0"/>
              <a:t>, Friesen, &amp; Hager, 2002)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Action Coding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coding on the positions of facial muscles, as detected by looking at high-quality images of the face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724</Words>
  <Application>Microsoft Office PowerPoint</Application>
  <PresentationFormat>On-screen Show (4:3)</PresentationFormat>
  <Paragraphs>141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Meta-Cognition, Motivation,  and Affect</vt:lpstr>
      <vt:lpstr>Today…</vt:lpstr>
      <vt:lpstr>Quick Review</vt:lpstr>
      <vt:lpstr>Slide 4</vt:lpstr>
      <vt:lpstr>Basic Emotions, Presented by Actors</vt:lpstr>
      <vt:lpstr>Ekman’s Basic Emotions</vt:lpstr>
      <vt:lpstr>Key Point</vt:lpstr>
      <vt:lpstr>And the way they are distinguished…</vt:lpstr>
      <vt:lpstr>Facial Action Coding System</vt:lpstr>
      <vt:lpstr>Facial Action Coding System</vt:lpstr>
      <vt:lpstr>Facial “Action Units”</vt:lpstr>
      <vt:lpstr>Slide 12</vt:lpstr>
      <vt:lpstr>Let’s go through some of these</vt:lpstr>
      <vt:lpstr>Slide 14</vt:lpstr>
      <vt:lpstr>AU 15</vt:lpstr>
      <vt:lpstr>AU17</vt:lpstr>
      <vt:lpstr>AU15 + AU17</vt:lpstr>
      <vt:lpstr>AU15 + AU17 + AU10</vt:lpstr>
      <vt:lpstr>Coding Basic Emotions (Friesen &amp; Ekman, 1983)</vt:lpstr>
      <vt:lpstr>Fake and Genuine Smiles</vt:lpstr>
      <vt:lpstr>Fake and Genuine Smiles</vt:lpstr>
      <vt:lpstr>Happiness</vt:lpstr>
      <vt:lpstr>FACS</vt:lpstr>
      <vt:lpstr>Evaluation of FACS (Sayette et al., 2001)</vt:lpstr>
      <vt:lpstr>Ekman’s evaluations of reliability…</vt:lpstr>
      <vt:lpstr>Sayotte</vt:lpstr>
      <vt:lpstr>Four forms of  inter-rater reliability studied</vt:lpstr>
      <vt:lpstr>Most important for use of FACS in emotion research</vt:lpstr>
      <vt:lpstr>Method</vt:lpstr>
      <vt:lpstr>Method</vt:lpstr>
      <vt:lpstr>Method</vt:lpstr>
      <vt:lpstr>Method</vt:lpstr>
      <vt:lpstr>Three studies combined</vt:lpstr>
      <vt:lpstr>Metric</vt:lpstr>
      <vt:lpstr>Slide 35</vt:lpstr>
      <vt:lpstr>Some emotions not broken down due to lack of sufficient data</vt:lpstr>
      <vt:lpstr>Some emotions not broken down due to lack of sufficient data</vt:lpstr>
      <vt:lpstr>Comments? Questions?</vt:lpstr>
      <vt:lpstr>Next Class (MARCH 16)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rsbaker</cp:lastModifiedBy>
  <cp:revision>1083</cp:revision>
  <dcterms:created xsi:type="dcterms:W3CDTF">2010-01-07T20:34:12Z</dcterms:created>
  <dcterms:modified xsi:type="dcterms:W3CDTF">2011-03-16T09:12:25Z</dcterms:modified>
</cp:coreProperties>
</file>