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93" r:id="rId3"/>
    <p:sldId id="419" r:id="rId4"/>
    <p:sldId id="435" r:id="rId5"/>
    <p:sldId id="433" r:id="rId6"/>
    <p:sldId id="432" r:id="rId7"/>
    <p:sldId id="420" r:id="rId8"/>
    <p:sldId id="421" r:id="rId9"/>
    <p:sldId id="422" r:id="rId10"/>
    <p:sldId id="423" r:id="rId11"/>
    <p:sldId id="428" r:id="rId12"/>
    <p:sldId id="429" r:id="rId13"/>
    <p:sldId id="430" r:id="rId14"/>
    <p:sldId id="424" r:id="rId15"/>
    <p:sldId id="425" r:id="rId16"/>
    <p:sldId id="426" r:id="rId17"/>
    <p:sldId id="427" r:id="rId18"/>
    <p:sldId id="394" r:id="rId19"/>
    <p:sldId id="396" r:id="rId20"/>
    <p:sldId id="406" r:id="rId21"/>
    <p:sldId id="400" r:id="rId22"/>
    <p:sldId id="397" r:id="rId23"/>
    <p:sldId id="409" r:id="rId24"/>
    <p:sldId id="413" r:id="rId25"/>
    <p:sldId id="410" r:id="rId26"/>
    <p:sldId id="415" r:id="rId27"/>
    <p:sldId id="416" r:id="rId28"/>
    <p:sldId id="411" r:id="rId29"/>
    <p:sldId id="417" r:id="rId30"/>
    <p:sldId id="431" r:id="rId31"/>
    <p:sldId id="407" r:id="rId32"/>
    <p:sldId id="399" r:id="rId33"/>
    <p:sldId id="418" r:id="rId34"/>
    <p:sldId id="434" r:id="rId35"/>
    <p:sldId id="392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5" autoAdjust="0"/>
    <p:restoredTop sz="90667" autoAdjust="0"/>
  </p:normalViewPr>
  <p:slideViewPr>
    <p:cSldViewPr>
      <p:cViewPr>
        <p:scale>
          <a:sx n="66" d="100"/>
          <a:sy n="66" d="100"/>
        </p:scale>
        <p:origin x="-120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E6B7A-4A05-4248-8872-8BCE6AAFB008}" type="slidenum">
              <a:rPr lang="en-US"/>
              <a:pPr/>
              <a:t>26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Meta-Cognition, Motivation, </a:t>
            </a:r>
            <a:br>
              <a:rPr lang="en-US" dirty="0" smtClean="0"/>
            </a:br>
            <a:r>
              <a:rPr lang="en-US" dirty="0" smtClean="0"/>
              <a:t>and Affect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PSY504</a:t>
            </a:r>
            <a:br>
              <a:rPr lang="en-US" dirty="0" smtClean="0"/>
            </a:br>
            <a:r>
              <a:rPr lang="en-US" dirty="0" smtClean="0"/>
              <a:t>Spring term, 2011</a:t>
            </a:r>
          </a:p>
          <a:p>
            <a:r>
              <a:rPr lang="en-US" dirty="0" smtClean="0"/>
              <a:t>March 21,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am not aware of a factor analysis showing that flow is unitary, coming from </a:t>
            </a:r>
            <a:r>
              <a:rPr lang="en-US" dirty="0" err="1" smtClean="0"/>
              <a:t>Csikszentmihalyi</a:t>
            </a:r>
            <a:r>
              <a:rPr lang="en-US" dirty="0" smtClean="0"/>
              <a:t> and colleagues</a:t>
            </a:r>
          </a:p>
          <a:p>
            <a:endParaRPr lang="en-US" dirty="0" smtClean="0"/>
          </a:p>
          <a:p>
            <a:r>
              <a:rPr lang="en-US" dirty="0" smtClean="0"/>
              <a:t>However, factor analyses by </a:t>
            </a:r>
          </a:p>
          <a:p>
            <a:pPr lvl="1"/>
            <a:r>
              <a:rPr lang="en-US" dirty="0" smtClean="0"/>
              <a:t>Jackson &amp; Marsh (1996) – athletes </a:t>
            </a:r>
          </a:p>
          <a:p>
            <a:pPr lvl="1"/>
            <a:r>
              <a:rPr lang="en-US" dirty="0" err="1" smtClean="0"/>
              <a:t>Vlachopolous</a:t>
            </a:r>
            <a:r>
              <a:rPr lang="en-US" dirty="0" smtClean="0"/>
              <a:t>, </a:t>
            </a:r>
            <a:r>
              <a:rPr lang="en-US" dirty="0" err="1" smtClean="0"/>
              <a:t>Karagheorghis</a:t>
            </a:r>
            <a:r>
              <a:rPr lang="en-US" dirty="0" smtClean="0"/>
              <a:t>, &amp; Terry (2000) – professional dancers and participants in aerobics classes</a:t>
            </a:r>
          </a:p>
          <a:p>
            <a:pPr lvl="1"/>
            <a:r>
              <a:rPr lang="en-US" dirty="0" smtClean="0"/>
              <a:t>found that </a:t>
            </a:r>
          </a:p>
          <a:p>
            <a:pPr lvl="1"/>
            <a:r>
              <a:rPr lang="en-US" dirty="0" smtClean="0"/>
              <a:t>neither a single “flow” factor, nor a hierarchical multi-dimensional model of “flow” fit the data from the different subscales of flow </a:t>
            </a:r>
          </a:p>
          <a:p>
            <a:pPr lvl="1"/>
            <a:r>
              <a:rPr lang="en-US" dirty="0" smtClean="0"/>
              <a:t>nearly as well as having 9 separate factors did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many constructs which </a:t>
            </a:r>
            <a:r>
              <a:rPr lang="en-US" dirty="0" err="1" smtClean="0"/>
              <a:t>Csikszentmihalyi</a:t>
            </a:r>
            <a:r>
              <a:rPr lang="en-US" dirty="0" smtClean="0"/>
              <a:t> conceives as part of flow do serve as precursors for engagement</a:t>
            </a:r>
          </a:p>
          <a:p>
            <a:endParaRPr lang="en-US" dirty="0" smtClean="0"/>
          </a:p>
          <a:p>
            <a:r>
              <a:rPr lang="en-US" dirty="0" smtClean="0"/>
              <a:t>In a questionnaire study, perception of skill and challenge predict perception of control, which in turn predicts enjoyment and concentration (</a:t>
            </a:r>
            <a:r>
              <a:rPr lang="en-US" dirty="0" err="1" smtClean="0"/>
              <a:t>Ghani</a:t>
            </a:r>
            <a:r>
              <a:rPr lang="en-US" dirty="0" smtClean="0"/>
              <a:t> &amp; </a:t>
            </a:r>
            <a:r>
              <a:rPr lang="en-US" dirty="0" err="1" smtClean="0"/>
              <a:t>Deshpande</a:t>
            </a:r>
            <a:r>
              <a:rPr lang="en-US" dirty="0" smtClean="0"/>
              <a:t>, 1994)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Structure of Flow</a:t>
            </a:r>
            <a:br>
              <a:rPr lang="en-US" sz="3200" dirty="0" smtClean="0"/>
            </a:br>
            <a:r>
              <a:rPr lang="en-US" sz="3200" dirty="0" smtClean="0"/>
              <a:t>(Survey Research: Novak, Hoffman, &amp; Yung, 2000)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63374"/>
            <a:ext cx="7467600" cy="549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://api.ning.com/files/4v*mYi5wHxl*rBpNR6ULQMybDELHrN44C9JI872s30bJz35QDnVIEnLmWxDzRnyeXkZIuz7yjhbfDfmQyuA4O0QCYFfCQCo*/258633554.bin?width=183&amp;height=183&amp;crop=1%3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10198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Model was cross-validated!!!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63374"/>
            <a:ext cx="7467600" cy="549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Impacts of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Experience of flow (measured by coding of interviews) predictive of whether gifted children will develop their gifts and achieve success, or fail to develop their gifts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Csikszentmihalyi</a:t>
            </a:r>
            <a:r>
              <a:rPr lang="en-US" dirty="0" smtClean="0"/>
              <a:t> &amp; </a:t>
            </a:r>
            <a:r>
              <a:rPr lang="en-US" dirty="0" err="1" smtClean="0"/>
              <a:t>Rathunde</a:t>
            </a:r>
            <a:r>
              <a:rPr lang="en-US" dirty="0" smtClean="0"/>
              <a:t>, 1996)</a:t>
            </a:r>
          </a:p>
          <a:p>
            <a:endParaRPr lang="en-US" dirty="0" smtClean="0"/>
          </a:p>
          <a:p>
            <a:r>
              <a:rPr lang="en-US" dirty="0" smtClean="0"/>
              <a:t>Experience of flow in teenagers (measured by self report of high challenge and high engagement) predictive of </a:t>
            </a:r>
          </a:p>
          <a:p>
            <a:pPr lvl="1"/>
            <a:r>
              <a:rPr lang="en-US" dirty="0" smtClean="0"/>
              <a:t>course grades (</a:t>
            </a:r>
            <a:r>
              <a:rPr lang="en-US" dirty="0" err="1" smtClean="0"/>
              <a:t>Rathunde</a:t>
            </a:r>
            <a:r>
              <a:rPr lang="en-US" dirty="0" smtClean="0"/>
              <a:t> &amp; </a:t>
            </a:r>
            <a:r>
              <a:rPr lang="en-US" dirty="0" err="1" smtClean="0"/>
              <a:t>Csikszentmihalyi</a:t>
            </a:r>
            <a:r>
              <a:rPr lang="en-US" dirty="0" smtClean="0"/>
              <a:t>, 1993)</a:t>
            </a:r>
          </a:p>
          <a:p>
            <a:pPr lvl="1"/>
            <a:r>
              <a:rPr lang="en-US" dirty="0" smtClean="0"/>
              <a:t>later career choices (</a:t>
            </a:r>
            <a:r>
              <a:rPr lang="en-US" dirty="0" err="1" smtClean="0"/>
              <a:t>Csikszentmihalyi</a:t>
            </a:r>
            <a:r>
              <a:rPr lang="en-US" dirty="0" smtClean="0"/>
              <a:t> &amp; Schneider, 2001)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Expert rater assessment of engaged concentration (more on this in a sec) during intro CS labs predictive of </a:t>
            </a:r>
          </a:p>
          <a:p>
            <a:pPr lvl="1"/>
            <a:r>
              <a:rPr lang="en-US" dirty="0" smtClean="0"/>
              <a:t>midterm grades (Rodrigo et al., 2009)</a:t>
            </a:r>
            <a:endParaRPr lang="en-US" dirty="0"/>
          </a:p>
        </p:txBody>
      </p:sp>
      <p:pic>
        <p:nvPicPr>
          <p:cNvPr id="52226" name="Picture 2" descr="http://www.fcs.utah.edu/faculty/rathunde/image.jpg"/>
          <p:cNvPicPr>
            <a:picLocks noChangeAspect="1" noChangeArrowheads="1"/>
          </p:cNvPicPr>
          <p:nvPr/>
        </p:nvPicPr>
        <p:blipFill>
          <a:blip r:embed="rId2" cstate="print"/>
          <a:srcRect l="13529" r="20294" b="41818"/>
          <a:stretch>
            <a:fillRect/>
          </a:stretch>
        </p:blipFill>
        <p:spPr bwMode="auto">
          <a:xfrm>
            <a:off x="0" y="5638789"/>
            <a:ext cx="1071548" cy="1219211"/>
          </a:xfrm>
          <a:prstGeom prst="rect">
            <a:avLst/>
          </a:prstGeom>
          <a:noFill/>
        </p:spPr>
      </p:pic>
      <p:pic>
        <p:nvPicPr>
          <p:cNvPr id="5" name="Picture 8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669280"/>
            <a:ext cx="990600" cy="118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Engaged Concentration and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“Engaged concentration is a state of engagement with a task such that concentration is intense, attention is focused, and involvement is complete. However, it need not involve some of the task-related aspects which </a:t>
            </a:r>
            <a:r>
              <a:rPr lang="en-US" dirty="0" err="1" smtClean="0"/>
              <a:t>Csikszentmihalyi</a:t>
            </a:r>
            <a:r>
              <a:rPr lang="en-US" dirty="0" smtClean="0"/>
              <a:t> associates with flow, such as clear goals, balanced challenge, or direct and immediate feedback. It also may not involve some of the aspects of </a:t>
            </a:r>
            <a:r>
              <a:rPr lang="en-US" dirty="0" err="1" smtClean="0"/>
              <a:t>Csikszentmihalyi’s</a:t>
            </a:r>
            <a:r>
              <a:rPr lang="en-US" dirty="0" smtClean="0"/>
              <a:t> conceptualization which refer to extreme intensity, such as time distortion or loss of self-consciousness.” – Baker, </a:t>
            </a:r>
            <a:r>
              <a:rPr lang="en-US" dirty="0" err="1" smtClean="0"/>
              <a:t>D’Mello</a:t>
            </a:r>
            <a:r>
              <a:rPr lang="en-US" dirty="0" smtClean="0"/>
              <a:t>, Rodrigo, &amp; </a:t>
            </a:r>
            <a:r>
              <a:rPr lang="en-US" dirty="0" err="1" smtClean="0"/>
              <a:t>Graesser</a:t>
            </a:r>
            <a:r>
              <a:rPr lang="en-US" dirty="0" smtClean="0"/>
              <a:t>, 2010</a:t>
            </a:r>
          </a:p>
          <a:p>
            <a:endParaRPr lang="en-US" dirty="0" smtClean="0"/>
          </a:p>
        </p:txBody>
      </p:sp>
      <p:pic>
        <p:nvPicPr>
          <p:cNvPr id="4" name="Picture 2" descr="http://epistemicgames.org/eg/wp-content/uploads/graesser2-15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69" y="5513069"/>
            <a:ext cx="1344931" cy="13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idneydme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887" y="5513069"/>
            <a:ext cx="1111513" cy="1344931"/>
          </a:xfrm>
          <a:prstGeom prst="rect">
            <a:avLst/>
          </a:prstGeom>
        </p:spPr>
      </p:pic>
      <p:pic>
        <p:nvPicPr>
          <p:cNvPr id="6" name="Picture 8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486400"/>
            <a:ext cx="11430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Behaviors </a:t>
            </a:r>
            <a:br>
              <a:rPr lang="en-US" dirty="0" smtClean="0"/>
            </a:br>
            <a:r>
              <a:rPr lang="en-US" dirty="0" smtClean="0"/>
              <a:t>(Baker, </a:t>
            </a:r>
            <a:r>
              <a:rPr lang="en-US" dirty="0" err="1" smtClean="0"/>
              <a:t>D’Mello</a:t>
            </a:r>
            <a:r>
              <a:rPr lang="en-US" dirty="0" smtClean="0"/>
              <a:t>, Rodrigo, &amp; </a:t>
            </a:r>
            <a:r>
              <a:rPr lang="en-US" dirty="0" err="1" smtClean="0"/>
              <a:t>Graesser</a:t>
            </a:r>
            <a:r>
              <a:rPr lang="en-US" dirty="0" smtClean="0"/>
              <a:t>,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“…immersion, focus, and concentration on the system, with the appearance of positive engagement (as opposed to frustration); leaning towards the computer; mouthing solutions; pointing to parts of screen”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distinguishable positive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Delight, Joy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not defined directly</a:t>
            </a:r>
          </a:p>
          <a:p>
            <a:endParaRPr lang="en-US" dirty="0" smtClean="0"/>
          </a:p>
          <a:p>
            <a:r>
              <a:rPr lang="en-US" dirty="0" smtClean="0"/>
              <a:t>OCC model defines joy, but in terms of processes leading to joy, not what joy is…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Behaviors </a:t>
            </a:r>
            <a:br>
              <a:rPr lang="en-US" dirty="0" smtClean="0"/>
            </a:br>
            <a:r>
              <a:rPr lang="en-US" dirty="0" smtClean="0"/>
              <a:t>(Baker, </a:t>
            </a:r>
            <a:r>
              <a:rPr lang="en-US" dirty="0" err="1" smtClean="0"/>
              <a:t>D’Mello</a:t>
            </a:r>
            <a:r>
              <a:rPr lang="en-US" dirty="0" smtClean="0"/>
              <a:t>, Rodrigo, &amp; </a:t>
            </a:r>
            <a:r>
              <a:rPr lang="en-US" dirty="0" err="1" smtClean="0"/>
              <a:t>Graesser</a:t>
            </a:r>
            <a:r>
              <a:rPr lang="en-US" dirty="0" smtClean="0"/>
              <a:t>,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Clapping hands</a:t>
            </a:r>
          </a:p>
          <a:p>
            <a:r>
              <a:rPr lang="en-US" dirty="0" smtClean="0"/>
              <a:t>Laughing with pleasure</a:t>
            </a:r>
          </a:p>
          <a:p>
            <a:r>
              <a:rPr lang="en-US" dirty="0" smtClean="0"/>
              <a:t>Exclaiming ‘‘Yes!’’ or ‘‘I got it!’’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Emotions/Affect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Ekman</a:t>
            </a:r>
            <a:r>
              <a:rPr lang="en-US" dirty="0" smtClean="0"/>
              <a:t>: All variations on happiness</a:t>
            </a:r>
          </a:p>
          <a:p>
            <a:endParaRPr lang="en-US" dirty="0" smtClean="0"/>
          </a:p>
          <a:p>
            <a:r>
              <a:rPr lang="en-US" dirty="0" smtClean="0"/>
              <a:t>Other researchers: Distinguishable and worth distinguishing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Emotion Frequency</a:t>
            </a:r>
            <a:br>
              <a:rPr lang="en-US" dirty="0" smtClean="0"/>
            </a:br>
            <a:r>
              <a:rPr lang="en-US" dirty="0" smtClean="0"/>
              <a:t>During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(Baker, </a:t>
            </a:r>
            <a:r>
              <a:rPr lang="en-US" dirty="0" err="1" smtClean="0"/>
              <a:t>D’Mello</a:t>
            </a:r>
            <a:r>
              <a:rPr lang="en-US" dirty="0" smtClean="0"/>
              <a:t>, Rodrigo, &amp; </a:t>
            </a:r>
            <a:r>
              <a:rPr lang="en-US" dirty="0" err="1" smtClean="0"/>
              <a:t>Graesser</a:t>
            </a:r>
            <a:r>
              <a:rPr lang="en-US" dirty="0" smtClean="0"/>
              <a:t>, 2010)</a:t>
            </a:r>
          </a:p>
          <a:p>
            <a:r>
              <a:rPr lang="en-US" dirty="0" smtClean="0"/>
              <a:t>(Rodrigo &amp; Baker, in press)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Intelligent Tutor (Computer Literacy)</a:t>
            </a:r>
          </a:p>
          <a:p>
            <a:pPr lvl="1"/>
            <a:r>
              <a:rPr lang="en-US" dirty="0" smtClean="0"/>
              <a:t>Undergrads, lab setting</a:t>
            </a:r>
          </a:p>
          <a:p>
            <a:pPr lvl="1"/>
            <a:r>
              <a:rPr lang="en-US" dirty="0" smtClean="0"/>
              <a:t>Self-judgments every 20 seconds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Environments</a:t>
            </a:r>
          </a:p>
          <a:p>
            <a:pPr lvl="1"/>
            <a:r>
              <a:rPr lang="en-US" dirty="0" smtClean="0"/>
              <a:t>Simulation Game, Intelligent Tutor (Algebra), Intelligent Tutor (Ecology), Intelligent Tutor (</a:t>
            </a:r>
            <a:r>
              <a:rPr lang="en-US" dirty="0" err="1" smtClean="0"/>
              <a:t>Scatterplots</a:t>
            </a:r>
            <a:r>
              <a:rPr lang="en-US" dirty="0" smtClean="0"/>
              <a:t>), Drill Game (Fractions, Arithmetic)</a:t>
            </a:r>
          </a:p>
          <a:p>
            <a:pPr lvl="1"/>
            <a:r>
              <a:rPr lang="en-US" dirty="0" smtClean="0"/>
              <a:t>Middle to high school students, classroom setting</a:t>
            </a:r>
          </a:p>
          <a:p>
            <a:pPr lvl="1"/>
            <a:r>
              <a:rPr lang="en-US" dirty="0" smtClean="0"/>
              <a:t>Expert coder judgments every 1-3 minutes (quant. field obs.)</a:t>
            </a:r>
          </a:p>
          <a:p>
            <a:pPr lvl="1"/>
            <a:r>
              <a:rPr lang="en-US" dirty="0" smtClean="0"/>
              <a:t>Kappa = 0.6-0.8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Intelligent Tutor (Computer Literacy) – 3%</a:t>
            </a:r>
          </a:p>
          <a:p>
            <a:r>
              <a:rPr lang="en-US" dirty="0" smtClean="0"/>
              <a:t>Simulation Game – 6%</a:t>
            </a:r>
          </a:p>
          <a:p>
            <a:r>
              <a:rPr lang="en-US" dirty="0" smtClean="0"/>
              <a:t>Intelligent Tutor (Algebra) – 5%</a:t>
            </a:r>
          </a:p>
          <a:p>
            <a:r>
              <a:rPr lang="en-US" dirty="0" smtClean="0"/>
              <a:t>Intelligent Tutor (Ecology) – 3%</a:t>
            </a:r>
          </a:p>
          <a:p>
            <a:r>
              <a:rPr lang="en-US" dirty="0" smtClean="0"/>
              <a:t>Intelligent Tutor (</a:t>
            </a:r>
            <a:r>
              <a:rPr lang="en-US" dirty="0" err="1" smtClean="0"/>
              <a:t>Scatterplots</a:t>
            </a:r>
            <a:r>
              <a:rPr lang="en-US" dirty="0" smtClean="0"/>
              <a:t>) – 1%</a:t>
            </a:r>
          </a:p>
          <a:p>
            <a:r>
              <a:rPr lang="en-US" dirty="0" smtClean="0"/>
              <a:t>Drill Game – 12%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Engaged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Intelligent Tutor (Computer Literacy) – 20%</a:t>
            </a:r>
          </a:p>
          <a:p>
            <a:r>
              <a:rPr lang="en-US" dirty="0" smtClean="0"/>
              <a:t>Simulation Game – 61%</a:t>
            </a:r>
          </a:p>
          <a:p>
            <a:r>
              <a:rPr lang="en-US" dirty="0" smtClean="0"/>
              <a:t>Intelligent Tutor (Algebra) –  73%</a:t>
            </a:r>
          </a:p>
          <a:p>
            <a:r>
              <a:rPr lang="en-US" dirty="0" smtClean="0"/>
              <a:t>Intelligent Tutor (Ecology) – 65%</a:t>
            </a:r>
          </a:p>
          <a:p>
            <a:r>
              <a:rPr lang="en-US" dirty="0" smtClean="0"/>
              <a:t>Intelligent Tutor (</a:t>
            </a:r>
            <a:r>
              <a:rPr lang="en-US" dirty="0" err="1" smtClean="0"/>
              <a:t>Scatterplots</a:t>
            </a:r>
            <a:r>
              <a:rPr lang="en-US" dirty="0" smtClean="0"/>
              <a:t>) – 41%</a:t>
            </a:r>
          </a:p>
          <a:p>
            <a:r>
              <a:rPr lang="en-US" dirty="0" smtClean="0"/>
              <a:t>Drill Game – 63%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Literacy Tutor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 less Engaged Concentration</a:t>
            </a:r>
          </a:p>
          <a:p>
            <a:pPr lvl="1"/>
            <a:r>
              <a:rPr lang="en-US" dirty="0" smtClean="0"/>
              <a:t>Far more Neutral state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Affordance of the coding method?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versions of Ecology Tutor</a:t>
            </a:r>
          </a:p>
          <a:p>
            <a:pPr lvl="1"/>
            <a:r>
              <a:rPr lang="en-US" dirty="0" smtClean="0"/>
              <a:t>With and without motivational agent Paul</a:t>
            </a:r>
            <a:br>
              <a:rPr lang="en-US" dirty="0" smtClean="0"/>
            </a:br>
            <a:r>
              <a:rPr lang="en-US" dirty="0" smtClean="0"/>
              <a:t>(cf. </a:t>
            </a:r>
            <a:r>
              <a:rPr lang="en-US" dirty="0" err="1" smtClean="0"/>
              <a:t>Rebolledo</a:t>
            </a:r>
            <a:r>
              <a:rPr lang="en-US" dirty="0" smtClean="0"/>
              <a:t>-Mendez, 2003)</a:t>
            </a:r>
          </a:p>
          <a:p>
            <a:r>
              <a:rPr lang="en-US" dirty="0" smtClean="0"/>
              <a:t>Two versions of </a:t>
            </a:r>
            <a:r>
              <a:rPr lang="en-US" dirty="0" err="1" smtClean="0"/>
              <a:t>Scatterplot</a:t>
            </a:r>
            <a:r>
              <a:rPr lang="en-US" dirty="0" smtClean="0"/>
              <a:t> Tutor</a:t>
            </a:r>
          </a:p>
          <a:p>
            <a:pPr lvl="1"/>
            <a:r>
              <a:rPr lang="en-US" dirty="0" smtClean="0"/>
              <a:t>With and without gaming-response agent Scooter</a:t>
            </a:r>
            <a:br>
              <a:rPr lang="en-US" dirty="0" smtClean="0"/>
            </a:br>
            <a:r>
              <a:rPr lang="en-US" dirty="0" smtClean="0"/>
              <a:t>(cf. Baker et al., 2006)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“Be bold and take a challenge!”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1728788" y="2319338"/>
            <a:ext cx="2844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9200" y="1981200"/>
          <a:ext cx="344805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4" imgW="3390476" imgH="4296375" progId="MSPhotoEd.3">
                  <p:embed/>
                </p:oleObj>
              </mc:Choice>
              <mc:Fallback>
                <p:oleObj name="Photo Editor Photo" r:id="rId4" imgW="3390476" imgH="429637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344805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728788" y="2319338"/>
            <a:ext cx="2843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00600" y="2057400"/>
          <a:ext cx="337026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6" imgW="3390476" imgH="4296375" progId="MSPhotoEd.3">
                  <p:embed/>
                </p:oleObj>
              </mc:Choice>
              <mc:Fallback>
                <p:oleObj name="Photo Editor Photo" r:id="rId6" imgW="3390476" imgH="429637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57400"/>
                        <a:ext cx="3370263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1728788" y="2319338"/>
          <a:ext cx="5688012" cy="472440"/>
        </p:xfrm>
        <a:graphic>
          <a:graphicData uri="http://schemas.openxmlformats.org/drawingml/2006/table">
            <a:tbl>
              <a:tblPr/>
              <a:tblGrid>
                <a:gridCol w="2844800"/>
                <a:gridCol w="284321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1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versions of Ecology Tutor</a:t>
            </a:r>
          </a:p>
          <a:p>
            <a:pPr lvl="1"/>
            <a:r>
              <a:rPr lang="en-US" dirty="0" smtClean="0"/>
              <a:t>With and without motivational agent Paul</a:t>
            </a:r>
            <a:br>
              <a:rPr lang="en-US" dirty="0" smtClean="0"/>
            </a:br>
            <a:r>
              <a:rPr lang="en-US" dirty="0" smtClean="0"/>
              <a:t>(cf. </a:t>
            </a:r>
            <a:r>
              <a:rPr lang="en-US" dirty="0" err="1" smtClean="0"/>
              <a:t>Rebolledo</a:t>
            </a:r>
            <a:r>
              <a:rPr lang="en-US" dirty="0" smtClean="0"/>
              <a:t>-Mendez, 2003)</a:t>
            </a:r>
          </a:p>
          <a:p>
            <a:r>
              <a:rPr lang="en-US" dirty="0" smtClean="0"/>
              <a:t>Two versions of </a:t>
            </a:r>
            <a:r>
              <a:rPr lang="en-US" dirty="0" err="1" smtClean="0"/>
              <a:t>Scatterplot</a:t>
            </a:r>
            <a:r>
              <a:rPr lang="en-US" dirty="0" smtClean="0"/>
              <a:t> Tutor</a:t>
            </a:r>
          </a:p>
          <a:p>
            <a:pPr lvl="1"/>
            <a:r>
              <a:rPr lang="en-US" dirty="0" smtClean="0"/>
              <a:t>With and without gaming-response agent Scooter</a:t>
            </a:r>
            <a:br>
              <a:rPr lang="en-US" dirty="0" smtClean="0"/>
            </a:br>
            <a:r>
              <a:rPr lang="en-US" dirty="0" smtClean="0"/>
              <a:t>(cf. Baker et al., 2006)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 impact on frequency of affective states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Aplusix</a:t>
            </a:r>
            <a:r>
              <a:rPr lang="en-US" dirty="0" smtClean="0"/>
              <a:t> .vs. 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and tutor with same mathematics content (arithmetic and fractions drill)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3714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288"/>
            <a:ext cx="3438525" cy="25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Aplusix</a:t>
            </a:r>
            <a:r>
              <a:rPr lang="en-US" dirty="0" smtClean="0"/>
              <a:t> .vs. 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Game and tutor with same mathematics content (arithmetic and fractions drill)</a:t>
            </a:r>
          </a:p>
          <a:p>
            <a:endParaRPr lang="en-US" dirty="0" smtClean="0"/>
          </a:p>
          <a:p>
            <a:r>
              <a:rPr lang="en-US" dirty="0" smtClean="0"/>
              <a:t>Delight, marginally significant</a:t>
            </a:r>
          </a:p>
          <a:p>
            <a:pPr lvl="1"/>
            <a:r>
              <a:rPr lang="en-US" dirty="0" smtClean="0"/>
              <a:t>Game 12%</a:t>
            </a:r>
          </a:p>
          <a:p>
            <a:pPr lvl="1"/>
            <a:r>
              <a:rPr lang="en-US" dirty="0" smtClean="0"/>
              <a:t>Tutor 6%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Engaged Concentration, significant</a:t>
            </a:r>
          </a:p>
          <a:p>
            <a:pPr lvl="1"/>
            <a:r>
              <a:rPr lang="en-US" dirty="0" smtClean="0"/>
              <a:t>Game 63%</a:t>
            </a:r>
          </a:p>
          <a:p>
            <a:pPr lvl="1"/>
            <a:r>
              <a:rPr lang="en-US" dirty="0" smtClean="0"/>
              <a:t>Tutor 76%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Mihalyi</a:t>
            </a:r>
            <a:r>
              <a:rPr lang="en-US" dirty="0" smtClean="0"/>
              <a:t> </a:t>
            </a:r>
            <a:r>
              <a:rPr lang="en-US" dirty="0" err="1" smtClean="0"/>
              <a:t>Csikszentmihalyi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theorist and researcher in auto-telic and optimal experience</a:t>
            </a:r>
          </a:p>
          <a:p>
            <a:endParaRPr lang="en-US" dirty="0" smtClean="0"/>
          </a:p>
        </p:txBody>
      </p:sp>
      <p:pic>
        <p:nvPicPr>
          <p:cNvPr id="57346" name="Picture 2" descr="http://ffbsccn.files.wordpress.com/2010/08/csikszentmihalyi.gif"/>
          <p:cNvPicPr>
            <a:picLocks noChangeAspect="1" noChangeArrowheads="1"/>
          </p:cNvPicPr>
          <p:nvPr/>
        </p:nvPicPr>
        <p:blipFill>
          <a:blip r:embed="rId2" cstate="print"/>
          <a:srcRect l="10956" r="13695" b="17115"/>
          <a:stretch>
            <a:fillRect/>
          </a:stretch>
        </p:blipFill>
        <p:spPr bwMode="auto">
          <a:xfrm>
            <a:off x="6781800" y="4570836"/>
            <a:ext cx="2362200" cy="228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Aplusix</a:t>
            </a:r>
            <a:r>
              <a:rPr lang="en-US" dirty="0" smtClean="0"/>
              <a:t> .vs. 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Game and tutor with same mathematics content (arithmetic and fractions drill)</a:t>
            </a:r>
          </a:p>
          <a:p>
            <a:endParaRPr lang="en-US" dirty="0" smtClean="0"/>
          </a:p>
          <a:p>
            <a:r>
              <a:rPr lang="en-US" dirty="0" smtClean="0"/>
              <a:t>Delight, marginally significant</a:t>
            </a:r>
          </a:p>
          <a:p>
            <a:pPr lvl="1"/>
            <a:r>
              <a:rPr lang="en-US" dirty="0" smtClean="0"/>
              <a:t>Game 12%</a:t>
            </a:r>
          </a:p>
          <a:p>
            <a:pPr lvl="1"/>
            <a:r>
              <a:rPr lang="en-US" dirty="0" smtClean="0"/>
              <a:t>Tutor 6%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Engaged Concentration, significant</a:t>
            </a:r>
          </a:p>
          <a:p>
            <a:pPr lvl="1"/>
            <a:r>
              <a:rPr lang="en-US" dirty="0" smtClean="0"/>
              <a:t>Game 63%</a:t>
            </a:r>
          </a:p>
          <a:p>
            <a:pPr lvl="1"/>
            <a:r>
              <a:rPr lang="en-US" dirty="0" smtClean="0"/>
              <a:t>Tutor 76%</a:t>
            </a:r>
          </a:p>
          <a:p>
            <a:endParaRPr lang="en-US" dirty="0" smtClean="0"/>
          </a:p>
          <a:p>
            <a:r>
              <a:rPr lang="en-US" dirty="0" smtClean="0"/>
              <a:t>What might be some of the impacts of these differences in affect?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Emotion Persistence</a:t>
            </a:r>
            <a:br>
              <a:rPr lang="en-US" dirty="0" smtClean="0"/>
            </a:br>
            <a:r>
              <a:rPr lang="en-US" dirty="0" smtClean="0"/>
              <a:t>During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D’Mello</a:t>
            </a:r>
            <a:r>
              <a:rPr lang="en-US" dirty="0" smtClean="0"/>
              <a:t>, Taylor, &amp; </a:t>
            </a:r>
            <a:r>
              <a:rPr lang="en-US" dirty="0" err="1" smtClean="0"/>
              <a:t>Graesser</a:t>
            </a:r>
            <a:r>
              <a:rPr lang="en-US" dirty="0" smtClean="0"/>
              <a:t>, 2007)</a:t>
            </a:r>
          </a:p>
          <a:p>
            <a:r>
              <a:rPr lang="en-US" dirty="0" smtClean="0"/>
              <a:t>(Baker, </a:t>
            </a:r>
            <a:r>
              <a:rPr lang="en-US" dirty="0" err="1" smtClean="0"/>
              <a:t>D’Mello</a:t>
            </a:r>
            <a:r>
              <a:rPr lang="en-US" dirty="0" smtClean="0"/>
              <a:t>, Rodrigo, &amp; </a:t>
            </a:r>
            <a:r>
              <a:rPr lang="en-US" dirty="0" err="1" smtClean="0"/>
              <a:t>Graesser</a:t>
            </a:r>
            <a:r>
              <a:rPr lang="en-US" dirty="0" smtClean="0"/>
              <a:t>, 2010)</a:t>
            </a:r>
          </a:p>
          <a:p>
            <a:r>
              <a:rPr lang="en-US" dirty="0" smtClean="0"/>
              <a:t>(Rodrigo &amp; Baker, in press)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D’Mello’s</a:t>
            </a:r>
            <a:r>
              <a:rPr lang="en-US" dirty="0" smtClean="0"/>
              <a:t> </a:t>
            </a:r>
            <a:r>
              <a:rPr lang="en-US" b="1" i="1" dirty="0" smtClean="0"/>
              <a:t>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= transition always occurs, 0 = chance</a:t>
            </a:r>
          </a:p>
          <a:p>
            <a:endParaRPr lang="en-US" dirty="0" smtClean="0"/>
          </a:p>
          <a:p>
            <a:r>
              <a:rPr lang="en-US" b="1" i="1" dirty="0" smtClean="0"/>
              <a:t>L </a:t>
            </a:r>
            <a:r>
              <a:rPr lang="en-US" dirty="0" smtClean="0"/>
              <a:t>Computed for each student, then statistical significance computed across students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10350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095375"/>
            <a:ext cx="88773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3352800"/>
            <a:ext cx="853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5181600"/>
            <a:ext cx="853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Methodological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Four methods used to assess positive emotions</a:t>
            </a:r>
          </a:p>
          <a:p>
            <a:endParaRPr lang="en-US" dirty="0" smtClean="0"/>
          </a:p>
          <a:p>
            <a:r>
              <a:rPr lang="en-US" dirty="0" smtClean="0"/>
              <a:t>Experience Sampling Method</a:t>
            </a:r>
          </a:p>
          <a:p>
            <a:r>
              <a:rPr lang="en-US" dirty="0" smtClean="0"/>
              <a:t>Interviews</a:t>
            </a:r>
          </a:p>
          <a:p>
            <a:r>
              <a:rPr lang="en-US" dirty="0" smtClean="0"/>
              <a:t>Questionnaires</a:t>
            </a:r>
          </a:p>
          <a:p>
            <a:r>
              <a:rPr lang="en-US" dirty="0" smtClean="0"/>
              <a:t>Expert Judgments</a:t>
            </a:r>
          </a:p>
          <a:p>
            <a:endParaRPr lang="en-US" dirty="0" smtClean="0"/>
          </a:p>
          <a:p>
            <a:r>
              <a:rPr lang="en-US" dirty="0" smtClean="0"/>
              <a:t>What can you learn from each method that is not possible with the other methods?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 (MARCH 28)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Frustration, Anxiety, &amp; Boredom (Cameron Betts)</a:t>
            </a:r>
          </a:p>
          <a:p>
            <a:endParaRPr lang="en-US" dirty="0"/>
          </a:p>
          <a:p>
            <a:r>
              <a:rPr lang="en-US" b="1" dirty="0" smtClean="0"/>
              <a:t>Readings</a:t>
            </a:r>
          </a:p>
          <a:p>
            <a:r>
              <a:rPr lang="en-US" dirty="0" err="1" smtClean="0"/>
              <a:t>Hembree</a:t>
            </a:r>
            <a:r>
              <a:rPr lang="en-US" dirty="0" smtClean="0"/>
              <a:t>, R. (1988) Correlates, Causes, Effects, and Treatment of Test Anxiety. </a:t>
            </a:r>
            <a:r>
              <a:rPr lang="en-US" i="1" dirty="0" smtClean="0"/>
              <a:t>Review of Educational Research</a:t>
            </a:r>
            <a:r>
              <a:rPr lang="en-US" dirty="0" smtClean="0"/>
              <a:t>, 58 (1), 47-77.</a:t>
            </a:r>
          </a:p>
          <a:p>
            <a:r>
              <a:rPr lang="en-US" dirty="0" smtClean="0"/>
              <a:t>Berkowitz, L. (1989) Frustration-Aggression Hypothesis: Examination and </a:t>
            </a:r>
            <a:r>
              <a:rPr lang="en-US" dirty="0" err="1" smtClean="0"/>
              <a:t>Reformulation.</a:t>
            </a:r>
            <a:r>
              <a:rPr lang="en-US" i="1" dirty="0" err="1" smtClean="0"/>
              <a:t>Psychological</a:t>
            </a:r>
            <a:r>
              <a:rPr lang="en-US" i="1" dirty="0" smtClean="0"/>
              <a:t> Bulletin</a:t>
            </a:r>
            <a:r>
              <a:rPr lang="en-US" dirty="0" smtClean="0"/>
              <a:t>, 107 (1), 59-73.</a:t>
            </a:r>
          </a:p>
          <a:p>
            <a:r>
              <a:rPr lang="en-US" dirty="0" smtClean="0"/>
              <a:t>Harris, M.B. (2000) Correlates and Characteristics of Boredom Proneness and Boredom. </a:t>
            </a:r>
            <a:r>
              <a:rPr lang="en-US" i="1" dirty="0" smtClean="0"/>
              <a:t>Journal of Applied Social Psychology</a:t>
            </a:r>
            <a:r>
              <a:rPr lang="en-US" dirty="0" smtClean="0"/>
              <a:t>, 30 (3), 576-598.</a:t>
            </a:r>
          </a:p>
          <a:p>
            <a:r>
              <a:rPr lang="en-US" dirty="0" err="1" smtClean="0"/>
              <a:t>Pekrun</a:t>
            </a:r>
            <a:r>
              <a:rPr lang="en-US" dirty="0" smtClean="0"/>
              <a:t>, R., Goetz, T., Daniels, L., </a:t>
            </a:r>
            <a:r>
              <a:rPr lang="en-US" dirty="0" err="1" smtClean="0"/>
              <a:t>Stupinsky</a:t>
            </a:r>
            <a:r>
              <a:rPr lang="en-US" dirty="0" smtClean="0"/>
              <a:t>, R.H., Perry, R.P. (2010) Boredom in achievement settings: Exploring control-value antecedents and performance outcomes of a neglected emotion. </a:t>
            </a:r>
            <a:r>
              <a:rPr lang="en-US" i="1" dirty="0" smtClean="0"/>
              <a:t>Journal of Educational Psychology</a:t>
            </a:r>
            <a:r>
              <a:rPr lang="en-US" dirty="0" smtClean="0"/>
              <a:t>, 102(3), 531-549.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Mihalyi</a:t>
            </a:r>
            <a:r>
              <a:rPr lang="en-US" dirty="0" smtClean="0"/>
              <a:t> </a:t>
            </a:r>
            <a:r>
              <a:rPr lang="en-US" dirty="0" err="1" smtClean="0"/>
              <a:t>Csikszentmihalyi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theorist and researcher in auto-telic and optimal experience</a:t>
            </a:r>
          </a:p>
          <a:p>
            <a:endParaRPr lang="en-US" dirty="0" smtClean="0"/>
          </a:p>
          <a:p>
            <a:r>
              <a:rPr lang="en-US" dirty="0" smtClean="0"/>
              <a:t>And all-round cheerful guy</a:t>
            </a:r>
            <a:endParaRPr lang="en-US" dirty="0"/>
          </a:p>
        </p:txBody>
      </p:sp>
      <p:pic>
        <p:nvPicPr>
          <p:cNvPr id="57346" name="Picture 2" descr="http://ffbsccn.files.wordpress.com/2010/08/csikszentmihalyi.gif"/>
          <p:cNvPicPr>
            <a:picLocks noChangeAspect="1" noChangeArrowheads="1"/>
          </p:cNvPicPr>
          <p:nvPr/>
        </p:nvPicPr>
        <p:blipFill>
          <a:blip r:embed="rId2" cstate="print"/>
          <a:srcRect l="10956" r="13695" b="17115"/>
          <a:stretch>
            <a:fillRect/>
          </a:stretch>
        </p:blipFill>
        <p:spPr bwMode="auto">
          <a:xfrm>
            <a:off x="6781800" y="4570836"/>
            <a:ext cx="2362200" cy="228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Mihalyi</a:t>
            </a:r>
            <a:r>
              <a:rPr lang="en-US" dirty="0" smtClean="0"/>
              <a:t> </a:t>
            </a:r>
            <a:r>
              <a:rPr lang="en-US" dirty="0" err="1" smtClean="0"/>
              <a:t>Csikszentmihalyi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theorist and researcher in auto-telic and optimal experience</a:t>
            </a:r>
          </a:p>
          <a:p>
            <a:endParaRPr lang="en-US" dirty="0" smtClean="0"/>
          </a:p>
          <a:p>
            <a:r>
              <a:rPr lang="en-US" dirty="0" smtClean="0"/>
              <a:t>And all-round cheerful guy</a:t>
            </a:r>
            <a:endParaRPr lang="en-US" dirty="0"/>
          </a:p>
        </p:txBody>
      </p:sp>
      <p:pic>
        <p:nvPicPr>
          <p:cNvPr id="58370" name="Picture 2" descr="http://www.experientia.com/blog/uploads/2007/03/csikszentmihalyi.jpg"/>
          <p:cNvPicPr>
            <a:picLocks noChangeAspect="1" noChangeArrowheads="1"/>
          </p:cNvPicPr>
          <p:nvPr/>
        </p:nvPicPr>
        <p:blipFill>
          <a:blip r:embed="rId2" cstate="print"/>
          <a:srcRect l="34286"/>
          <a:stretch>
            <a:fillRect/>
          </a:stretch>
        </p:blipFill>
        <p:spPr bwMode="auto">
          <a:xfrm>
            <a:off x="7162800" y="4489147"/>
            <a:ext cx="1981201" cy="2368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Csikszentmihalyi</a:t>
            </a:r>
            <a:r>
              <a:rPr lang="en-US" dirty="0" smtClean="0"/>
              <a:t>, 1977)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"the holistic sensation that people feel when they act with total involvement"</a:t>
            </a:r>
          </a:p>
          <a:p>
            <a:r>
              <a:rPr lang="en-US" dirty="0" smtClean="0"/>
              <a:t>when in the flow state the person will “shift into a common mode of experience when they become absorbed in their activity. This mode is characterized by a narrowing of the focus of awareness, so that irrelevant perceptions and thoughts are filtered out; by loss of self-consciousness; by a responsiveness to clear goals and unambiguous feedback; and by a sense of control over the environment...it is this common flow experience that people adduce as the main reason for performing the activity"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Flow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Csikszentmihalyi</a:t>
            </a:r>
            <a:r>
              <a:rPr lang="en-US" dirty="0" smtClean="0"/>
              <a:t>, 1990)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b="2588"/>
          <a:stretch>
            <a:fillRect/>
          </a:stretch>
        </p:blipFill>
        <p:spPr bwMode="auto">
          <a:xfrm>
            <a:off x="990600" y="1523999"/>
            <a:ext cx="7315200" cy="492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did this definition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Extensive interviews with individuals from a wide variety of areas of life, from world-class experts in music and scientists, to factory workers</a:t>
            </a:r>
          </a:p>
          <a:p>
            <a:endParaRPr lang="en-US" dirty="0" smtClean="0"/>
          </a:p>
          <a:p>
            <a:r>
              <a:rPr lang="en-US" dirty="0" smtClean="0"/>
              <a:t>Experience Sampling Method studies</a:t>
            </a:r>
          </a:p>
          <a:p>
            <a:pPr lvl="1"/>
            <a:r>
              <a:rPr lang="en-US" dirty="0" smtClean="0"/>
              <a:t>Beeper and Diary</a:t>
            </a:r>
          </a:p>
          <a:p>
            <a:endParaRPr lang="en-US" dirty="0" smtClean="0"/>
          </a:p>
          <a:p>
            <a:r>
              <a:rPr lang="en-US" dirty="0" smtClean="0"/>
              <a:t>Construct originally developed through qualitative analysis of these data sources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this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Measures of flow developed by </a:t>
            </a:r>
            <a:r>
              <a:rPr lang="en-US" dirty="0" err="1" smtClean="0"/>
              <a:t>Csikszentmihalyi</a:t>
            </a:r>
            <a:r>
              <a:rPr lang="en-US" dirty="0" smtClean="0"/>
              <a:t> and colleagues that treat flow as unitary construct</a:t>
            </a:r>
          </a:p>
          <a:p>
            <a:pPr lvl="1"/>
            <a:r>
              <a:rPr lang="en-US" dirty="0" smtClean="0"/>
              <a:t>Alternatively, many of this group’s analyses operationally define flow as high challenge plus high engagement (</a:t>
            </a:r>
            <a:r>
              <a:rPr lang="en-US" dirty="0" err="1" smtClean="0"/>
              <a:t>Shernoff</a:t>
            </a:r>
            <a:r>
              <a:rPr lang="en-US" dirty="0" smtClean="0"/>
              <a:t>, </a:t>
            </a:r>
            <a:r>
              <a:rPr lang="en-US" dirty="0" err="1" smtClean="0"/>
              <a:t>Csikszentmihalyi</a:t>
            </a:r>
            <a:r>
              <a:rPr lang="en-US" dirty="0" smtClean="0"/>
              <a:t>, Schneider, &amp; </a:t>
            </a:r>
            <a:r>
              <a:rPr lang="en-US" dirty="0" err="1" smtClean="0"/>
              <a:t>Shernoff</a:t>
            </a:r>
            <a:r>
              <a:rPr lang="en-US" dirty="0" smtClean="0"/>
              <a:t>, 2003)</a:t>
            </a:r>
          </a:p>
          <a:p>
            <a:pPr lvl="2"/>
            <a:r>
              <a:rPr lang="en-US" dirty="0" smtClean="0"/>
              <a:t>This paper reported significant correlation between these two constructs, but in an analysis that violated independence assumptions in a way that biases towards significance…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6809</TotalTime>
  <Words>1117</Words>
  <Application>Microsoft Office PowerPoint</Application>
  <PresentationFormat>On-screen Show (4:3)</PresentationFormat>
  <Paragraphs>170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Photo Editor Photo</vt:lpstr>
      <vt:lpstr>Meta-Cognition, Motivation,  and Affect</vt:lpstr>
      <vt:lpstr>Positive Emotions/Affect</vt:lpstr>
      <vt:lpstr>Mihalyi Csikszentmihalyi</vt:lpstr>
      <vt:lpstr>Mihalyi Csikszentmihalyi</vt:lpstr>
      <vt:lpstr>Mihalyi Csikszentmihalyi</vt:lpstr>
      <vt:lpstr>Flow (Csikszentmihalyi, 1977)</vt:lpstr>
      <vt:lpstr>Components of Flow (Csikszentmihalyi, 1990)</vt:lpstr>
      <vt:lpstr>Where did this definition come from?</vt:lpstr>
      <vt:lpstr>Use of this definition</vt:lpstr>
      <vt:lpstr>Factor analysis</vt:lpstr>
      <vt:lpstr>Structure of Flow</vt:lpstr>
      <vt:lpstr>Structure of Flow (Survey Research: Novak, Hoffman, &amp; Yung, 2000) </vt:lpstr>
      <vt:lpstr>Model was cross-validated!!!</vt:lpstr>
      <vt:lpstr>Major Impacts of Flow</vt:lpstr>
      <vt:lpstr>Engaged Concentration and Flow</vt:lpstr>
      <vt:lpstr>Behaviors  (Baker, D’Mello, Rodrigo, &amp; Graesser, 2010)</vt:lpstr>
      <vt:lpstr>Other distinguishable positive emotions</vt:lpstr>
      <vt:lpstr>Delight, Joy</vt:lpstr>
      <vt:lpstr>Behaviors  (Baker, D’Mello, Rodrigo, &amp; Graesser, 2010)</vt:lpstr>
      <vt:lpstr>Positive Emotion Frequency During Learning</vt:lpstr>
      <vt:lpstr>Research Method</vt:lpstr>
      <vt:lpstr>Delight</vt:lpstr>
      <vt:lpstr>Engaged Concentration</vt:lpstr>
      <vt:lpstr>Computer Literacy Tutor</vt:lpstr>
      <vt:lpstr>Effects of agents</vt:lpstr>
      <vt:lpstr>“Be bold and take a challenge!”</vt:lpstr>
      <vt:lpstr>Effects of agents</vt:lpstr>
      <vt:lpstr>Aplusix .vs. MB</vt:lpstr>
      <vt:lpstr>Aplusix .vs. MB</vt:lpstr>
      <vt:lpstr>Aplusix .vs. MB</vt:lpstr>
      <vt:lpstr>Positive Emotion Persistence During Learning</vt:lpstr>
      <vt:lpstr>Metric</vt:lpstr>
      <vt:lpstr>PowerPoint Presentation</vt:lpstr>
      <vt:lpstr>Methodological Note</vt:lpstr>
      <vt:lpstr>Questions? Comments?</vt:lpstr>
      <vt:lpstr>Next Class (MARCH 28)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 Baker</cp:lastModifiedBy>
  <cp:revision>1158</cp:revision>
  <dcterms:created xsi:type="dcterms:W3CDTF">2010-01-07T20:34:12Z</dcterms:created>
  <dcterms:modified xsi:type="dcterms:W3CDTF">2011-03-21T13:55:52Z</dcterms:modified>
</cp:coreProperties>
</file>