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431" r:id="rId3"/>
    <p:sldId id="378" r:id="rId4"/>
    <p:sldId id="379" r:id="rId5"/>
    <p:sldId id="428" r:id="rId6"/>
    <p:sldId id="397" r:id="rId7"/>
    <p:sldId id="404" r:id="rId8"/>
    <p:sldId id="400" r:id="rId9"/>
    <p:sldId id="405" r:id="rId10"/>
    <p:sldId id="399" r:id="rId11"/>
    <p:sldId id="398" r:id="rId12"/>
    <p:sldId id="402" r:id="rId13"/>
    <p:sldId id="401" r:id="rId14"/>
    <p:sldId id="403" r:id="rId15"/>
    <p:sldId id="429" r:id="rId16"/>
    <p:sldId id="406" r:id="rId17"/>
    <p:sldId id="407" r:id="rId18"/>
    <p:sldId id="408" r:id="rId19"/>
    <p:sldId id="409" r:id="rId20"/>
    <p:sldId id="410" r:id="rId21"/>
    <p:sldId id="416" r:id="rId22"/>
    <p:sldId id="417" r:id="rId23"/>
    <p:sldId id="418" r:id="rId24"/>
    <p:sldId id="425" r:id="rId25"/>
    <p:sldId id="411" r:id="rId26"/>
    <p:sldId id="412" r:id="rId27"/>
    <p:sldId id="415" r:id="rId28"/>
    <p:sldId id="413" r:id="rId29"/>
    <p:sldId id="414" r:id="rId30"/>
    <p:sldId id="422" r:id="rId31"/>
    <p:sldId id="423" r:id="rId32"/>
    <p:sldId id="427" r:id="rId33"/>
    <p:sldId id="426" r:id="rId34"/>
    <p:sldId id="430" r:id="rId35"/>
    <p:sldId id="394" r:id="rId36"/>
    <p:sldId id="30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Wixon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1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Jaclyn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2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Juelaila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3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Cameron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8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2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January 19,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380336" cy="6280346"/>
          </a:xfrm>
        </p:spPr>
      </p:pic>
    </p:spTree>
    <p:extLst>
      <p:ext uri="{BB962C8B-B14F-4D97-AF65-F5344CB8AC3E}">
        <p14:creationId xmlns:p14="http://schemas.microsoft.com/office/powerpoint/2010/main" val="333223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8" y="44223"/>
            <a:ext cx="8592911" cy="6444684"/>
          </a:xfrm>
        </p:spPr>
      </p:pic>
      <p:sp>
        <p:nvSpPr>
          <p:cNvPr id="4" name="AutoShape 2" descr="https://mail.google.com/mail/?ui=2&amp;ik=d6df57a8ee&amp;view=att&amp;th=12d8b53689378113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mail.google.com/mail/?ui=2&amp;ik=d6df57a8ee&amp;view=att&amp;th=12d8b53689378113&amp;attid=0.1&amp;disp=inline&amp;z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mail.google.com/mail/?ui=2&amp;ik=d6df57a8ee&amp;view=att&amp;th=12d8b53689378113&amp;attid=0.1&amp;disp=inline&amp;z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mail.google.com/mail/?ui=2&amp;ik=d6df57a8ee&amp;view=att&amp;th=12d8b53689378113&amp;attid=0.1&amp;disp=inline&amp;z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9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6868"/>
            <a:ext cx="8681509" cy="6511132"/>
          </a:xfrm>
        </p:spPr>
      </p:pic>
    </p:spTree>
    <p:extLst>
      <p:ext uri="{BB962C8B-B14F-4D97-AF65-F5344CB8AC3E}">
        <p14:creationId xmlns:p14="http://schemas.microsoft.com/office/powerpoint/2010/main" val="902254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196334"/>
            <a:ext cx="86868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1339334"/>
            <a:ext cx="3124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Affect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086600" y="2177534"/>
            <a:ext cx="16764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2101334"/>
            <a:ext cx="27432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/>
              <a:t>Metacog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0" y="4996934"/>
            <a:ext cx="1676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19600" y="2634734"/>
            <a:ext cx="1676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Strategic Behavior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495800" y="4082534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Self-Regulation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19600" y="3396734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239000" y="2787134"/>
            <a:ext cx="1447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" y="1796534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953000" y="424934"/>
            <a:ext cx="2362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Self-Concept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858000" y="5682734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28600" y="5682734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Drop-Out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91000" y="5682734"/>
            <a:ext cx="2514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Off-task </a:t>
            </a:r>
            <a:r>
              <a:rPr lang="en-US" dirty="0" err="1" smtClean="0"/>
              <a:t>behav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57200" y="2558534"/>
            <a:ext cx="190500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Disengagement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81000" y="5454134"/>
            <a:ext cx="853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181600" y="1186934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Self-efficacy</a:t>
            </a:r>
            <a:endParaRPr lang="en-US" dirty="0"/>
          </a:p>
        </p:txBody>
      </p:sp>
      <p:sp>
        <p:nvSpPr>
          <p:cNvPr id="25" name="TextBox 25"/>
          <p:cNvSpPr txBox="1"/>
          <p:nvPr/>
        </p:nvSpPr>
        <p:spPr>
          <a:xfrm>
            <a:off x="914400" y="42493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Everything in the outer boxes is interconnected</a:t>
            </a:r>
            <a:endParaRPr lang="en-US" dirty="0"/>
          </a:p>
        </p:txBody>
      </p:sp>
      <p:sp>
        <p:nvSpPr>
          <p:cNvPr id="26" name="TextBox 26"/>
          <p:cNvSpPr txBox="1"/>
          <p:nvPr/>
        </p:nvSpPr>
        <p:spPr>
          <a:xfrm>
            <a:off x="685800" y="431113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Latents</a:t>
            </a:r>
            <a:endParaRPr lang="en-US" dirty="0"/>
          </a:p>
        </p:txBody>
      </p:sp>
      <p:sp>
        <p:nvSpPr>
          <p:cNvPr id="27" name="TextBox 27"/>
          <p:cNvSpPr txBox="1"/>
          <p:nvPr/>
        </p:nvSpPr>
        <p:spPr>
          <a:xfrm>
            <a:off x="2971800" y="629233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Observables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6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is above B if B is not strictly necessary for A to occur, and A is more important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00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197237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Self-Concept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97237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Self-Efficacy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4482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81755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Affect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85049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Strategic Behavior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281755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282146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Cognition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05628" y="3539585"/>
            <a:ext cx="172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Meta-Cognition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4114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Off-Task Behavior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00914" y="5029200"/>
            <a:ext cx="219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Procrastionation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82686" y="5550932"/>
            <a:ext cx="219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Disengagement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27714" y="6172200"/>
            <a:ext cx="219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Drop-out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32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can now express themselves normally again </a:t>
            </a:r>
          </a:p>
          <a:p>
            <a:endParaRPr lang="en-US" dirty="0" smtClean="0"/>
          </a:p>
          <a:p>
            <a:r>
              <a:rPr lang="en-US" dirty="0" smtClean="0"/>
              <a:t>Anyone have anything they’ve been bursting to say for the last few minutes?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points of agreement?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20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points of disagreement?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2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revisit these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times over the course of this semester, particularly in connection to </a:t>
            </a:r>
            <a:r>
              <a:rPr lang="en-US" dirty="0" err="1" smtClean="0"/>
              <a:t>Winne</a:t>
            </a:r>
            <a:r>
              <a:rPr lang="en-US" dirty="0" smtClean="0"/>
              <a:t> and </a:t>
            </a:r>
            <a:r>
              <a:rPr lang="en-US" dirty="0" err="1" smtClean="0"/>
              <a:t>Azevedo’s</a:t>
            </a:r>
            <a:r>
              <a:rPr lang="en-US" dirty="0" smtClean="0"/>
              <a:t> models of self-regulated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57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Rooms have now been scheduled for all Tuesday sessions</a:t>
            </a:r>
          </a:p>
          <a:p>
            <a:pPr lvl="1"/>
            <a:r>
              <a:rPr lang="en-US" dirty="0" smtClean="0"/>
              <a:t>See the </a:t>
            </a:r>
            <a:r>
              <a:rPr lang="en-US" smtClean="0"/>
              <a:t>schedule online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that rooms vary on different Tuesdays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16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Coined by John </a:t>
            </a:r>
            <a:r>
              <a:rPr lang="en-US" dirty="0" err="1" smtClean="0"/>
              <a:t>Flavell</a:t>
            </a:r>
            <a:endParaRPr lang="en-US" dirty="0"/>
          </a:p>
        </p:txBody>
      </p:sp>
      <p:pic>
        <p:nvPicPr>
          <p:cNvPr id="2050" name="Picture 2" descr="http://certainty.files.wordpress.com/2007/09/flav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76856"/>
            <a:ext cx="3028950" cy="420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068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week, Adam successfully played the “predict what is on Professor Baker’s next slide” game and came up with “Cognition about cognition”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73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definitions does Hacker introduce in this chapter?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08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‘Active monitoring and consequent regulation and orchestration’ of cognitive processes to achieve cognitive goals”.</a:t>
            </a:r>
            <a:br>
              <a:rPr lang="en-US" dirty="0" smtClean="0"/>
            </a:br>
            <a:r>
              <a:rPr lang="en-US" dirty="0" smtClean="0"/>
              <a:t>(Hacker citing </a:t>
            </a:r>
            <a:r>
              <a:rPr lang="en-US" dirty="0" err="1" smtClean="0"/>
              <a:t>Flavell</a:t>
            </a:r>
            <a:r>
              <a:rPr lang="en-US" dirty="0" smtClean="0"/>
              <a:t>, 1976)</a:t>
            </a:r>
          </a:p>
          <a:p>
            <a:endParaRPr lang="en-US" dirty="0"/>
          </a:p>
          <a:p>
            <a:r>
              <a:rPr lang="en-US" dirty="0"/>
              <a:t>Thoughts? Comments?</a:t>
            </a:r>
          </a:p>
        </p:txBody>
      </p:sp>
    </p:spTree>
    <p:extLst>
      <p:ext uri="{BB962C8B-B14F-4D97-AF65-F5344CB8AC3E}">
        <p14:creationId xmlns:p14="http://schemas.microsoft.com/office/powerpoint/2010/main" val="1978101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Hacker’s</a:t>
            </a:r>
          </a:p>
          <a:p>
            <a:endParaRPr lang="en-US" dirty="0"/>
          </a:p>
          <a:p>
            <a:r>
              <a:rPr lang="en-US" dirty="0" smtClean="0"/>
              <a:t>“Should include at least these notions: knowledge of one’s knowledge, processes, and cognitive and affective states; and the ability to consciously and deliberately monitor and regulate one’s knowledge, processes, and cognitive and affective states.”</a:t>
            </a:r>
          </a:p>
          <a:p>
            <a:endParaRPr lang="en-US" dirty="0"/>
          </a:p>
          <a:p>
            <a:r>
              <a:rPr lang="en-US" dirty="0" smtClean="0"/>
              <a:t>Thoughts?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87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meta-cognition </a:t>
            </a:r>
            <a:br>
              <a:rPr lang="en-US" dirty="0" smtClean="0"/>
            </a:br>
            <a:r>
              <a:rPr lang="en-US" dirty="0" smtClean="0"/>
              <a:t>(according to </a:t>
            </a:r>
            <a:r>
              <a:rPr lang="en-US" dirty="0" err="1" smtClean="0"/>
              <a:t>Flavell</a:t>
            </a:r>
            <a:r>
              <a:rPr lang="en-US" dirty="0" smtClean="0"/>
              <a:t>, 1979)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Meta-cognitive knowledge – knowledge about your tasks/goals/actions/experiences, or about someone else’s</a:t>
            </a:r>
          </a:p>
          <a:p>
            <a:r>
              <a:rPr lang="en-US" dirty="0" smtClean="0"/>
              <a:t>Meta-cognitive experiences – conscious cognitive or affective experiences that accompany thinking</a:t>
            </a:r>
          </a:p>
          <a:p>
            <a:r>
              <a:rPr lang="en-US" dirty="0" smtClean="0"/>
              <a:t>Meta-cognitive strategies – strategies for accomplishing cognitive objectives (expressed in </a:t>
            </a:r>
            <a:r>
              <a:rPr lang="en-US" dirty="0" err="1" smtClean="0"/>
              <a:t>Flavell</a:t>
            </a:r>
            <a:r>
              <a:rPr lang="en-US" dirty="0" smtClean="0"/>
              <a:t> as separate goals and strategies)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1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Meta-cognitive knowledge – knowledge about your tasks/goals/actions/experiences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, or about someone else’s</a:t>
            </a:r>
          </a:p>
        </p:txBody>
      </p:sp>
    </p:spTree>
    <p:extLst>
      <p:ext uri="{BB962C8B-B14F-4D97-AF65-F5344CB8AC3E}">
        <p14:creationId xmlns:p14="http://schemas.microsoft.com/office/powerpoint/2010/main" val="3534462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Meta-cognitive experiences – conscious cognitive or affective experiences that accompany thinking</a:t>
            </a:r>
          </a:p>
          <a:p>
            <a:endParaRPr lang="en-US" dirty="0"/>
          </a:p>
          <a:p>
            <a:r>
              <a:rPr lang="en-US" dirty="0" smtClean="0"/>
              <a:t>Caution: What </a:t>
            </a:r>
            <a:r>
              <a:rPr lang="en-US" dirty="0" err="1" smtClean="0"/>
              <a:t>Flavell</a:t>
            </a:r>
            <a:r>
              <a:rPr lang="en-US" dirty="0" smtClean="0"/>
              <a:t> meant by affect might not be the same thing we’ll talk about later in the semester…</a:t>
            </a:r>
          </a:p>
        </p:txBody>
      </p:sp>
    </p:spTree>
    <p:extLst>
      <p:ext uri="{BB962C8B-B14F-4D97-AF65-F5344CB8AC3E}">
        <p14:creationId xmlns:p14="http://schemas.microsoft.com/office/powerpoint/2010/main" val="3249277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Meta-cognitive </a:t>
            </a:r>
            <a:r>
              <a:rPr lang="en-US" b="1" i="1" dirty="0" smtClean="0"/>
              <a:t>skills</a:t>
            </a:r>
            <a:r>
              <a:rPr lang="en-US" dirty="0" smtClean="0"/>
              <a:t> – abilities for accomplishing </a:t>
            </a:r>
            <a:r>
              <a:rPr lang="en-US" b="1" i="1" dirty="0" smtClean="0"/>
              <a:t>meta-cognitive</a:t>
            </a:r>
            <a:r>
              <a:rPr lang="en-US" dirty="0" smtClean="0"/>
              <a:t>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86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you give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Meta-cognitive knowledge </a:t>
            </a:r>
            <a:endParaRPr lang="en-US" dirty="0" smtClean="0"/>
          </a:p>
          <a:p>
            <a:r>
              <a:rPr lang="en-US" dirty="0" smtClean="0"/>
              <a:t>Meta-cognitive </a:t>
            </a:r>
            <a:r>
              <a:rPr lang="en-US" dirty="0"/>
              <a:t>experiences </a:t>
            </a:r>
            <a:endParaRPr lang="en-US" dirty="0" smtClean="0"/>
          </a:p>
          <a:p>
            <a:r>
              <a:rPr lang="en-US" dirty="0" smtClean="0"/>
              <a:t>Meta-cognitive strategies/skills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look at the course schedule</a:t>
            </a:r>
          </a:p>
          <a:p>
            <a:endParaRPr lang="en-US" dirty="0" smtClean="0"/>
          </a:p>
          <a:p>
            <a:r>
              <a:rPr lang="en-US" dirty="0" smtClean="0"/>
              <a:t>Who would like to teach which topics?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Meta-cognitive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look at meta-cognition is that it is a set of processes that interact with all three of these constructs </a:t>
            </a:r>
            <a:br>
              <a:rPr lang="en-US" dirty="0" smtClean="0"/>
            </a:br>
            <a:r>
              <a:rPr lang="en-US" dirty="0" smtClean="0"/>
              <a:t>(Paris &amp; </a:t>
            </a:r>
            <a:r>
              <a:rPr lang="en-US" dirty="0" err="1" smtClean="0"/>
              <a:t>Winograd</a:t>
            </a:r>
            <a:r>
              <a:rPr lang="en-US" dirty="0" smtClean="0"/>
              <a:t>, 1990)</a:t>
            </a:r>
          </a:p>
          <a:p>
            <a:endParaRPr lang="en-US" dirty="0"/>
          </a:p>
          <a:p>
            <a:r>
              <a:rPr lang="en-US" dirty="0" smtClean="0"/>
              <a:t>Self-appraisal</a:t>
            </a:r>
          </a:p>
          <a:p>
            <a:r>
              <a:rPr lang="en-US" dirty="0" smtClean="0"/>
              <a:t>Self-monitoring</a:t>
            </a:r>
          </a:p>
          <a:p>
            <a:r>
              <a:rPr lang="en-US" dirty="0" smtClean="0"/>
              <a:t>Self-management/self-regulation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21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looking at meta-cognition as processes</a:t>
            </a:r>
          </a:p>
          <a:p>
            <a:endParaRPr lang="en-US" dirty="0"/>
          </a:p>
          <a:p>
            <a:r>
              <a:rPr lang="en-US" dirty="0" smtClean="0"/>
              <a:t>Instead of as knowledge, experiences, strategies?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70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Meta-cognitive strategies you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meta-cognitive strategies do you regularly use in your academic life?</a:t>
            </a:r>
          </a:p>
        </p:txBody>
      </p:sp>
    </p:spTree>
    <p:extLst>
      <p:ext uri="{BB962C8B-B14F-4D97-AF65-F5344CB8AC3E}">
        <p14:creationId xmlns:p14="http://schemas.microsoft.com/office/powerpoint/2010/main" val="3600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all meta-cognition equally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some meta-cognitive strategies more beneficial for learning and functioning than others?</a:t>
            </a:r>
          </a:p>
          <a:p>
            <a:endParaRPr lang="en-US" dirty="0"/>
          </a:p>
          <a:p>
            <a:r>
              <a:rPr lang="en-US" dirty="0" smtClean="0"/>
              <a:t>How could this be evaluated?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42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 </a:t>
            </a:r>
            <a:r>
              <a:rPr lang="en-US" smtClean="0"/>
              <a:t>and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57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Monday, January 24</a:t>
            </a:r>
          </a:p>
          <a:p>
            <a:r>
              <a:rPr lang="en-US" dirty="0" smtClean="0"/>
              <a:t>4pm-5:10pm</a:t>
            </a:r>
          </a:p>
          <a:p>
            <a:endParaRPr lang="en-US" dirty="0" smtClean="0"/>
          </a:p>
          <a:p>
            <a:r>
              <a:rPr lang="en-US" dirty="0" smtClean="0"/>
              <a:t>Monitoring/Self-Assessment</a:t>
            </a:r>
          </a:p>
          <a:p>
            <a:endParaRPr lang="en-US" dirty="0" smtClean="0"/>
          </a:p>
          <a:p>
            <a:r>
              <a:rPr lang="en-US" dirty="0"/>
              <a:t>Wagoner, S.A. (1983) Comprehension Monitoring: What It Is and What We Know About </a:t>
            </a:r>
            <a:r>
              <a:rPr lang="en-US" dirty="0" smtClean="0"/>
              <a:t>It. </a:t>
            </a:r>
            <a:r>
              <a:rPr lang="en-US" i="1" dirty="0" smtClean="0"/>
              <a:t>Reading Research </a:t>
            </a:r>
            <a:r>
              <a:rPr lang="en-US" i="1" dirty="0"/>
              <a:t>Quarterly</a:t>
            </a:r>
            <a:r>
              <a:rPr lang="en-US" dirty="0"/>
              <a:t>, 18 (3), 328-346.</a:t>
            </a:r>
          </a:p>
          <a:p>
            <a:r>
              <a:rPr lang="en-US" dirty="0" err="1"/>
              <a:t>Koriat</a:t>
            </a:r>
            <a:r>
              <a:rPr lang="en-US" dirty="0"/>
              <a:t>, A. (1993) How Do We Know That We Know? The Accessibility Model of the Feeling of Knowing.&lt;i&gt;Psychological Review&lt;/i&gt;, 100 (4), 609-639.</a:t>
            </a:r>
          </a:p>
          <a:p>
            <a:r>
              <a:rPr lang="en-US" dirty="0" smtClean="0"/>
              <a:t>Kimball</a:t>
            </a:r>
            <a:r>
              <a:rPr lang="en-US" dirty="0"/>
              <a:t>, D.R., Metcalfe, J. (2003) Delaying judgments of learning affects memory, not </a:t>
            </a:r>
            <a:r>
              <a:rPr lang="en-US" dirty="0" err="1"/>
              <a:t>metamemory</a:t>
            </a:r>
            <a:r>
              <a:rPr lang="en-US" dirty="0"/>
              <a:t>. </a:t>
            </a:r>
            <a:r>
              <a:rPr lang="en-US" i="1" dirty="0"/>
              <a:t>Memory &amp; Cognition </a:t>
            </a:r>
            <a:r>
              <a:rPr lang="en-US" dirty="0"/>
              <a:t>, 31 (6), 918-929.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267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Help-Seeking, Planning,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Metacognitive-SRL </a:t>
            </a:r>
            <a:r>
              <a:rPr lang="en-US" dirty="0"/>
              <a:t>Scaffolding,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Expectancy-Value </a:t>
            </a:r>
            <a:r>
              <a:rPr lang="en-US" dirty="0"/>
              <a:t>Theories,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Achievement </a:t>
            </a:r>
            <a:r>
              <a:rPr lang="en-US" dirty="0"/>
              <a:t>Goals/Goal Orientation,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Extrinsic/Intrinsic Motivation,</a:t>
            </a:r>
            <a:br>
              <a:rPr lang="en-US" dirty="0" smtClean="0"/>
            </a:br>
            <a:r>
              <a:rPr lang="en-US" dirty="0" smtClean="0"/>
              <a:t>Interest,</a:t>
            </a:r>
            <a:br>
              <a:rPr lang="en-US" dirty="0" smtClean="0"/>
            </a:br>
            <a:r>
              <a:rPr lang="en-US" dirty="0" smtClean="0"/>
              <a:t>Self-Efficacy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Attribution </a:t>
            </a:r>
            <a:r>
              <a:rPr lang="en-US" dirty="0"/>
              <a:t>Theory,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Self-Theories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</a:t>
            </a:r>
            <a:r>
              <a:rPr lang="en-US" dirty="0"/>
              <a:t>Emotions,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1600200"/>
            <a:ext cx="487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Flow/Concentration/Joy/Delight,</a:t>
            </a:r>
            <a:br>
              <a:rPr lang="en-US" sz="2400" dirty="0" smtClean="0"/>
            </a:br>
            <a:r>
              <a:rPr lang="en-US" sz="2400" dirty="0" smtClean="0"/>
              <a:t>Frustration/Anxiety/Boredom, </a:t>
            </a:r>
            <a:br>
              <a:rPr lang="en-US" sz="2400" dirty="0" smtClean="0"/>
            </a:br>
            <a:r>
              <a:rPr lang="en-US" sz="2400" dirty="0" smtClean="0"/>
              <a:t>Affect and Achievement Goals, </a:t>
            </a:r>
            <a:br>
              <a:rPr lang="en-US" sz="2400" dirty="0" smtClean="0"/>
            </a:br>
            <a:r>
              <a:rPr lang="en-US" sz="2400" dirty="0" smtClean="0"/>
              <a:t>Affect Detection, </a:t>
            </a:r>
            <a:br>
              <a:rPr lang="en-US" sz="2400" dirty="0" smtClean="0"/>
            </a:br>
            <a:r>
              <a:rPr lang="en-US" sz="2400" dirty="0" smtClean="0"/>
              <a:t>Affective/Motivational Agents, </a:t>
            </a:r>
            <a:br>
              <a:rPr lang="en-US" sz="2400" dirty="0" smtClean="0"/>
            </a:br>
            <a:r>
              <a:rPr lang="en-US" sz="2400" dirty="0" smtClean="0"/>
              <a:t>Educational Games/Serious Games, </a:t>
            </a:r>
            <a:br>
              <a:rPr lang="en-US" sz="2400" dirty="0" smtClean="0"/>
            </a:br>
            <a:r>
              <a:rPr lang="en-US" sz="2400" dirty="0" smtClean="0"/>
              <a:t>Gaming the System, </a:t>
            </a:r>
            <a:br>
              <a:rPr lang="en-US" sz="2400" dirty="0" smtClean="0"/>
            </a:br>
            <a:r>
              <a:rPr lang="en-US" sz="2400" dirty="0" smtClean="0"/>
              <a:t>Off-Task Behavior/</a:t>
            </a:r>
            <a:r>
              <a:rPr lang="en-US" sz="2400" dirty="0" err="1" smtClean="0"/>
              <a:t>Carelesness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Procrastination, </a:t>
            </a:r>
            <a:br>
              <a:rPr lang="en-US" sz="2400" dirty="0" smtClean="0"/>
            </a:br>
            <a:r>
              <a:rPr lang="en-US" sz="2400" dirty="0" smtClean="0"/>
              <a:t>Drop-out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Discussion Rule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During this first portion of today’s class</a:t>
            </a:r>
          </a:p>
          <a:p>
            <a:endParaRPr lang="en-US" dirty="0" smtClean="0"/>
          </a:p>
          <a:p>
            <a:r>
              <a:rPr lang="en-US" dirty="0" smtClean="0"/>
              <a:t>I’ll ask most of you to each present on something</a:t>
            </a:r>
            <a:endParaRPr lang="en-US" dirty="0"/>
          </a:p>
          <a:p>
            <a:r>
              <a:rPr lang="en-US" dirty="0" smtClean="0"/>
              <a:t>Only the person presenting will talk</a:t>
            </a:r>
          </a:p>
          <a:p>
            <a:endParaRPr lang="en-US" dirty="0"/>
          </a:p>
          <a:p>
            <a:r>
              <a:rPr lang="en-US" dirty="0" smtClean="0"/>
              <a:t>Clarification questions are OK, but no comments</a:t>
            </a:r>
          </a:p>
          <a:p>
            <a:pPr lvl="1"/>
            <a:r>
              <a:rPr lang="en-US" dirty="0" smtClean="0"/>
              <a:t>Save your comments for after this period (it won’t be too long)</a:t>
            </a:r>
          </a:p>
        </p:txBody>
      </p:sp>
    </p:spTree>
    <p:extLst>
      <p:ext uri="{BB962C8B-B14F-4D97-AF65-F5344CB8AC3E}">
        <p14:creationId xmlns:p14="http://schemas.microsoft.com/office/powerpoint/2010/main" val="23999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models of 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5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your model to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7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082" t="2125" r="30082" b="-2125"/>
          <a:stretch/>
        </p:blipFill>
        <p:spPr>
          <a:xfrm>
            <a:off x="-2743200" y="76200"/>
            <a:ext cx="11338560" cy="614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4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Second/Subsequent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your model differs from the previous models</a:t>
            </a:r>
          </a:p>
          <a:p>
            <a:endParaRPr lang="en-US" dirty="0" smtClean="0"/>
          </a:p>
          <a:p>
            <a:r>
              <a:rPr lang="en-US" dirty="0" smtClean="0"/>
              <a:t>Focus on explaining what’s different about your model, not on explaining your model in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3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687</Words>
  <Application>Microsoft Office PowerPoint</Application>
  <PresentationFormat>On-screen Show (4:3)</PresentationFormat>
  <Paragraphs>145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Meta-Cognition, Motivation,  and Affect</vt:lpstr>
      <vt:lpstr>Rooms</vt:lpstr>
      <vt:lpstr>Topics</vt:lpstr>
      <vt:lpstr>Topic List</vt:lpstr>
      <vt:lpstr>Brief Discussion Rule Change</vt:lpstr>
      <vt:lpstr>Your models of MMA</vt:lpstr>
      <vt:lpstr>First Person</vt:lpstr>
      <vt:lpstr>PowerPoint Presentation</vt:lpstr>
      <vt:lpstr>Second/Subsequent People</vt:lpstr>
      <vt:lpstr>PowerPoint Presentation</vt:lpstr>
      <vt:lpstr>PowerPoint Presentation</vt:lpstr>
      <vt:lpstr>PowerPoint Presentation</vt:lpstr>
      <vt:lpstr>PowerPoint Presentation</vt:lpstr>
      <vt:lpstr>A is above B if B is not strictly necessary for A to occur, and A is more important</vt:lpstr>
      <vt:lpstr>Back to normal</vt:lpstr>
      <vt:lpstr>What were</vt:lpstr>
      <vt:lpstr>What were</vt:lpstr>
      <vt:lpstr>We’ll revisit these issues</vt:lpstr>
      <vt:lpstr>Meta-cognition</vt:lpstr>
      <vt:lpstr>Meta-cognition</vt:lpstr>
      <vt:lpstr>Definitions</vt:lpstr>
      <vt:lpstr>Definitions</vt:lpstr>
      <vt:lpstr>Definitions</vt:lpstr>
      <vt:lpstr>Definitions</vt:lpstr>
      <vt:lpstr>Components of meta-cognition  (according to Flavell, 1979)</vt:lpstr>
      <vt:lpstr>Potential modifications</vt:lpstr>
      <vt:lpstr>Potential modifications</vt:lpstr>
      <vt:lpstr>Potential modifications</vt:lpstr>
      <vt:lpstr>Can you give examples?</vt:lpstr>
      <vt:lpstr>Meta-cognitive processes</vt:lpstr>
      <vt:lpstr>What are the implications</vt:lpstr>
      <vt:lpstr>Meta-cognitive strategies you use</vt:lpstr>
      <vt:lpstr>Is all meta-cognition equally useful?</vt:lpstr>
      <vt:lpstr>Other Comments and Questions?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308</cp:revision>
  <dcterms:created xsi:type="dcterms:W3CDTF">2010-01-07T20:34:12Z</dcterms:created>
  <dcterms:modified xsi:type="dcterms:W3CDTF">2011-01-18T16:40:32Z</dcterms:modified>
</cp:coreProperties>
</file>