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93" r:id="rId3"/>
    <p:sldId id="406" r:id="rId4"/>
    <p:sldId id="407" r:id="rId5"/>
    <p:sldId id="400" r:id="rId6"/>
    <p:sldId id="402" r:id="rId7"/>
    <p:sldId id="403" r:id="rId8"/>
    <p:sldId id="397" r:id="rId9"/>
    <p:sldId id="398" r:id="rId10"/>
    <p:sldId id="412" r:id="rId11"/>
    <p:sldId id="404" r:id="rId12"/>
    <p:sldId id="405" r:id="rId13"/>
    <p:sldId id="411" r:id="rId14"/>
    <p:sldId id="409" r:id="rId15"/>
    <p:sldId id="408" r:id="rId16"/>
    <p:sldId id="410" r:id="rId17"/>
    <p:sldId id="30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1" autoAdjust="0"/>
    <p:restoredTop sz="90667" autoAdjust="0"/>
  </p:normalViewPr>
  <p:slideViewPr>
    <p:cSldViewPr>
      <p:cViewPr>
        <p:scale>
          <a:sx n="66" d="100"/>
          <a:sy n="66" d="100"/>
        </p:scale>
        <p:origin x="-1188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Meta-Cognition, Motivation, </a:t>
            </a:r>
            <a:br>
              <a:rPr lang="en-US" dirty="0" smtClean="0"/>
            </a:br>
            <a:r>
              <a:rPr lang="en-US" dirty="0" smtClean="0"/>
              <a:t>and Affect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PSY504</a:t>
            </a:r>
            <a:br>
              <a:rPr lang="en-US" dirty="0" smtClean="0"/>
            </a:br>
            <a:r>
              <a:rPr lang="en-US" dirty="0" smtClean="0"/>
              <a:t>Spring term, 2011</a:t>
            </a:r>
          </a:p>
          <a:p>
            <a:r>
              <a:rPr lang="en-US" dirty="0" smtClean="0"/>
              <a:t>April 6,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61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Expert judges</a:t>
            </a:r>
          </a:p>
          <a:p>
            <a:r>
              <a:rPr lang="en-US" dirty="0" smtClean="0"/>
              <a:t>Self-report (in the moment, voluntary)</a:t>
            </a:r>
          </a:p>
          <a:p>
            <a:r>
              <a:rPr lang="en-US" dirty="0"/>
              <a:t>Self-report (in the moment, </a:t>
            </a:r>
            <a:r>
              <a:rPr lang="en-US" dirty="0" smtClean="0"/>
              <a:t>interruption)</a:t>
            </a:r>
          </a:p>
          <a:p>
            <a:r>
              <a:rPr lang="en-US" dirty="0" smtClean="0"/>
              <a:t>Self-report (retrospective)</a:t>
            </a:r>
          </a:p>
          <a:p>
            <a:endParaRPr lang="en-US" dirty="0"/>
          </a:p>
          <a:p>
            <a:r>
              <a:rPr lang="en-US" dirty="0" smtClean="0"/>
              <a:t>Advantages/Disadvantages of each?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Specific challenges?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709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Periodic ratings of pre-defined time windows?</a:t>
            </a:r>
          </a:p>
          <a:p>
            <a:endParaRPr lang="en-US" dirty="0"/>
          </a:p>
          <a:p>
            <a:r>
              <a:rPr lang="en-US" dirty="0" smtClean="0"/>
              <a:t>Or report of onset of noticeable affective states?</a:t>
            </a:r>
          </a:p>
          <a:p>
            <a:endParaRPr lang="en-US" dirty="0"/>
          </a:p>
          <a:p>
            <a:r>
              <a:rPr lang="en-US" dirty="0" smtClean="0"/>
              <a:t>Advantages? Disadvantages?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Specific challenges?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38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self-report, should you ask about </a:t>
            </a:r>
          </a:p>
          <a:p>
            <a:pPr lvl="1"/>
            <a:r>
              <a:rPr lang="en-US" dirty="0" smtClean="0"/>
              <a:t>specific affective states </a:t>
            </a:r>
          </a:p>
          <a:p>
            <a:pPr lvl="1"/>
            <a:r>
              <a:rPr lang="en-US" dirty="0" smtClean="0"/>
              <a:t>valence/arousal</a:t>
            </a:r>
            <a:endParaRPr lang="en-US" dirty="0"/>
          </a:p>
          <a:p>
            <a:pPr lvl="1"/>
            <a:r>
              <a:rPr lang="en-US" dirty="0" smtClean="0"/>
              <a:t>valence</a:t>
            </a:r>
          </a:p>
          <a:p>
            <a:endParaRPr lang="en-US" dirty="0"/>
          </a:p>
          <a:p>
            <a:r>
              <a:rPr lang="en-US" dirty="0" smtClean="0"/>
              <a:t>Advantages? Disadvantages? </a:t>
            </a:r>
            <a:br>
              <a:rPr lang="en-US" dirty="0" smtClean="0"/>
            </a:br>
            <a:r>
              <a:rPr lang="en-US" dirty="0" smtClean="0"/>
              <a:t>Specific challenges?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92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Within educational practice, what are some key applications of detecting a person</a:t>
            </a:r>
            <a:r>
              <a:rPr lang="en-US" dirty="0" smtClean="0"/>
              <a:t>’s affect?</a:t>
            </a:r>
          </a:p>
          <a:p>
            <a:endParaRPr lang="en-US" dirty="0" smtClean="0"/>
          </a:p>
          <a:p>
            <a:r>
              <a:rPr lang="en-US" dirty="0"/>
              <a:t>Within </a:t>
            </a:r>
            <a:r>
              <a:rPr lang="en-US" dirty="0" smtClean="0"/>
              <a:t>education research, </a:t>
            </a:r>
            <a:r>
              <a:rPr lang="en-US" dirty="0"/>
              <a:t>what are some </a:t>
            </a:r>
            <a:r>
              <a:rPr lang="en-US" dirty="0" smtClean="0"/>
              <a:t>key </a:t>
            </a:r>
            <a:r>
              <a:rPr lang="en-US" dirty="0"/>
              <a:t>applications of detecting a person’s affect?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3902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1-to-1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Historically, affect detection has been applied to data from a single student working 1-on-1 with a computer</a:t>
            </a:r>
          </a:p>
          <a:p>
            <a:endParaRPr lang="en-US" dirty="0"/>
          </a:p>
          <a:p>
            <a:r>
              <a:rPr lang="en-US" dirty="0" smtClean="0"/>
              <a:t>Where else might affection detection be useful in education (or education research)?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27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Settings of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Almost all research on affect detection has been conducted in laboratory settings</a:t>
            </a:r>
          </a:p>
          <a:p>
            <a:endParaRPr lang="en-US" dirty="0"/>
          </a:p>
          <a:p>
            <a:r>
              <a:rPr lang="en-US" dirty="0" smtClean="0"/>
              <a:t>What are the limitations of this?</a:t>
            </a:r>
          </a:p>
          <a:p>
            <a:endParaRPr lang="en-US" dirty="0" smtClean="0"/>
          </a:p>
          <a:p>
            <a:r>
              <a:rPr lang="en-US" dirty="0"/>
              <a:t>What are </a:t>
            </a:r>
            <a:r>
              <a:rPr lang="en-US" dirty="0" smtClean="0"/>
              <a:t>the challenges in conducting affect detection research in ecologically valid settings?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can we learn from affect detection and corresponding affect research in laboratory settings, that is still useful for changing educational practice?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39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 </a:t>
            </a:r>
            <a:r>
              <a:rPr lang="en-US" dirty="0" smtClean="0"/>
              <a:t>(APRIL 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Affect and Achievement Goals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/>
              <a:t>Elliot, A.J., McGregor, H.A. (1998) Test Anxiety and the Hierarchical Model of Approach and Avoidance Achievement Motivation. </a:t>
            </a:r>
            <a:r>
              <a:rPr lang="en-US" i="1" dirty="0"/>
              <a:t>Journal of Personality and Social Psychology</a:t>
            </a:r>
            <a:r>
              <a:rPr lang="en-US" dirty="0"/>
              <a:t>, 76 (4), 628-644.</a:t>
            </a:r>
          </a:p>
          <a:p>
            <a:r>
              <a:rPr lang="en-US" dirty="0" err="1"/>
              <a:t>Pekrun</a:t>
            </a:r>
            <a:r>
              <a:rPr lang="en-US" dirty="0"/>
              <a:t>, R., Elliot, A.J., Maier, M.A. (2006) Achievement Goals and Discrete Achievement Emotions: A Theoretical Model and Prospective Test. </a:t>
            </a:r>
            <a:r>
              <a:rPr lang="en-US" i="1" dirty="0"/>
              <a:t>Journal of Educational Psychology</a:t>
            </a:r>
            <a:r>
              <a:rPr lang="en-US" dirty="0"/>
              <a:t>, 98 (3), 583-597.</a:t>
            </a:r>
          </a:p>
        </p:txBody>
      </p:sp>
    </p:spTree>
    <p:extLst>
      <p:ext uri="{BB962C8B-B14F-4D97-AF65-F5344CB8AC3E}">
        <p14:creationId xmlns:p14="http://schemas.microsoft.com/office/powerpoint/2010/main" val="218092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Affect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user’s affective state at a specific moment?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can be done</a:t>
            </a:r>
          </a:p>
          <a:p>
            <a:endParaRPr lang="en-US" dirty="0"/>
          </a:p>
          <a:p>
            <a:r>
              <a:rPr lang="en-US" dirty="0" smtClean="0"/>
              <a:t>You have read a few examples of this</a:t>
            </a:r>
          </a:p>
          <a:p>
            <a:pPr lvl="1"/>
            <a:r>
              <a:rPr lang="en-US" dirty="0" smtClean="0"/>
              <a:t>And the </a:t>
            </a:r>
            <a:r>
              <a:rPr lang="en-US" dirty="0" err="1" smtClean="0"/>
              <a:t>D’Mello</a:t>
            </a:r>
            <a:r>
              <a:rPr lang="en-US" dirty="0" smtClean="0"/>
              <a:t> &amp; </a:t>
            </a:r>
            <a:r>
              <a:rPr lang="en-US" dirty="0" err="1" smtClean="0"/>
              <a:t>Calvo</a:t>
            </a:r>
            <a:r>
              <a:rPr lang="en-US" dirty="0" smtClean="0"/>
              <a:t> paper cites dozens more examples</a:t>
            </a:r>
          </a:p>
          <a:p>
            <a:pPr lvl="1"/>
            <a:endParaRPr lang="en-US" dirty="0"/>
          </a:p>
          <a:p>
            <a:r>
              <a:rPr lang="en-US" dirty="0" smtClean="0"/>
              <a:t>More sources of data on affect leads to better detection, but it can be done reasonably well even with single data channels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29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focus on the pragmatics of affect detection, rather than the technical details of building sensors, data processing, or detection algorithms</a:t>
            </a:r>
          </a:p>
          <a:p>
            <a:endParaRPr lang="en-US" dirty="0" smtClean="0"/>
          </a:p>
          <a:p>
            <a:r>
              <a:rPr lang="en-US" dirty="0" smtClean="0"/>
              <a:t>Though please feel free to bring these types of issues up wherever they seem relevant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50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requirements </a:t>
            </a:r>
            <a:br>
              <a:rPr lang="en-US" dirty="0" smtClean="0"/>
            </a:br>
            <a:r>
              <a:rPr lang="en-US" dirty="0" smtClean="0"/>
              <a:t>for useful detection for education?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Must be usable in real-time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9249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requirements </a:t>
            </a:r>
            <a:br>
              <a:rPr lang="en-US" dirty="0"/>
            </a:br>
            <a:r>
              <a:rPr lang="en-US" dirty="0"/>
              <a:t>for useful detection for education?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Must be usable in real-time</a:t>
            </a:r>
          </a:p>
          <a:p>
            <a:r>
              <a:rPr lang="en-US" dirty="0" smtClean="0"/>
              <a:t>Must work with no human intervention</a:t>
            </a:r>
          </a:p>
          <a:p>
            <a:pPr lvl="1"/>
            <a:r>
              <a:rPr lang="en-US" dirty="0" smtClean="0"/>
              <a:t>E.g. must be able to automate segmentation</a:t>
            </a:r>
          </a:p>
          <a:p>
            <a:r>
              <a:rPr lang="en-US" dirty="0" smtClean="0"/>
              <a:t>Must be usable with real student data</a:t>
            </a:r>
            <a:endParaRPr lang="en-US" dirty="0"/>
          </a:p>
          <a:p>
            <a:r>
              <a:rPr lang="en-US" dirty="0"/>
              <a:t>Must be generalizable to population and situation of interest</a:t>
            </a:r>
          </a:p>
          <a:p>
            <a:r>
              <a:rPr lang="en-US" dirty="0" smtClean="0"/>
              <a:t>Must be cost-effective</a:t>
            </a:r>
          </a:p>
          <a:p>
            <a:r>
              <a:rPr lang="en-US" dirty="0" smtClean="0"/>
              <a:t>Users must be willing to comply</a:t>
            </a:r>
          </a:p>
          <a:p>
            <a:r>
              <a:rPr lang="en-US" dirty="0" smtClean="0"/>
              <a:t>Breakage must be within affordable limitations</a:t>
            </a:r>
          </a:p>
          <a:p>
            <a:r>
              <a:rPr lang="en-US" dirty="0" smtClean="0"/>
              <a:t>Privacy concerns when researchers use data</a:t>
            </a:r>
          </a:p>
          <a:p>
            <a:r>
              <a:rPr lang="en-US" dirty="0" smtClean="0"/>
              <a:t>Must involve educationally-relevant affect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303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we establish each of these?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Must be usable in real-time</a:t>
            </a:r>
          </a:p>
          <a:p>
            <a:r>
              <a:rPr lang="en-US" dirty="0" smtClean="0"/>
              <a:t>Must work with no human intervention</a:t>
            </a:r>
          </a:p>
          <a:p>
            <a:pPr lvl="1"/>
            <a:r>
              <a:rPr lang="en-US" dirty="0" smtClean="0"/>
              <a:t>E.g. must be able to automate segmentation</a:t>
            </a:r>
          </a:p>
          <a:p>
            <a:r>
              <a:rPr lang="en-US" dirty="0" smtClean="0"/>
              <a:t>Must be usable with real student data</a:t>
            </a:r>
            <a:endParaRPr lang="en-US" dirty="0"/>
          </a:p>
          <a:p>
            <a:r>
              <a:rPr lang="en-US" dirty="0" smtClean="0"/>
              <a:t>Must be generalizable to population and situation of interest</a:t>
            </a:r>
          </a:p>
          <a:p>
            <a:r>
              <a:rPr lang="en-US" dirty="0" smtClean="0"/>
              <a:t>Must be cost-effective</a:t>
            </a:r>
          </a:p>
          <a:p>
            <a:r>
              <a:rPr lang="en-US" dirty="0" smtClean="0"/>
              <a:t>Users must be willing to comply</a:t>
            </a:r>
          </a:p>
          <a:p>
            <a:r>
              <a:rPr lang="en-US" dirty="0" smtClean="0"/>
              <a:t>Breakage must be within affordable limitations</a:t>
            </a:r>
          </a:p>
          <a:p>
            <a:r>
              <a:rPr lang="en-US" dirty="0" smtClean="0"/>
              <a:t>Privacy concerns when researchers use data</a:t>
            </a:r>
          </a:p>
          <a:p>
            <a:r>
              <a:rPr lang="en-US" dirty="0" smtClean="0"/>
              <a:t>Must involve educationally-relevant affect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3784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detecting affect, researchers have used</a:t>
            </a:r>
          </a:p>
          <a:p>
            <a:pPr lvl="1"/>
            <a:r>
              <a:rPr lang="en-US" dirty="0" smtClean="0"/>
              <a:t>Brainwaves (EEG)</a:t>
            </a:r>
          </a:p>
          <a:p>
            <a:pPr lvl="1"/>
            <a:r>
              <a:rPr lang="en-US" dirty="0" smtClean="0"/>
              <a:t>Physiological Response (GSR, EKG, Eye movement)</a:t>
            </a:r>
          </a:p>
          <a:p>
            <a:pPr lvl="1"/>
            <a:r>
              <a:rPr lang="en-US" dirty="0" smtClean="0"/>
              <a:t>Tone of voice</a:t>
            </a:r>
          </a:p>
          <a:p>
            <a:pPr lvl="1"/>
            <a:r>
              <a:rPr lang="en-US" dirty="0" smtClean="0"/>
              <a:t>Facial expression</a:t>
            </a:r>
          </a:p>
          <a:p>
            <a:pPr lvl="1"/>
            <a:r>
              <a:rPr lang="en-US" dirty="0" smtClean="0"/>
              <a:t>Posture/butt sensor</a:t>
            </a:r>
          </a:p>
          <a:p>
            <a:pPr lvl="1"/>
            <a:r>
              <a:rPr lang="en-US" dirty="0" smtClean="0"/>
              <a:t>Mouse movements/keystrokes</a:t>
            </a:r>
            <a:endParaRPr lang="en-US" dirty="0" smtClean="0"/>
          </a:p>
          <a:p>
            <a:pPr lvl="1"/>
            <a:r>
              <a:rPr lang="en-US" dirty="0" smtClean="0"/>
              <a:t>Interaction features</a:t>
            </a:r>
          </a:p>
          <a:p>
            <a:pPr lvl="1"/>
            <a:r>
              <a:rPr lang="en-US" dirty="0" smtClean="0"/>
              <a:t>Dialogue features</a:t>
            </a:r>
          </a:p>
          <a:p>
            <a:pPr lvl="1"/>
            <a:r>
              <a:rPr lang="en-US" dirty="0" smtClean="0"/>
              <a:t>Contextual cues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1156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educational settings/conditions is each type of sensor feasible for?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detecting affect, researchers have used</a:t>
            </a:r>
          </a:p>
          <a:p>
            <a:pPr lvl="1"/>
            <a:r>
              <a:rPr lang="en-US" dirty="0" smtClean="0"/>
              <a:t>Brainwaves (EEG)</a:t>
            </a:r>
          </a:p>
          <a:p>
            <a:pPr lvl="1"/>
            <a:r>
              <a:rPr lang="en-US" dirty="0" smtClean="0"/>
              <a:t>Physiological Response (GSR, EKG, Eye movement)</a:t>
            </a:r>
          </a:p>
          <a:p>
            <a:pPr lvl="1"/>
            <a:r>
              <a:rPr lang="en-US" dirty="0" smtClean="0"/>
              <a:t>Tone of voice</a:t>
            </a:r>
          </a:p>
          <a:p>
            <a:pPr lvl="1"/>
            <a:r>
              <a:rPr lang="en-US" dirty="0" smtClean="0"/>
              <a:t>Facial expression</a:t>
            </a:r>
          </a:p>
          <a:p>
            <a:pPr lvl="1"/>
            <a:r>
              <a:rPr lang="en-US" dirty="0" smtClean="0"/>
              <a:t>Posture/butt sensor</a:t>
            </a:r>
          </a:p>
          <a:p>
            <a:pPr lvl="1"/>
            <a:r>
              <a:rPr lang="en-US" dirty="0" smtClean="0"/>
              <a:t>Mouse movements/keystrokes</a:t>
            </a:r>
            <a:endParaRPr lang="en-US" dirty="0" smtClean="0"/>
          </a:p>
          <a:p>
            <a:pPr lvl="1"/>
            <a:r>
              <a:rPr lang="en-US" dirty="0" smtClean="0"/>
              <a:t>Interaction features</a:t>
            </a:r>
          </a:p>
          <a:p>
            <a:pPr lvl="1"/>
            <a:r>
              <a:rPr lang="en-US" dirty="0" smtClean="0"/>
              <a:t>Dialogue features</a:t>
            </a:r>
          </a:p>
          <a:p>
            <a:pPr lvl="1"/>
            <a:r>
              <a:rPr lang="en-US" dirty="0" smtClean="0"/>
              <a:t>Contextual cues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5600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6851</TotalTime>
  <Words>566</Words>
  <Application>Microsoft Office PowerPoint</Application>
  <PresentationFormat>On-screen Show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Meta-Cognition, Motivation,  and Affect</vt:lpstr>
      <vt:lpstr>Affect Detection</vt:lpstr>
      <vt:lpstr>First note</vt:lpstr>
      <vt:lpstr>Today…</vt:lpstr>
      <vt:lpstr>What are the requirements  for useful detection for education?</vt:lpstr>
      <vt:lpstr>What are the requirements  for useful detection for education?</vt:lpstr>
      <vt:lpstr>How would we establish each of these?</vt:lpstr>
      <vt:lpstr>Information Used</vt:lpstr>
      <vt:lpstr>What educational settings/conditions is each type of sensor feasible for?</vt:lpstr>
      <vt:lpstr>Ground truth</vt:lpstr>
      <vt:lpstr>Ground truth</vt:lpstr>
      <vt:lpstr>Ground truth</vt:lpstr>
      <vt:lpstr>Ground truth</vt:lpstr>
      <vt:lpstr>Applications</vt:lpstr>
      <vt:lpstr>Beyond 1-to-1 interactions</vt:lpstr>
      <vt:lpstr>Settings of use</vt:lpstr>
      <vt:lpstr>Next Class (APRIL 11)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1199</cp:revision>
  <dcterms:created xsi:type="dcterms:W3CDTF">2010-01-07T20:34:12Z</dcterms:created>
  <dcterms:modified xsi:type="dcterms:W3CDTF">2011-04-04T19:43:38Z</dcterms:modified>
</cp:coreProperties>
</file>