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95" r:id="rId3"/>
    <p:sldId id="424" r:id="rId4"/>
    <p:sldId id="396" r:id="rId5"/>
    <p:sldId id="425" r:id="rId6"/>
    <p:sldId id="432" r:id="rId7"/>
    <p:sldId id="408" r:id="rId8"/>
    <p:sldId id="394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33" r:id="rId19"/>
    <p:sldId id="406" r:id="rId20"/>
    <p:sldId id="434" r:id="rId21"/>
    <p:sldId id="422" r:id="rId22"/>
    <p:sldId id="423" r:id="rId23"/>
    <p:sldId id="409" r:id="rId24"/>
    <p:sldId id="407" r:id="rId25"/>
    <p:sldId id="410" r:id="rId26"/>
    <p:sldId id="411" r:id="rId27"/>
    <p:sldId id="412" r:id="rId28"/>
    <p:sldId id="413" r:id="rId29"/>
    <p:sldId id="417" r:id="rId30"/>
    <p:sldId id="414" r:id="rId31"/>
    <p:sldId id="415" r:id="rId32"/>
    <p:sldId id="418" r:id="rId33"/>
    <p:sldId id="416" r:id="rId34"/>
    <p:sldId id="419" r:id="rId35"/>
    <p:sldId id="420" r:id="rId36"/>
    <p:sldId id="421" r:id="rId37"/>
    <p:sldId id="426" r:id="rId38"/>
    <p:sldId id="427" r:id="rId39"/>
    <p:sldId id="428" r:id="rId40"/>
    <p:sldId id="429" r:id="rId41"/>
    <p:sldId id="30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0" autoAdjust="0"/>
    <p:restoredTop sz="90667" autoAdjust="0"/>
  </p:normalViewPr>
  <p:slideViewPr>
    <p:cSldViewPr>
      <p:cViewPr>
        <p:scale>
          <a:sx n="66" d="100"/>
          <a:sy n="66" d="100"/>
        </p:scale>
        <p:origin x="-119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AA7C-7ACC-4BFB-BE93-9F32D66A2778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639B-656A-4369-84E0-F13809BA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E0E-AA0C-4CA6-9370-9BDDCA793804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Meta-Cognition, Motivation, </a:t>
            </a:r>
            <a:br>
              <a:rPr lang="en-US" dirty="0" smtClean="0"/>
            </a:br>
            <a:r>
              <a:rPr lang="en-US" dirty="0" smtClean="0"/>
              <a:t>and Affect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PSY504</a:t>
            </a:r>
            <a:br>
              <a:rPr lang="en-US" dirty="0" smtClean="0"/>
            </a:br>
            <a:r>
              <a:rPr lang="en-US" dirty="0" smtClean="0"/>
              <a:t>Spring term, 2011</a:t>
            </a:r>
          </a:p>
          <a:p>
            <a:r>
              <a:rPr lang="en-US" dirty="0" smtClean="0"/>
              <a:t>April 11,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Anxiety: State and 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TA: feeling of anxiety experienced during testing situation</a:t>
            </a:r>
          </a:p>
          <a:p>
            <a:endParaRPr lang="en-US" dirty="0"/>
          </a:p>
          <a:p>
            <a:r>
              <a:rPr lang="en-US" dirty="0" smtClean="0"/>
              <a:t>Trait TA: stable differences in frequency and intensity of state TA, between people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Spielberger</a:t>
            </a:r>
            <a:r>
              <a:rPr lang="en-US" dirty="0" smtClean="0"/>
              <a:t>, 1972, cited in Elliot &amp; McGregor, 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87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 to Reduce Test 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(Spielberg, 1982)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3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Intervention to Reduce Test 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(Spielberg, 1982)</a:t>
            </a:r>
            <a:endParaRPr lang="en-US" dirty="0"/>
          </a:p>
        </p:txBody>
      </p:sp>
      <p:pic>
        <p:nvPicPr>
          <p:cNvPr id="1026" name="Picture 2" descr="http://www.scifinow.co.uk/wp-content/uploads/2010/02/ET_nose_touching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38" y="2438400"/>
            <a:ext cx="669941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3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Elliot &amp; McGregor (1999)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Investigated the links between</a:t>
            </a:r>
          </a:p>
          <a:p>
            <a:pPr lvl="1"/>
            <a:r>
              <a:rPr lang="en-US" dirty="0" smtClean="0"/>
              <a:t>State TA</a:t>
            </a:r>
          </a:p>
          <a:p>
            <a:pPr lvl="1"/>
            <a:r>
              <a:rPr lang="en-US" dirty="0" smtClean="0"/>
              <a:t>Trait TA</a:t>
            </a:r>
          </a:p>
          <a:p>
            <a:pPr lvl="1"/>
            <a:r>
              <a:rPr lang="en-US" dirty="0" smtClean="0"/>
              <a:t>Performance-Approach Goals</a:t>
            </a:r>
          </a:p>
          <a:p>
            <a:pPr lvl="1"/>
            <a:r>
              <a:rPr lang="en-US" dirty="0" smtClean="0"/>
              <a:t>Performance-Avoidance Goals</a:t>
            </a:r>
            <a:endParaRPr lang="en-US" dirty="0"/>
          </a:p>
        </p:txBody>
      </p:sp>
      <p:pic>
        <p:nvPicPr>
          <p:cNvPr id="4" name="Picture 10" descr="http://www.psych.rochester.edu/faculty/elliot/andrew.elliot.jpg"/>
          <p:cNvPicPr>
            <a:picLocks noChangeAspect="1" noChangeArrowheads="1"/>
          </p:cNvPicPr>
          <p:nvPr/>
        </p:nvPicPr>
        <p:blipFill>
          <a:blip r:embed="rId2" cstate="print"/>
          <a:srcRect l="22500" r="18000" b="32400"/>
          <a:stretch>
            <a:fillRect/>
          </a:stretch>
        </p:blipFill>
        <p:spPr bwMode="auto">
          <a:xfrm>
            <a:off x="8001000" y="5234748"/>
            <a:ext cx="1143000" cy="1623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25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State TA, Trait 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State-Trait Anxiety Inventory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Spielberger</a:t>
            </a:r>
            <a:r>
              <a:rPr lang="en-US" dirty="0" smtClean="0"/>
              <a:t>, </a:t>
            </a:r>
            <a:r>
              <a:rPr lang="en-US" dirty="0" err="1" smtClean="0"/>
              <a:t>Gorsuch</a:t>
            </a:r>
            <a:r>
              <a:rPr lang="en-US" dirty="0" smtClean="0"/>
              <a:t>, &amp; </a:t>
            </a:r>
            <a:r>
              <a:rPr lang="en-US" dirty="0" err="1" smtClean="0"/>
              <a:t>Lushene</a:t>
            </a:r>
            <a:r>
              <a:rPr lang="en-US" dirty="0" smtClean="0"/>
              <a:t>, 1970, 1983, 1989; </a:t>
            </a:r>
            <a:r>
              <a:rPr lang="en-US" dirty="0" err="1" smtClean="0"/>
              <a:t>Ramanaiah</a:t>
            </a:r>
            <a:r>
              <a:rPr lang="en-US" dirty="0" smtClean="0"/>
              <a:t>, </a:t>
            </a:r>
            <a:r>
              <a:rPr lang="en-US" dirty="0" err="1" smtClean="0"/>
              <a:t>Franzen</a:t>
            </a:r>
            <a:r>
              <a:rPr lang="en-US" dirty="0" smtClean="0"/>
              <a:t>, &amp; </a:t>
            </a:r>
            <a:r>
              <a:rPr lang="en-US" dirty="0" err="1" smtClean="0"/>
              <a:t>Schill</a:t>
            </a:r>
            <a:r>
              <a:rPr lang="en-US" dirty="0" smtClean="0"/>
              <a:t>, 1983)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18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503288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378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344940"/>
            <a:ext cx="5000625" cy="552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480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Elliot &amp; McGregor (1999)</a:t>
            </a:r>
            <a:br>
              <a:rPr lang="en-US" dirty="0" smtClean="0"/>
            </a:br>
            <a:r>
              <a:rPr lang="en-US" dirty="0" smtClean="0"/>
              <a:t>Study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 undergrads in intro psychology course </a:t>
            </a:r>
          </a:p>
          <a:p>
            <a:pPr lvl="1"/>
            <a:r>
              <a:rPr lang="en-US" dirty="0" smtClean="0"/>
              <a:t>Achievement goals assessed in 2</a:t>
            </a:r>
            <a:r>
              <a:rPr lang="en-US" baseline="30000" dirty="0" smtClean="0"/>
              <a:t>nd</a:t>
            </a:r>
            <a:r>
              <a:rPr lang="en-US" dirty="0" smtClean="0"/>
              <a:t> week</a:t>
            </a:r>
          </a:p>
          <a:p>
            <a:pPr lvl="1"/>
            <a:r>
              <a:rPr lang="en-US" dirty="0" smtClean="0"/>
              <a:t>Exam given in 5</a:t>
            </a:r>
            <a:r>
              <a:rPr lang="en-US" baseline="30000" dirty="0" smtClean="0"/>
              <a:t>th</a:t>
            </a:r>
            <a:r>
              <a:rPr lang="en-US" dirty="0" smtClean="0"/>
              <a:t> week</a:t>
            </a:r>
          </a:p>
          <a:p>
            <a:pPr lvl="1"/>
            <a:r>
              <a:rPr lang="en-US" dirty="0" smtClean="0"/>
              <a:t>Self-report of State TA after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96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Elliot &amp; McGregor (1999)</a:t>
            </a:r>
            <a:br>
              <a:rPr lang="en-US" dirty="0" smtClean="0"/>
            </a:br>
            <a:r>
              <a:rPr lang="en-US" dirty="0" smtClean="0"/>
              <a:t>Study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150 undergrads in intro psychology course </a:t>
            </a:r>
          </a:p>
          <a:p>
            <a:pPr lvl="1"/>
            <a:r>
              <a:rPr lang="en-US" dirty="0" smtClean="0"/>
              <a:t>Achievement goals assessed in 2</a:t>
            </a:r>
            <a:r>
              <a:rPr lang="en-US" baseline="30000" dirty="0" smtClean="0"/>
              <a:t>nd</a:t>
            </a:r>
            <a:r>
              <a:rPr lang="en-US" dirty="0" smtClean="0"/>
              <a:t> week</a:t>
            </a:r>
          </a:p>
          <a:p>
            <a:pPr lvl="1"/>
            <a:r>
              <a:rPr lang="en-US" dirty="0" smtClean="0"/>
              <a:t>Exam given in 5</a:t>
            </a:r>
            <a:r>
              <a:rPr lang="en-US" baseline="30000" dirty="0" smtClean="0"/>
              <a:t>th</a:t>
            </a:r>
            <a:r>
              <a:rPr lang="en-US" dirty="0" smtClean="0"/>
              <a:t> week</a:t>
            </a:r>
          </a:p>
          <a:p>
            <a:pPr lvl="1"/>
            <a:r>
              <a:rPr lang="en-US" dirty="0" smtClean="0"/>
              <a:t>Self-report of State TA after exam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8682489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459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Elliot &amp; McGregor (1999)</a:t>
            </a:r>
            <a:br>
              <a:rPr lang="en-US" dirty="0" smtClean="0"/>
            </a:br>
            <a:r>
              <a:rPr lang="en-US" dirty="0" smtClean="0"/>
              <a:t>Study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172 undergrads in intro psychology course </a:t>
            </a:r>
          </a:p>
          <a:p>
            <a:pPr lvl="1"/>
            <a:r>
              <a:rPr lang="en-US" dirty="0" smtClean="0"/>
              <a:t>Trait TA assessed in 2</a:t>
            </a:r>
            <a:r>
              <a:rPr lang="en-US" baseline="30000" dirty="0" smtClean="0"/>
              <a:t>nd</a:t>
            </a:r>
            <a:r>
              <a:rPr lang="en-US" dirty="0" smtClean="0"/>
              <a:t> week</a:t>
            </a:r>
          </a:p>
          <a:p>
            <a:pPr lvl="1"/>
            <a:r>
              <a:rPr lang="en-US" dirty="0" smtClean="0"/>
              <a:t>Achievement goals assessed in 4</a:t>
            </a:r>
            <a:r>
              <a:rPr lang="en-US" baseline="30000" dirty="0" smtClean="0"/>
              <a:t>th</a:t>
            </a:r>
            <a:r>
              <a:rPr lang="en-US" dirty="0" smtClean="0"/>
              <a:t> week</a:t>
            </a:r>
          </a:p>
          <a:p>
            <a:pPr lvl="1"/>
            <a:r>
              <a:rPr lang="en-US" dirty="0" smtClean="0"/>
              <a:t>Exam given in 6</a:t>
            </a:r>
            <a:r>
              <a:rPr lang="en-US" baseline="30000" dirty="0" smtClean="0"/>
              <a:t>th</a:t>
            </a:r>
            <a:r>
              <a:rPr lang="en-US" dirty="0" smtClean="0"/>
              <a:t> week</a:t>
            </a:r>
          </a:p>
          <a:p>
            <a:pPr lvl="1"/>
            <a:r>
              <a:rPr lang="en-US" dirty="0" smtClean="0"/>
              <a:t>Self-report of State TA after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23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 and Achievement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8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Elliot &amp; McGregor (1999)</a:t>
            </a:r>
            <a:br>
              <a:rPr lang="en-US" dirty="0" smtClean="0"/>
            </a:br>
            <a:r>
              <a:rPr lang="en-US" dirty="0" smtClean="0"/>
              <a:t>Study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172 undergrads in intro psychology course </a:t>
            </a:r>
          </a:p>
          <a:p>
            <a:pPr lvl="1"/>
            <a:r>
              <a:rPr lang="en-US" dirty="0" smtClean="0"/>
              <a:t>Trait TA assessed in 2</a:t>
            </a:r>
            <a:r>
              <a:rPr lang="en-US" baseline="30000" dirty="0" smtClean="0"/>
              <a:t>nd</a:t>
            </a:r>
            <a:r>
              <a:rPr lang="en-US" dirty="0" smtClean="0"/>
              <a:t> week</a:t>
            </a:r>
          </a:p>
          <a:p>
            <a:pPr lvl="1"/>
            <a:r>
              <a:rPr lang="en-US" dirty="0" smtClean="0"/>
              <a:t>Achievement goals assessed in 4</a:t>
            </a:r>
            <a:r>
              <a:rPr lang="en-US" baseline="30000" dirty="0" smtClean="0"/>
              <a:t>th</a:t>
            </a:r>
            <a:r>
              <a:rPr lang="en-US" dirty="0" smtClean="0"/>
              <a:t> week</a:t>
            </a:r>
          </a:p>
          <a:p>
            <a:pPr lvl="1"/>
            <a:r>
              <a:rPr lang="en-US" dirty="0" smtClean="0"/>
              <a:t>Exam given in 6</a:t>
            </a:r>
            <a:r>
              <a:rPr lang="en-US" baseline="30000" dirty="0" smtClean="0"/>
              <a:t>th</a:t>
            </a:r>
            <a:r>
              <a:rPr lang="en-US" dirty="0" smtClean="0"/>
              <a:t> week</a:t>
            </a:r>
          </a:p>
          <a:p>
            <a:pPr lvl="1"/>
            <a:r>
              <a:rPr lang="en-US" dirty="0" smtClean="0"/>
              <a:t>Self-report of State TA after exam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17146"/>
            <a:ext cx="8534400" cy="284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986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Wolters</a:t>
            </a:r>
            <a:r>
              <a:rPr lang="en-US" dirty="0" smtClean="0"/>
              <a:t>, Yu, &amp; </a:t>
            </a:r>
            <a:r>
              <a:rPr lang="en-US" dirty="0" err="1" smtClean="0"/>
              <a:t>Pintrich</a:t>
            </a:r>
            <a:r>
              <a:rPr lang="en-US" dirty="0" smtClean="0"/>
              <a:t> (1996) found</a:t>
            </a:r>
          </a:p>
          <a:p>
            <a:pPr lvl="1"/>
            <a:r>
              <a:rPr lang="en-US" dirty="0" smtClean="0"/>
              <a:t>Positive correlation between extrinsic goals and test anxiety</a:t>
            </a:r>
          </a:p>
          <a:p>
            <a:pPr lvl="1"/>
            <a:r>
              <a:rPr lang="en-US" dirty="0" smtClean="0"/>
              <a:t>No correlation between learning goals and test anxiety</a:t>
            </a:r>
            <a:endParaRPr lang="en-US" dirty="0"/>
          </a:p>
        </p:txBody>
      </p:sp>
      <p:pic>
        <p:nvPicPr>
          <p:cNvPr id="14338" name="Picture 2" descr="Dr. Christopher Wolt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4" t="-1" r="16383" b="23199"/>
          <a:stretch/>
        </p:blipFill>
        <p:spPr bwMode="auto">
          <a:xfrm>
            <a:off x="8053614" y="5334000"/>
            <a:ext cx="1079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57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Middleton &amp; </a:t>
            </a:r>
            <a:r>
              <a:rPr lang="en-US" dirty="0" err="1" smtClean="0"/>
              <a:t>Midgley</a:t>
            </a:r>
            <a:r>
              <a:rPr lang="en-US" dirty="0" smtClean="0"/>
              <a:t> (1996) found</a:t>
            </a:r>
          </a:p>
          <a:p>
            <a:pPr lvl="1"/>
            <a:r>
              <a:rPr lang="en-US" dirty="0" smtClean="0"/>
              <a:t>Positive correlation between performance-approach goals and test anxiety</a:t>
            </a:r>
          </a:p>
          <a:p>
            <a:pPr lvl="1"/>
            <a:r>
              <a:rPr lang="en-US" dirty="0"/>
              <a:t>Positive correlation between </a:t>
            </a:r>
            <a:r>
              <a:rPr lang="en-US" dirty="0" smtClean="0"/>
              <a:t>performance-avoidance goals </a:t>
            </a:r>
            <a:r>
              <a:rPr lang="en-US" dirty="0"/>
              <a:t>and test </a:t>
            </a:r>
            <a:r>
              <a:rPr lang="en-US" dirty="0" smtClean="0"/>
              <a:t>anxiety</a:t>
            </a:r>
          </a:p>
          <a:p>
            <a:pPr lvl="1"/>
            <a:r>
              <a:rPr lang="en-US" dirty="0" smtClean="0"/>
              <a:t>Mastery goals not </a:t>
            </a:r>
            <a:r>
              <a:rPr lang="en-US" dirty="0" smtClean="0"/>
              <a:t>included in study (???)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72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Test 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33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Pekrun</a:t>
            </a:r>
            <a:r>
              <a:rPr lang="en-US" dirty="0" smtClean="0"/>
              <a:t>, Elliot, &amp; Maier (2006)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Investigated the links between</a:t>
            </a:r>
          </a:p>
          <a:p>
            <a:pPr lvl="1"/>
            <a:r>
              <a:rPr lang="en-US" dirty="0" smtClean="0"/>
              <a:t>A range of affective states</a:t>
            </a:r>
          </a:p>
          <a:p>
            <a:pPr lvl="1"/>
            <a:r>
              <a:rPr lang="en-US" dirty="0" smtClean="0"/>
              <a:t>Goal orientation</a:t>
            </a:r>
          </a:p>
        </p:txBody>
      </p:sp>
      <p:pic>
        <p:nvPicPr>
          <p:cNvPr id="4" name="Picture 10" descr="http://www.psych.rochester.edu/faculty/elliot/andrew.elliot.jpg"/>
          <p:cNvPicPr>
            <a:picLocks noChangeAspect="1" noChangeArrowheads="1"/>
          </p:cNvPicPr>
          <p:nvPr/>
        </p:nvPicPr>
        <p:blipFill>
          <a:blip r:embed="rId2" cstate="print"/>
          <a:srcRect l="22500" r="18000" b="32400"/>
          <a:stretch>
            <a:fillRect/>
          </a:stretch>
        </p:blipFill>
        <p:spPr bwMode="auto">
          <a:xfrm>
            <a:off x="8001000" y="5234748"/>
            <a:ext cx="1143000" cy="1623252"/>
          </a:xfrm>
          <a:prstGeom prst="rect">
            <a:avLst/>
          </a:prstGeom>
          <a:noFill/>
        </p:spPr>
      </p:pic>
      <p:pic>
        <p:nvPicPr>
          <p:cNvPr id="6146" name="Picture 2" descr="http://www.self.fse.ulaval.ca/fichiers/site_self_conference/images/Keynote_speakers/Pekrun-05n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26640"/>
            <a:ext cx="1317171" cy="163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747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Pekrun</a:t>
            </a:r>
            <a:r>
              <a:rPr lang="en-US" dirty="0" smtClean="0"/>
              <a:t>, Elliot, &amp; Maier (2006)</a:t>
            </a:r>
            <a:br>
              <a:rPr lang="en-US" dirty="0" smtClean="0"/>
            </a:br>
            <a:r>
              <a:rPr lang="en-US" dirty="0" smtClean="0"/>
              <a:t>Study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102 undergrads in intro psychology course in Germany</a:t>
            </a:r>
          </a:p>
          <a:p>
            <a:pPr lvl="1"/>
            <a:r>
              <a:rPr lang="en-US" dirty="0" smtClean="0"/>
              <a:t>Achievement </a:t>
            </a:r>
            <a:r>
              <a:rPr lang="en-US" dirty="0"/>
              <a:t>goals assessed in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week</a:t>
            </a:r>
          </a:p>
          <a:p>
            <a:pPr lvl="1"/>
            <a:r>
              <a:rPr lang="en-US" dirty="0" smtClean="0"/>
              <a:t>Affective states assessed in questionnaire in 15</a:t>
            </a:r>
            <a:r>
              <a:rPr lang="en-US" baseline="30000" dirty="0" smtClean="0"/>
              <a:t>th</a:t>
            </a:r>
            <a:r>
              <a:rPr lang="en-US" dirty="0" smtClean="0"/>
              <a:t> week (right before final exam)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23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Pekrun</a:t>
            </a:r>
            <a:r>
              <a:rPr lang="en-US" dirty="0" smtClean="0"/>
              <a:t>, Elliot, &amp; Maier (2006)</a:t>
            </a:r>
            <a:br>
              <a:rPr lang="en-US" dirty="0" smtClean="0"/>
            </a:br>
            <a:r>
              <a:rPr lang="en-US" dirty="0" smtClean="0"/>
              <a:t>Study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Affective states measured using Achievement Emotions Questionnaire (</a:t>
            </a:r>
            <a:r>
              <a:rPr lang="en-US" dirty="0" err="1" smtClean="0"/>
              <a:t>Pekrun</a:t>
            </a:r>
            <a:r>
              <a:rPr lang="en-US" dirty="0" smtClean="0"/>
              <a:t> et al., 2002)</a:t>
            </a:r>
          </a:p>
          <a:p>
            <a:pPr lvl="1"/>
            <a:r>
              <a:rPr lang="en-US" dirty="0" smtClean="0"/>
              <a:t>75 items</a:t>
            </a:r>
          </a:p>
          <a:p>
            <a:pPr lvl="1"/>
            <a:r>
              <a:rPr lang="en-US" dirty="0" smtClean="0"/>
              <a:t>Assesses general prevalence of 8 affective states</a:t>
            </a:r>
          </a:p>
          <a:p>
            <a:pPr lvl="2"/>
            <a:r>
              <a:rPr lang="en-US" dirty="0" smtClean="0"/>
              <a:t>Enjoyment of learning</a:t>
            </a:r>
          </a:p>
          <a:p>
            <a:pPr lvl="2"/>
            <a:r>
              <a:rPr lang="en-US" dirty="0" smtClean="0"/>
              <a:t>Hope</a:t>
            </a:r>
          </a:p>
          <a:p>
            <a:pPr lvl="2"/>
            <a:r>
              <a:rPr lang="en-US" dirty="0" smtClean="0"/>
              <a:t>Pride</a:t>
            </a:r>
          </a:p>
          <a:p>
            <a:pPr lvl="2"/>
            <a:r>
              <a:rPr lang="en-US" dirty="0" smtClean="0"/>
              <a:t>Anger</a:t>
            </a:r>
          </a:p>
          <a:p>
            <a:pPr lvl="2"/>
            <a:r>
              <a:rPr lang="en-US" dirty="0" smtClean="0"/>
              <a:t>Anxiety</a:t>
            </a:r>
          </a:p>
          <a:p>
            <a:pPr lvl="2"/>
            <a:r>
              <a:rPr lang="en-US" dirty="0" smtClean="0"/>
              <a:t>Hopelessness</a:t>
            </a:r>
          </a:p>
          <a:p>
            <a:pPr lvl="2"/>
            <a:r>
              <a:rPr lang="en-US" dirty="0" smtClean="0"/>
              <a:t>Shame</a:t>
            </a:r>
          </a:p>
          <a:p>
            <a:pPr lvl="1"/>
            <a:r>
              <a:rPr lang="en-US" dirty="0" smtClean="0"/>
              <a:t>Items focus on affect while studying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87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Excerpts from AEQ (Berg, 2007)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072063" cy="526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364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Excerpts from AEQ (Berg, 2007)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619250"/>
            <a:ext cx="61722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13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Pekrun</a:t>
            </a:r>
            <a:r>
              <a:rPr lang="en-US" dirty="0"/>
              <a:t>, Elliot, &amp; Maier (2006)</a:t>
            </a:r>
            <a:br>
              <a:rPr lang="en-US" dirty="0"/>
            </a:br>
            <a:r>
              <a:rPr lang="en-US" dirty="0"/>
              <a:t>Study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Mastery Goals</a:t>
            </a:r>
          </a:p>
          <a:p>
            <a:pPr lvl="1"/>
            <a:r>
              <a:rPr lang="en-US" dirty="0" smtClean="0"/>
              <a:t>Positive: Enjoyment, Hope, Pride</a:t>
            </a:r>
          </a:p>
          <a:p>
            <a:pPr lvl="1"/>
            <a:r>
              <a:rPr lang="en-US" dirty="0" smtClean="0"/>
              <a:t>Negative: Boredom</a:t>
            </a:r>
          </a:p>
          <a:p>
            <a:pPr lvl="1"/>
            <a:endParaRPr lang="en-US" dirty="0"/>
          </a:p>
          <a:p>
            <a:r>
              <a:rPr lang="en-US" dirty="0" smtClean="0"/>
              <a:t>Performance-Approach Goals</a:t>
            </a:r>
            <a:endParaRPr lang="en-US" dirty="0"/>
          </a:p>
          <a:p>
            <a:pPr lvl="1"/>
            <a:r>
              <a:rPr lang="en-US" dirty="0"/>
              <a:t>Positive: </a:t>
            </a:r>
            <a:r>
              <a:rPr lang="en-US" dirty="0" smtClean="0"/>
              <a:t>Pride, Anger, Shame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Performance-Avoidance </a:t>
            </a:r>
            <a:r>
              <a:rPr lang="en-US" dirty="0"/>
              <a:t>Goals</a:t>
            </a:r>
          </a:p>
          <a:p>
            <a:pPr lvl="1"/>
            <a:r>
              <a:rPr lang="en-US" dirty="0"/>
              <a:t>Positive: </a:t>
            </a:r>
            <a:r>
              <a:rPr lang="en-US" dirty="0" smtClean="0"/>
              <a:t>Anger, Anxiety, Shame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4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 (to 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students’ achievement goals impact their affect during learning?</a:t>
            </a:r>
          </a:p>
          <a:p>
            <a:pPr lvl="1"/>
            <a:r>
              <a:rPr lang="en-US" dirty="0" smtClean="0"/>
              <a:t>In particular, in the face of challenges</a:t>
            </a:r>
          </a:p>
          <a:p>
            <a:pPr lvl="1"/>
            <a:endParaRPr lang="en-US" dirty="0"/>
          </a:p>
          <a:p>
            <a:r>
              <a:rPr lang="en-US" dirty="0" smtClean="0"/>
              <a:t>How does a student’s affect change their achievement goals over time?</a:t>
            </a:r>
          </a:p>
          <a:p>
            <a:endParaRPr lang="en-US" dirty="0"/>
          </a:p>
          <a:p>
            <a:r>
              <a:rPr lang="en-US" dirty="0" smtClean="0"/>
              <a:t>How does affect mediate the relationship between achievement goals and learning?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39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Pekrun</a:t>
            </a:r>
            <a:r>
              <a:rPr lang="en-US" dirty="0"/>
              <a:t>, Elliot, &amp; Maier (2006)</a:t>
            </a:r>
            <a:br>
              <a:rPr lang="en-US" dirty="0"/>
            </a:br>
            <a:r>
              <a:rPr lang="en-US" dirty="0"/>
              <a:t>Study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0" y="2128838"/>
            <a:ext cx="8889911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949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Pekrun</a:t>
            </a:r>
            <a:r>
              <a:rPr lang="en-US" dirty="0" smtClean="0"/>
              <a:t>, Elliot, &amp; Maier (2006)</a:t>
            </a:r>
            <a:br>
              <a:rPr lang="en-US" dirty="0" smtClean="0"/>
            </a:br>
            <a:r>
              <a:rPr lang="en-US" dirty="0" smtClean="0"/>
              <a:t>Study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Replication with 267 undergrads in intro psychology course in USA</a:t>
            </a:r>
          </a:p>
          <a:p>
            <a:pPr lvl="1"/>
            <a:r>
              <a:rPr lang="en-US" dirty="0" smtClean="0"/>
              <a:t>Achievement </a:t>
            </a:r>
            <a:r>
              <a:rPr lang="en-US" dirty="0"/>
              <a:t>goals assessed in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week</a:t>
            </a:r>
          </a:p>
          <a:p>
            <a:pPr lvl="1"/>
            <a:r>
              <a:rPr lang="en-US" dirty="0" smtClean="0"/>
              <a:t>Affective states assessed in questionnaire in 16</a:t>
            </a:r>
            <a:r>
              <a:rPr lang="en-US" baseline="30000" dirty="0" smtClean="0"/>
              <a:t>th</a:t>
            </a:r>
            <a:r>
              <a:rPr lang="en-US" dirty="0" smtClean="0"/>
              <a:t> week (right before final exam)</a:t>
            </a:r>
          </a:p>
          <a:p>
            <a:pPr lvl="1"/>
            <a:r>
              <a:rPr lang="en-US" dirty="0" smtClean="0"/>
              <a:t>Added measurements of other constructs not germane to today’s topic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107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Pekrun</a:t>
            </a:r>
            <a:r>
              <a:rPr lang="en-US" dirty="0"/>
              <a:t>, Elliot, &amp; Maier (2006)</a:t>
            </a:r>
            <a:br>
              <a:rPr lang="en-US" dirty="0"/>
            </a:br>
            <a:r>
              <a:rPr lang="en-US" dirty="0"/>
              <a:t>Study </a:t>
            </a:r>
            <a:r>
              <a:rPr lang="en-US" dirty="0" smtClean="0"/>
              <a:t>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Mastery Goals</a:t>
            </a:r>
          </a:p>
          <a:p>
            <a:pPr lvl="1"/>
            <a:r>
              <a:rPr lang="en-US" dirty="0" smtClean="0"/>
              <a:t>Positive: </a:t>
            </a:r>
            <a:r>
              <a:rPr lang="en-US" b="1" dirty="0" smtClean="0">
                <a:solidFill>
                  <a:srgbClr val="FF0000"/>
                </a:solidFill>
              </a:rPr>
              <a:t>Enjoyment, Hope, Pride</a:t>
            </a:r>
          </a:p>
          <a:p>
            <a:pPr lvl="1"/>
            <a:r>
              <a:rPr lang="en-US" dirty="0" smtClean="0"/>
              <a:t>Negative: </a:t>
            </a:r>
            <a:r>
              <a:rPr lang="en-US" b="1" dirty="0" smtClean="0">
                <a:solidFill>
                  <a:srgbClr val="FF0000"/>
                </a:solidFill>
              </a:rPr>
              <a:t>Boredom, </a:t>
            </a:r>
            <a:r>
              <a:rPr lang="en-US" dirty="0" smtClean="0"/>
              <a:t>Anger, Hopelessness</a:t>
            </a:r>
          </a:p>
          <a:p>
            <a:pPr lvl="1"/>
            <a:endParaRPr lang="en-US" dirty="0"/>
          </a:p>
          <a:p>
            <a:r>
              <a:rPr lang="en-US" dirty="0" smtClean="0"/>
              <a:t>Performance-Approach Goals</a:t>
            </a:r>
            <a:endParaRPr lang="en-US" dirty="0"/>
          </a:p>
          <a:p>
            <a:pPr lvl="1"/>
            <a:r>
              <a:rPr lang="en-US" dirty="0"/>
              <a:t>Positive: </a:t>
            </a:r>
            <a:r>
              <a:rPr lang="en-US" b="1" dirty="0" smtClean="0">
                <a:solidFill>
                  <a:srgbClr val="FF0000"/>
                </a:solidFill>
              </a:rPr>
              <a:t>Pride</a:t>
            </a:r>
          </a:p>
          <a:p>
            <a:pPr lvl="1"/>
            <a:endParaRPr lang="en-US" dirty="0"/>
          </a:p>
          <a:p>
            <a:r>
              <a:rPr lang="en-US" dirty="0" smtClean="0"/>
              <a:t>Performance-Avoidance </a:t>
            </a:r>
            <a:r>
              <a:rPr lang="en-US" dirty="0"/>
              <a:t>Goals</a:t>
            </a:r>
          </a:p>
          <a:p>
            <a:pPr lvl="1"/>
            <a:r>
              <a:rPr lang="en-US" dirty="0"/>
              <a:t>Positive: </a:t>
            </a:r>
            <a:r>
              <a:rPr lang="en-US" dirty="0" smtClean="0"/>
              <a:t>Boredom, </a:t>
            </a:r>
            <a:r>
              <a:rPr lang="en-US" b="1" dirty="0" smtClean="0">
                <a:solidFill>
                  <a:srgbClr val="FF0000"/>
                </a:solidFill>
              </a:rPr>
              <a:t>Anger, Anxiety, </a:t>
            </a:r>
            <a:r>
              <a:rPr lang="en-US" dirty="0" smtClean="0"/>
              <a:t>Hopelessness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2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Pekrun</a:t>
            </a:r>
            <a:r>
              <a:rPr lang="en-US" dirty="0"/>
              <a:t>, Elliot, &amp; Maier (2006)</a:t>
            </a:r>
            <a:br>
              <a:rPr lang="en-US" dirty="0"/>
            </a:br>
            <a:r>
              <a:rPr lang="en-US" dirty="0"/>
              <a:t>Study </a:t>
            </a:r>
            <a:r>
              <a:rPr lang="en-US" dirty="0" smtClean="0"/>
              <a:t>Two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17755"/>
            <a:ext cx="8915400" cy="421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701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Pekrun</a:t>
            </a:r>
            <a:r>
              <a:rPr lang="en-US" dirty="0" smtClean="0"/>
              <a:t>, Elliot, &amp; Maier (2009)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Replicated </a:t>
            </a:r>
            <a:r>
              <a:rPr lang="en-US" dirty="0" err="1" smtClean="0"/>
              <a:t>Pekrun</a:t>
            </a:r>
            <a:r>
              <a:rPr lang="en-US" dirty="0" smtClean="0"/>
              <a:t> et al. (2006), adding measure of midterm exam performance</a:t>
            </a:r>
          </a:p>
          <a:p>
            <a:endParaRPr lang="en-US" dirty="0"/>
          </a:p>
          <a:p>
            <a:r>
              <a:rPr lang="en-US" dirty="0" smtClean="0"/>
              <a:t>Same population and method otherwise</a:t>
            </a:r>
            <a:endParaRPr lang="en-US" dirty="0"/>
          </a:p>
          <a:p>
            <a:pPr lvl="1"/>
            <a:r>
              <a:rPr lang="en-US" dirty="0" smtClean="0"/>
              <a:t>Minor tweaks to instruments</a:t>
            </a:r>
          </a:p>
        </p:txBody>
      </p:sp>
      <p:pic>
        <p:nvPicPr>
          <p:cNvPr id="4" name="Picture 10" descr="http://www.psych.rochester.edu/faculty/elliot/andrew.elliot.jpg"/>
          <p:cNvPicPr>
            <a:picLocks noChangeAspect="1" noChangeArrowheads="1"/>
          </p:cNvPicPr>
          <p:nvPr/>
        </p:nvPicPr>
        <p:blipFill>
          <a:blip r:embed="rId2" cstate="print"/>
          <a:srcRect l="22500" r="18000" b="32400"/>
          <a:stretch>
            <a:fillRect/>
          </a:stretch>
        </p:blipFill>
        <p:spPr bwMode="auto">
          <a:xfrm>
            <a:off x="8001000" y="5234748"/>
            <a:ext cx="1143000" cy="1623252"/>
          </a:xfrm>
          <a:prstGeom prst="rect">
            <a:avLst/>
          </a:prstGeom>
          <a:noFill/>
        </p:spPr>
      </p:pic>
      <p:pic>
        <p:nvPicPr>
          <p:cNvPr id="6146" name="Picture 2" descr="http://www.self.fse.ulaval.ca/fichiers/site_self_conference/images/Keynote_speakers/Pekrun-05n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26640"/>
            <a:ext cx="1317171" cy="163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828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593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7150"/>
            <a:ext cx="479107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614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Through questionnaire studies, links have been found between specific affective states and achievement goals</a:t>
            </a:r>
          </a:p>
          <a:p>
            <a:endParaRPr lang="en-US" dirty="0"/>
          </a:p>
          <a:p>
            <a:r>
              <a:rPr lang="en-US" dirty="0" smtClean="0"/>
              <a:t>And it has been studied how affect mediates the relationship between achievement goals and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10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Woo-</a:t>
            </a:r>
            <a:r>
              <a:rPr lang="en-US" dirty="0" err="1" smtClean="0"/>
              <a:t>hoo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1506" name="Picture 2" descr="http://duellingdialysis.files.wordpress.com/2011/03/homer_wooho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3933473" cy="473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559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these effects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How </a:t>
            </a:r>
            <a:r>
              <a:rPr lang="en-US" dirty="0" smtClean="0"/>
              <a:t>does affect mediate </a:t>
            </a:r>
            <a:r>
              <a:rPr lang="en-US" dirty="0"/>
              <a:t>the relationship between achievement goals and </a:t>
            </a:r>
            <a:r>
              <a:rPr lang="en-US" dirty="0" smtClean="0"/>
              <a:t>learning?</a:t>
            </a:r>
          </a:p>
          <a:p>
            <a:endParaRPr lang="en-US" b="1" i="1" dirty="0"/>
          </a:p>
          <a:p>
            <a:r>
              <a:rPr lang="en-US" b="1" i="1" dirty="0" smtClean="0"/>
              <a:t>How</a:t>
            </a:r>
            <a:r>
              <a:rPr lang="en-US" dirty="0" smtClean="0"/>
              <a:t> and under what conditions do achievement goals impact affect?</a:t>
            </a:r>
            <a:endParaRPr lang="en-US" b="1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8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Affect and Achievement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Only lightly studied</a:t>
            </a:r>
          </a:p>
          <a:p>
            <a:endParaRPr lang="en-US" dirty="0"/>
          </a:p>
          <a:p>
            <a:r>
              <a:rPr lang="en-US" dirty="0" smtClean="0"/>
              <a:t>And many of the papers studying this have focused on “positive affect” and “negative affect”</a:t>
            </a:r>
          </a:p>
          <a:p>
            <a:pPr lvl="1"/>
            <a:r>
              <a:rPr lang="en-US" dirty="0" smtClean="0"/>
              <a:t>Reviewed in </a:t>
            </a:r>
            <a:r>
              <a:rPr lang="en-US" dirty="0" err="1" smtClean="0"/>
              <a:t>Pekrun</a:t>
            </a:r>
            <a:r>
              <a:rPr lang="en-US" dirty="0" smtClean="0"/>
              <a:t> et al. (2006)</a:t>
            </a:r>
          </a:p>
          <a:p>
            <a:pPr lvl="1"/>
            <a:r>
              <a:rPr lang="en-US" dirty="0" smtClean="0"/>
              <a:t>Today I’ll discuss a few papers that study the relationship between </a:t>
            </a:r>
            <a:r>
              <a:rPr lang="en-US" i="1" dirty="0" smtClean="0"/>
              <a:t>specific affective states </a:t>
            </a:r>
            <a:r>
              <a:rPr lang="en-US" dirty="0" smtClean="0"/>
              <a:t>and achievement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376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effects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How </a:t>
            </a:r>
            <a:r>
              <a:rPr lang="en-US" dirty="0" smtClean="0"/>
              <a:t>does affect mediate </a:t>
            </a:r>
            <a:r>
              <a:rPr lang="en-US" dirty="0"/>
              <a:t>the relationship between achievement goals and </a:t>
            </a:r>
            <a:r>
              <a:rPr lang="en-US" dirty="0" smtClean="0"/>
              <a:t>learning?</a:t>
            </a:r>
          </a:p>
          <a:p>
            <a:endParaRPr lang="en-US" b="1" i="1" dirty="0"/>
          </a:p>
          <a:p>
            <a:r>
              <a:rPr lang="en-US" b="1" i="1" dirty="0" smtClean="0"/>
              <a:t>How</a:t>
            </a:r>
            <a:r>
              <a:rPr lang="en-US" dirty="0" smtClean="0"/>
              <a:t> and under what conditions do achievement goals impact affect?</a:t>
            </a:r>
          </a:p>
          <a:p>
            <a:endParaRPr lang="en-US" b="1" i="1" dirty="0"/>
          </a:p>
          <a:p>
            <a:r>
              <a:rPr lang="en-US" dirty="0" smtClean="0"/>
              <a:t>How could the field answer these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326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 (APRIL 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Affective/Motivational Agents </a:t>
            </a:r>
          </a:p>
          <a:p>
            <a:endParaRPr lang="en-US" dirty="0"/>
          </a:p>
          <a:p>
            <a:r>
              <a:rPr lang="en-US" b="1" dirty="0" smtClean="0"/>
              <a:t>Readings</a:t>
            </a:r>
          </a:p>
          <a:p>
            <a:r>
              <a:rPr lang="en-US" dirty="0"/>
              <a:t>Klein, J., Moon, Y., Picard, R.W. (2002) This computer responds to user frustration: Theory, design, and results. </a:t>
            </a:r>
            <a:r>
              <a:rPr lang="en-US" i="1" dirty="0"/>
              <a:t>Interacting with Computers</a:t>
            </a:r>
            <a:r>
              <a:rPr lang="en-US" dirty="0"/>
              <a:t>, 14, 119-140.</a:t>
            </a:r>
          </a:p>
          <a:p>
            <a:r>
              <a:rPr lang="en-US" dirty="0" err="1"/>
              <a:t>Rebolledo</a:t>
            </a:r>
            <a:r>
              <a:rPr lang="en-US" dirty="0"/>
              <a:t>-Mendez, G., du </a:t>
            </a:r>
            <a:r>
              <a:rPr lang="en-US" dirty="0" err="1"/>
              <a:t>Boulay</a:t>
            </a:r>
            <a:r>
              <a:rPr lang="en-US" dirty="0"/>
              <a:t>, B., </a:t>
            </a:r>
            <a:r>
              <a:rPr lang="en-US" dirty="0" err="1"/>
              <a:t>Luckin</a:t>
            </a:r>
            <a:r>
              <a:rPr lang="en-US" dirty="0"/>
              <a:t>, R. (2006) Motivating the Learner: An Empirical Evaluation. Proceedings of the International Conference on Intelligent Tutoring Systems, 545-554.</a:t>
            </a:r>
          </a:p>
          <a:p>
            <a:r>
              <a:rPr lang="en-US" dirty="0"/>
              <a:t>Robison, J., </a:t>
            </a:r>
            <a:r>
              <a:rPr lang="en-US" dirty="0" err="1"/>
              <a:t>McQuiggan</a:t>
            </a:r>
            <a:r>
              <a:rPr lang="en-US" dirty="0"/>
              <a:t>, S., Lester, J. (2009) Evaluating the Consequences of Affective Feedback in Intelligent Tutoring Systems. </a:t>
            </a:r>
            <a:r>
              <a:rPr lang="en-US" i="1" dirty="0"/>
              <a:t>Proceedings of the International </a:t>
            </a:r>
            <a:r>
              <a:rPr lang="en-US" i="1" dirty="0" err="1"/>
              <a:t>Confereence</a:t>
            </a:r>
            <a:r>
              <a:rPr lang="en-US" i="1" dirty="0"/>
              <a:t> on Affective Computing and Intelligent Interaction</a:t>
            </a:r>
            <a:r>
              <a:rPr lang="en-US" dirty="0"/>
              <a:t>, 37-42.</a:t>
            </a:r>
          </a:p>
        </p:txBody>
      </p:sp>
    </p:spTree>
    <p:extLst>
      <p:ext uri="{BB962C8B-B14F-4D97-AF65-F5344CB8AC3E}">
        <p14:creationId xmlns:p14="http://schemas.microsoft.com/office/powerpoint/2010/main" val="21809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studied</a:t>
            </a:r>
            <a:br>
              <a:rPr lang="en-US" dirty="0" smtClean="0"/>
            </a:br>
            <a:r>
              <a:rPr lang="en-US" dirty="0" smtClean="0"/>
              <a:t>(not quite the same)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much do </a:t>
            </a:r>
            <a:r>
              <a:rPr lang="en-US" dirty="0" smtClean="0">
                <a:solidFill>
                  <a:srgbClr val="FF0000"/>
                </a:solidFill>
              </a:rPr>
              <a:t>students’ achievement goals impact their affect during learning?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Which affect mediates the relationship between achievement goals and learning, and how much?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studied</a:t>
            </a:r>
            <a:br>
              <a:rPr lang="en-US" dirty="0" smtClean="0"/>
            </a:br>
            <a:r>
              <a:rPr lang="en-US" dirty="0" smtClean="0"/>
              <a:t>(more on this later)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much do </a:t>
            </a:r>
            <a:r>
              <a:rPr lang="en-US" dirty="0" smtClean="0">
                <a:solidFill>
                  <a:srgbClr val="FF0000"/>
                </a:solidFill>
              </a:rPr>
              <a:t>students’ achievement goals impact their affect during learning?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Which affect mediates the relationship between achievement goals and learning, and how much?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7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frequently studied affective state in studies of connection between specific affective states and achievement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6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affective experience of anxiety</a:t>
            </a:r>
          </a:p>
          <a:p>
            <a:endParaRPr lang="en-US" dirty="0"/>
          </a:p>
          <a:p>
            <a:r>
              <a:rPr lang="en-US" dirty="0" smtClean="0"/>
              <a:t>Specifically directed towards the situation of testing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Mandler</a:t>
            </a:r>
            <a:r>
              <a:rPr lang="en-US" dirty="0" smtClean="0"/>
              <a:t> &amp; </a:t>
            </a:r>
            <a:r>
              <a:rPr lang="en-US" dirty="0" err="1" smtClean="0"/>
              <a:t>Sarason</a:t>
            </a:r>
            <a:r>
              <a:rPr lang="en-US" dirty="0" smtClean="0"/>
              <a:t>, 1952; </a:t>
            </a:r>
            <a:r>
              <a:rPr lang="en-US" dirty="0" err="1" smtClean="0"/>
              <a:t>Sarason</a:t>
            </a:r>
            <a:r>
              <a:rPr lang="en-US" dirty="0" smtClean="0"/>
              <a:t>, 1958, 1977, 1980)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6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Associated with poor attention during test-taking (</a:t>
            </a:r>
            <a:r>
              <a:rPr lang="en-US" dirty="0" err="1" smtClean="0"/>
              <a:t>Mandler</a:t>
            </a:r>
            <a:r>
              <a:rPr lang="en-US" dirty="0" smtClean="0"/>
              <a:t> &amp; Watson, 1968)</a:t>
            </a:r>
          </a:p>
          <a:p>
            <a:pPr lvl="1"/>
            <a:r>
              <a:rPr lang="en-US" dirty="0" smtClean="0"/>
              <a:t>Thinking of things other than the test </a:t>
            </a:r>
          </a:p>
          <a:p>
            <a:pPr lvl="1"/>
            <a:endParaRPr lang="en-US" dirty="0"/>
          </a:p>
          <a:p>
            <a:r>
              <a:rPr lang="en-US" dirty="0" smtClean="0"/>
              <a:t>Associated with significantly poorer test performance (</a:t>
            </a:r>
            <a:r>
              <a:rPr lang="en-US" dirty="0" err="1" smtClean="0"/>
              <a:t>Mandler</a:t>
            </a:r>
            <a:r>
              <a:rPr lang="en-US" dirty="0" smtClean="0"/>
              <a:t> &amp; </a:t>
            </a:r>
            <a:r>
              <a:rPr lang="en-US" dirty="0" err="1" smtClean="0"/>
              <a:t>Sarason</a:t>
            </a:r>
            <a:r>
              <a:rPr lang="en-US" dirty="0" smtClean="0"/>
              <a:t>, 1952; replicated many times)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12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6960</TotalTime>
  <Words>966</Words>
  <Application>Microsoft Office PowerPoint</Application>
  <PresentationFormat>On-screen Show (4:3)</PresentationFormat>
  <Paragraphs>164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Meta-Cognition, Motivation,  and Affect</vt:lpstr>
      <vt:lpstr>Affect and Achievement Goals</vt:lpstr>
      <vt:lpstr>Key questions (to me)</vt:lpstr>
      <vt:lpstr>Affect and Achievement Goals</vt:lpstr>
      <vt:lpstr>Questions studied (not quite the same)</vt:lpstr>
      <vt:lpstr>Questions studied (more on this later)</vt:lpstr>
      <vt:lpstr>Test Anxiety</vt:lpstr>
      <vt:lpstr>Test Anxiety</vt:lpstr>
      <vt:lpstr>Test Anxiety</vt:lpstr>
      <vt:lpstr>Test Anxiety: State and Trait</vt:lpstr>
      <vt:lpstr>Intervention to Reduce Test Anxiety</vt:lpstr>
      <vt:lpstr>Intervention to Reduce Test Anxiety</vt:lpstr>
      <vt:lpstr>Elliot &amp; McGregor (1999)</vt:lpstr>
      <vt:lpstr>Measuring State TA, Trait TA</vt:lpstr>
      <vt:lpstr>State Version</vt:lpstr>
      <vt:lpstr>Trait Version</vt:lpstr>
      <vt:lpstr>Elliot &amp; McGregor (1999) Study One</vt:lpstr>
      <vt:lpstr>Elliot &amp; McGregor (1999) Study One</vt:lpstr>
      <vt:lpstr>Elliot &amp; McGregor (1999) Study Two</vt:lpstr>
      <vt:lpstr>Elliot &amp; McGregor (1999) Study Two</vt:lpstr>
      <vt:lpstr>Other studies</vt:lpstr>
      <vt:lpstr>Other studies</vt:lpstr>
      <vt:lpstr>Beyond Test Anxiety</vt:lpstr>
      <vt:lpstr>Pekrun, Elliot, &amp; Maier (2006)</vt:lpstr>
      <vt:lpstr>Pekrun, Elliot, &amp; Maier (2006) Study One</vt:lpstr>
      <vt:lpstr>Pekrun, Elliot, &amp; Maier (2006) Study One</vt:lpstr>
      <vt:lpstr>Excerpts from AEQ (Berg, 2007)</vt:lpstr>
      <vt:lpstr>Excerpts from AEQ (Berg, 2007)</vt:lpstr>
      <vt:lpstr>Pekrun, Elliot, &amp; Maier (2006) Study One</vt:lpstr>
      <vt:lpstr>Pekrun, Elliot, &amp; Maier (2006) Study One</vt:lpstr>
      <vt:lpstr>Pekrun, Elliot, &amp; Maier (2006) Study Two</vt:lpstr>
      <vt:lpstr>Pekrun, Elliot, &amp; Maier (2006) Study Two</vt:lpstr>
      <vt:lpstr>Pekrun, Elliot, &amp; Maier (2006) Study Two</vt:lpstr>
      <vt:lpstr>Pekrun, Elliot, &amp; Maier (2009)</vt:lpstr>
      <vt:lpstr>PowerPoint Presentation</vt:lpstr>
      <vt:lpstr>PowerPoint Presentation</vt:lpstr>
      <vt:lpstr>Summary</vt:lpstr>
      <vt:lpstr>Woo-hoo?</vt:lpstr>
      <vt:lpstr>How do these effects happen?</vt:lpstr>
      <vt:lpstr>How do these effects happen?</vt:lpstr>
      <vt:lpstr>Next Class (APRIL 12)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the Learning Sciences</dc:title>
  <dc:creator>rsbaker</dc:creator>
  <cp:lastModifiedBy>Ryan Baker</cp:lastModifiedBy>
  <cp:revision>1289</cp:revision>
  <dcterms:created xsi:type="dcterms:W3CDTF">2010-01-07T20:34:12Z</dcterms:created>
  <dcterms:modified xsi:type="dcterms:W3CDTF">2011-04-11T14:49:41Z</dcterms:modified>
</cp:coreProperties>
</file>