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95" r:id="rId3"/>
    <p:sldId id="436" r:id="rId4"/>
    <p:sldId id="437" r:id="rId5"/>
    <p:sldId id="438" r:id="rId6"/>
    <p:sldId id="439" r:id="rId7"/>
    <p:sldId id="440" r:id="rId8"/>
    <p:sldId id="441" r:id="rId9"/>
    <p:sldId id="442" r:id="rId10"/>
    <p:sldId id="443" r:id="rId11"/>
    <p:sldId id="444" r:id="rId12"/>
    <p:sldId id="447" r:id="rId13"/>
    <p:sldId id="448" r:id="rId14"/>
    <p:sldId id="452" r:id="rId15"/>
    <p:sldId id="449" r:id="rId16"/>
    <p:sldId id="450" r:id="rId17"/>
    <p:sldId id="459" r:id="rId18"/>
    <p:sldId id="460" r:id="rId19"/>
    <p:sldId id="461" r:id="rId20"/>
    <p:sldId id="462" r:id="rId21"/>
    <p:sldId id="463" r:id="rId22"/>
    <p:sldId id="483" r:id="rId23"/>
    <p:sldId id="484" r:id="rId24"/>
    <p:sldId id="485" r:id="rId25"/>
    <p:sldId id="486" r:id="rId26"/>
    <p:sldId id="487" r:id="rId27"/>
    <p:sldId id="451" r:id="rId28"/>
    <p:sldId id="453" r:id="rId29"/>
    <p:sldId id="454" r:id="rId30"/>
    <p:sldId id="455" r:id="rId31"/>
    <p:sldId id="456" r:id="rId32"/>
    <p:sldId id="457" r:id="rId33"/>
    <p:sldId id="458" r:id="rId34"/>
    <p:sldId id="466" r:id="rId35"/>
    <p:sldId id="468" r:id="rId36"/>
    <p:sldId id="467" r:id="rId37"/>
    <p:sldId id="469" r:id="rId38"/>
    <p:sldId id="470" r:id="rId39"/>
    <p:sldId id="471" r:id="rId40"/>
    <p:sldId id="473" r:id="rId41"/>
    <p:sldId id="475" r:id="rId42"/>
    <p:sldId id="474" r:id="rId43"/>
    <p:sldId id="476" r:id="rId44"/>
    <p:sldId id="477" r:id="rId45"/>
    <p:sldId id="478" r:id="rId46"/>
    <p:sldId id="479" r:id="rId47"/>
    <p:sldId id="480" r:id="rId48"/>
    <p:sldId id="481" r:id="rId49"/>
    <p:sldId id="482" r:id="rId50"/>
    <p:sldId id="464" r:id="rId51"/>
    <p:sldId id="445" r:id="rId52"/>
    <p:sldId id="446" r:id="rId53"/>
    <p:sldId id="488" r:id="rId54"/>
    <p:sldId id="30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0" autoAdjust="0"/>
    <p:restoredTop sz="90667" autoAdjust="0"/>
  </p:normalViewPr>
  <p:slideViewPr>
    <p:cSldViewPr>
      <p:cViewPr>
        <p:scale>
          <a:sx n="66" d="100"/>
          <a:sy n="66" d="100"/>
        </p:scale>
        <p:origin x="-1188" y="-49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AAA7C-7ACC-4BFB-BE93-9F32D66A2778}" type="datetimeFigureOut">
              <a:rPr lang="en-US" smtClean="0"/>
              <a:pPr/>
              <a:t>4/11/2011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639B-656A-4369-84E0-F13809BA208C}" type="slidenum">
              <a:rPr lang="en-US" smtClean="0"/>
              <a:pPr/>
              <a:t>‹#›</a:t>
            </a:fld>
            <a:endParaRPr lang="en-US"/>
          </a:p>
        </p:txBody>
      </p:sp>
    </p:spTree>
    <p:extLst>
      <p:ext uri="{BB962C8B-B14F-4D97-AF65-F5344CB8AC3E}">
        <p14:creationId xmlns:p14="http://schemas.microsoft.com/office/powerpoint/2010/main" val="11273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777E0E-AA0C-4CA6-9370-9BDDCA793804}"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777E0E-AA0C-4CA6-9370-9BDDCA793804}" type="datetimeFigureOut">
              <a:rPr lang="en-US" smtClean="0"/>
              <a:pPr/>
              <a:t>4/11/2011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777E0E-AA0C-4CA6-9370-9BDDCA793804}" type="datetimeFigureOut">
              <a:rPr lang="en-US" smtClean="0"/>
              <a:pPr/>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777E0E-AA0C-4CA6-9370-9BDDCA793804}" type="datetimeFigureOut">
              <a:rPr lang="en-US" smtClean="0"/>
              <a:pPr/>
              <a:t>4/11/2011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777E0E-AA0C-4CA6-9370-9BDDCA793804}" type="datetimeFigureOut">
              <a:rPr lang="en-US" smtClean="0"/>
              <a:pPr/>
              <a:t>4/11/2011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7E0E-AA0C-4CA6-9370-9BDDCA793804}" type="datetimeFigureOut">
              <a:rPr lang="en-US" smtClean="0"/>
              <a:pPr/>
              <a:t>4/11/2011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777E0E-AA0C-4CA6-9370-9BDDCA793804}" type="datetimeFigureOut">
              <a:rPr lang="en-US" smtClean="0"/>
              <a:pPr/>
              <a:t>4/11/2011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D49C08-3B7E-407B-958B-ADCA6B9AA5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777E0E-AA0C-4CA6-9370-9BDDCA793804}" type="datetimeFigureOut">
              <a:rPr lang="en-US" smtClean="0"/>
              <a:pPr/>
              <a:t>4/11/2011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49C08-3B7E-407B-958B-ADCA6B9AA5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Meta-Cognition, Motivation, </a:t>
            </a:r>
            <a:br>
              <a:rPr lang="en-US" dirty="0" smtClean="0"/>
            </a:br>
            <a:r>
              <a:rPr lang="en-US" dirty="0" smtClean="0"/>
              <a:t>and Affect</a:t>
            </a:r>
            <a:endParaRPr lang="en-US" dirty="0"/>
          </a:p>
        </p:txBody>
      </p:sp>
      <p:sp>
        <p:nvSpPr>
          <p:cNvPr id="3" name="Subtitle 2"/>
          <p:cNvSpPr>
            <a:spLocks noGrp="1"/>
          </p:cNvSpPr>
          <p:nvPr>
            <p:ph type="subTitle" idx="1"/>
          </p:nvPr>
        </p:nvSpPr>
        <p:spPr/>
        <p:txBody>
          <a:bodyPr/>
          <a:lstStyle/>
          <a:p>
            <a:r>
              <a:rPr lang="en-US" dirty="0" smtClean="0"/>
              <a:t>PSY504</a:t>
            </a:r>
            <a:br>
              <a:rPr lang="en-US" dirty="0" smtClean="0"/>
            </a:br>
            <a:r>
              <a:rPr lang="en-US" dirty="0" smtClean="0"/>
              <a:t>Spring term, 2011</a:t>
            </a:r>
          </a:p>
          <a:p>
            <a:r>
              <a:rPr lang="en-US" dirty="0" smtClean="0"/>
              <a:t>April </a:t>
            </a:r>
            <a:r>
              <a:rPr lang="en-US" dirty="0" smtClean="0"/>
              <a:t>12, </a:t>
            </a:r>
            <a:r>
              <a:rPr lang="en-US" dirty="0" smtClean="0"/>
              <a:t>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Are these principles reasonable?</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Actively solicit information about the individual’s state (particularly emotional)</a:t>
            </a:r>
          </a:p>
          <a:p>
            <a:pPr marL="514350" indent="-514350">
              <a:buFont typeface="+mj-lt"/>
              <a:buAutoNum type="arabicPeriod"/>
            </a:pPr>
            <a:r>
              <a:rPr lang="en-US" dirty="0" smtClean="0"/>
              <a:t>Solicit information in a timely fashion</a:t>
            </a:r>
          </a:p>
          <a:p>
            <a:pPr marL="514350" indent="-514350">
              <a:buFont typeface="+mj-lt"/>
              <a:buAutoNum type="arabicPeriod"/>
            </a:pPr>
            <a:r>
              <a:rPr lang="en-US" dirty="0" smtClean="0"/>
              <a:t>Make sure the user is able to express what she is feeling (e.g. affective label choices are appropriate)</a:t>
            </a:r>
          </a:p>
          <a:p>
            <a:pPr marL="514350" indent="-514350">
              <a:buFont typeface="+mj-lt"/>
              <a:buAutoNum type="arabicPeriod"/>
            </a:pPr>
            <a:r>
              <a:rPr lang="en-US" dirty="0" smtClean="0"/>
              <a:t>Provide feedback, especially on emotional content</a:t>
            </a:r>
          </a:p>
          <a:p>
            <a:pPr marL="514350" indent="-514350">
              <a:buFont typeface="+mj-lt"/>
              <a:buAutoNum type="arabicPeriod"/>
            </a:pPr>
            <a:r>
              <a:rPr lang="en-US" dirty="0" smtClean="0"/>
              <a:t>Allow for repair if the feedback is judged wrong</a:t>
            </a:r>
          </a:p>
          <a:p>
            <a:pPr marL="514350" indent="-514350">
              <a:buFont typeface="+mj-lt"/>
              <a:buAutoNum type="arabicPeriod"/>
            </a:pPr>
            <a:r>
              <a:rPr lang="en-US" dirty="0" smtClean="0"/>
              <a:t>Convey a sense of sympathy to the user</a:t>
            </a:r>
          </a:p>
          <a:p>
            <a:pPr marL="514350" indent="-514350">
              <a:buFont typeface="+mj-lt"/>
              <a:buAutoNum type="arabicPeriod"/>
            </a:pPr>
            <a:r>
              <a:rPr lang="en-US" dirty="0" smtClean="0"/>
              <a:t>Communicate a sense of empathy to the user as well</a:t>
            </a:r>
          </a:p>
          <a:p>
            <a:pPr marL="514350" indent="-514350">
              <a:buFont typeface="+mj-lt"/>
              <a:buAutoNum type="arabicPeriod"/>
            </a:pPr>
            <a:r>
              <a:rPr lang="en-US" dirty="0" smtClean="0"/>
              <a:t>Convey to the user the sense that his emotional state is valid</a:t>
            </a:r>
            <a:endParaRPr lang="en-US" dirty="0"/>
          </a:p>
        </p:txBody>
      </p:sp>
    </p:spTree>
    <p:extLst>
      <p:ext uri="{BB962C8B-B14F-4D97-AF65-F5344CB8AC3E}">
        <p14:creationId xmlns:p14="http://schemas.microsoft.com/office/powerpoint/2010/main" val="343589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discuss later</a:t>
            </a:r>
            <a:endParaRPr lang="en-US" dirty="0"/>
          </a:p>
        </p:txBody>
      </p:sp>
      <p:sp>
        <p:nvSpPr>
          <p:cNvPr id="3" name="Content Placeholder 2"/>
          <p:cNvSpPr>
            <a:spLocks noGrp="1"/>
          </p:cNvSpPr>
          <p:nvPr>
            <p:ph idx="1"/>
          </p:nvPr>
        </p:nvSpPr>
        <p:spPr/>
        <p:txBody>
          <a:bodyPr/>
          <a:lstStyle/>
          <a:p>
            <a:r>
              <a:rPr lang="en-US" dirty="0" smtClean="0"/>
              <a:t>To what degree they are instantiated in agents developed since then, and to what degree they are proven to be correct (or not)</a:t>
            </a:r>
            <a:endParaRPr lang="en-US" dirty="0"/>
          </a:p>
        </p:txBody>
      </p:sp>
    </p:spTree>
    <p:extLst>
      <p:ext uri="{BB962C8B-B14F-4D97-AF65-F5344CB8AC3E}">
        <p14:creationId xmlns:p14="http://schemas.microsoft.com/office/powerpoint/2010/main" val="308496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4711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Laura (</a:t>
            </a:r>
            <a:r>
              <a:rPr lang="en-US" dirty="0" err="1" smtClean="0"/>
              <a:t>Bickmore</a:t>
            </a:r>
            <a:r>
              <a:rPr lang="en-US" dirty="0" smtClean="0"/>
              <a:t>, 2003; </a:t>
            </a:r>
            <a:br>
              <a:rPr lang="en-US" dirty="0" smtClean="0"/>
            </a:br>
            <a:r>
              <a:rPr lang="en-US" dirty="0" err="1" smtClean="0"/>
              <a:t>Bickmore</a:t>
            </a:r>
            <a:r>
              <a:rPr lang="en-US" dirty="0" smtClean="0"/>
              <a:t> &amp; Picard, 2004)</a:t>
            </a:r>
            <a:endParaRPr lang="en-US" dirty="0"/>
          </a:p>
        </p:txBody>
      </p:sp>
      <p:sp>
        <p:nvSpPr>
          <p:cNvPr id="3" name="Content Placeholder 2"/>
          <p:cNvSpPr>
            <a:spLocks noGrp="1"/>
          </p:cNvSpPr>
          <p:nvPr>
            <p:ph idx="1"/>
          </p:nvPr>
        </p:nvSpPr>
        <p:spPr/>
        <p:txBody>
          <a:bodyPr/>
          <a:lstStyle/>
          <a:p>
            <a:endParaRPr lang="en-US"/>
          </a:p>
        </p:txBody>
      </p:sp>
      <p:pic>
        <p:nvPicPr>
          <p:cNvPr id="6148" name="Picture 4" descr="http://www.ccs.neu.edu/home/bickmore/bickmo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683" y="5388427"/>
            <a:ext cx="1220645" cy="1592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eb.media.mit.edu/~picard/img/6097-1.5-crop.jpg"/>
          <p:cNvPicPr>
            <a:picLocks noChangeAspect="1" noChangeArrowheads="1"/>
          </p:cNvPicPr>
          <p:nvPr/>
        </p:nvPicPr>
        <p:blipFill rotWithShape="1">
          <a:blip r:embed="rId3">
            <a:extLst>
              <a:ext uri="{28A0092B-C50C-407E-A947-70E740481C1C}">
                <a14:useLocalDpi xmlns:a14="http://schemas.microsoft.com/office/drawing/2010/main" val="0"/>
              </a:ext>
            </a:extLst>
          </a:blip>
          <a:srcRect l="18183" r="15205" b="37101"/>
          <a:stretch/>
        </p:blipFill>
        <p:spPr bwMode="auto">
          <a:xfrm>
            <a:off x="7782328" y="5388427"/>
            <a:ext cx="1363579"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445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Laura (</a:t>
            </a:r>
            <a:r>
              <a:rPr lang="en-US" dirty="0" err="1" smtClean="0"/>
              <a:t>Bickmore</a:t>
            </a:r>
            <a:r>
              <a:rPr lang="en-US" dirty="0" smtClean="0"/>
              <a:t>, 2003; </a:t>
            </a:r>
            <a:br>
              <a:rPr lang="en-US" dirty="0" smtClean="0"/>
            </a:br>
            <a:r>
              <a:rPr lang="en-US" dirty="0" err="1" smtClean="0"/>
              <a:t>Bickmore</a:t>
            </a:r>
            <a:r>
              <a:rPr lang="en-US" dirty="0" smtClean="0"/>
              <a:t> &amp; Picard, 2004)</a:t>
            </a:r>
            <a:endParaRPr lang="en-US" dirty="0"/>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7131474"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803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Laura (</a:t>
            </a:r>
            <a:r>
              <a:rPr lang="en-US" dirty="0" err="1"/>
              <a:t>Bickmore</a:t>
            </a:r>
            <a:r>
              <a:rPr lang="en-US" dirty="0"/>
              <a:t>, 2003; </a:t>
            </a:r>
            <a:br>
              <a:rPr lang="en-US" dirty="0"/>
            </a:br>
            <a:r>
              <a:rPr lang="en-US" dirty="0" err="1"/>
              <a:t>Bickmore</a:t>
            </a:r>
            <a:r>
              <a:rPr lang="en-US" dirty="0"/>
              <a:t> &amp; Picard, 2004)</a:t>
            </a:r>
          </a:p>
        </p:txBody>
      </p:sp>
      <p:sp>
        <p:nvSpPr>
          <p:cNvPr id="3" name="Content Placeholder 2"/>
          <p:cNvSpPr>
            <a:spLocks noGrp="1"/>
          </p:cNvSpPr>
          <p:nvPr>
            <p:ph idx="1"/>
          </p:nvPr>
        </p:nvSpPr>
        <p:spPr/>
        <p:txBody>
          <a:bodyPr>
            <a:normAutofit fontScale="92500" lnSpcReduction="10000"/>
          </a:bodyPr>
          <a:lstStyle/>
          <a:p>
            <a:r>
              <a:rPr lang="en-US" dirty="0" smtClean="0"/>
              <a:t>Laura </a:t>
            </a:r>
          </a:p>
          <a:p>
            <a:pPr lvl="1"/>
            <a:r>
              <a:rPr lang="en-US" dirty="0" smtClean="0"/>
              <a:t>coaches undergraduates on exercise behaviors over several sessions</a:t>
            </a:r>
          </a:p>
          <a:p>
            <a:pPr lvl="1"/>
            <a:r>
              <a:rPr lang="en-US" dirty="0" smtClean="0"/>
              <a:t>uses speech and non-verbal gestures to provide empathic feedback based on student responses</a:t>
            </a:r>
          </a:p>
          <a:p>
            <a:pPr lvl="2"/>
            <a:r>
              <a:rPr lang="en-US" dirty="0" smtClean="0"/>
              <a:t>Concerned expression if student says they were not feeling well</a:t>
            </a:r>
          </a:p>
          <a:p>
            <a:pPr lvl="2"/>
            <a:r>
              <a:rPr lang="en-US" dirty="0" smtClean="0"/>
              <a:t>Happy expression if student says they have exercised a lot lately</a:t>
            </a:r>
          </a:p>
          <a:p>
            <a:pPr lvl="2"/>
            <a:r>
              <a:rPr lang="en-US" dirty="0" smtClean="0"/>
              <a:t>“Empathy dialogues” for </a:t>
            </a:r>
          </a:p>
          <a:p>
            <a:pPr lvl="3"/>
            <a:r>
              <a:rPr lang="en-US" dirty="0" smtClean="0"/>
              <a:t>students reporting continuing illness, stress, tiredness, injury</a:t>
            </a:r>
          </a:p>
          <a:p>
            <a:pPr lvl="3"/>
            <a:r>
              <a:rPr lang="en-US" dirty="0" smtClean="0"/>
              <a:t>students reporting anger, disappointment, frustration</a:t>
            </a:r>
            <a:endParaRPr lang="en-US" dirty="0"/>
          </a:p>
        </p:txBody>
      </p:sp>
    </p:spTree>
    <p:extLst>
      <p:ext uri="{BB962C8B-B14F-4D97-AF65-F5344CB8AC3E}">
        <p14:creationId xmlns:p14="http://schemas.microsoft.com/office/powerpoint/2010/main" val="147936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Laura (</a:t>
            </a:r>
            <a:r>
              <a:rPr lang="en-US" dirty="0" err="1"/>
              <a:t>Bickmore</a:t>
            </a:r>
            <a:r>
              <a:rPr lang="en-US" dirty="0"/>
              <a:t>, 2003; </a:t>
            </a:r>
            <a:br>
              <a:rPr lang="en-US" dirty="0"/>
            </a:br>
            <a:r>
              <a:rPr lang="en-US" dirty="0" err="1"/>
              <a:t>Bickmore</a:t>
            </a:r>
            <a:r>
              <a:rPr lang="en-US" dirty="0"/>
              <a:t> &amp; Picard, 2004)</a:t>
            </a:r>
          </a:p>
        </p:txBody>
      </p:sp>
      <p:sp>
        <p:nvSpPr>
          <p:cNvPr id="3" name="Content Placeholder 2"/>
          <p:cNvSpPr>
            <a:spLocks noGrp="1"/>
          </p:cNvSpPr>
          <p:nvPr>
            <p:ph idx="1"/>
          </p:nvPr>
        </p:nvSpPr>
        <p:spPr/>
        <p:txBody>
          <a:bodyPr>
            <a:normAutofit/>
          </a:bodyPr>
          <a:lstStyle/>
          <a:p>
            <a:r>
              <a:rPr lang="en-US" dirty="0" smtClean="0"/>
              <a:t>Two versions</a:t>
            </a:r>
          </a:p>
          <a:p>
            <a:pPr lvl="1"/>
            <a:r>
              <a:rPr lang="en-US" dirty="0" smtClean="0"/>
              <a:t>Empathic feedback, no empathic feedback</a:t>
            </a:r>
          </a:p>
          <a:p>
            <a:pPr lvl="1"/>
            <a:r>
              <a:rPr lang="en-US" dirty="0" smtClean="0"/>
              <a:t>Between-subjects comparison</a:t>
            </a:r>
          </a:p>
          <a:p>
            <a:endParaRPr lang="en-US" dirty="0" smtClean="0"/>
          </a:p>
          <a:p>
            <a:r>
              <a:rPr lang="en-US" dirty="0" smtClean="0"/>
              <a:t>Users liked empathic version better (self-report measures)</a:t>
            </a:r>
          </a:p>
          <a:p>
            <a:r>
              <a:rPr lang="en-US" dirty="0" smtClean="0"/>
              <a:t>No difference in exercise behaviors</a:t>
            </a:r>
          </a:p>
        </p:txBody>
      </p:sp>
    </p:spTree>
    <p:extLst>
      <p:ext uri="{BB962C8B-B14F-4D97-AF65-F5344CB8AC3E}">
        <p14:creationId xmlns:p14="http://schemas.microsoft.com/office/powerpoint/2010/main" val="421307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Paul (M-Ecolab)</a:t>
            </a:r>
            <a:br>
              <a:rPr lang="en-US" sz="3600" dirty="0" smtClean="0"/>
            </a:br>
            <a:r>
              <a:rPr lang="en-US" sz="3600" dirty="0" smtClean="0"/>
              <a:t>(</a:t>
            </a:r>
            <a:r>
              <a:rPr lang="en-US" sz="3600" dirty="0" err="1" smtClean="0"/>
              <a:t>Rebolledo</a:t>
            </a:r>
            <a:r>
              <a:rPr lang="en-US" sz="3600" dirty="0" smtClean="0"/>
              <a:t>-Mendez, du </a:t>
            </a:r>
            <a:r>
              <a:rPr lang="en-US" sz="3600" dirty="0" err="1" smtClean="0"/>
              <a:t>Boulay</a:t>
            </a:r>
            <a:r>
              <a:rPr lang="en-US" sz="3600" dirty="0" smtClean="0"/>
              <a:t> &amp; </a:t>
            </a:r>
            <a:r>
              <a:rPr lang="en-US" sz="3600" dirty="0" err="1" smtClean="0"/>
              <a:t>Luckin</a:t>
            </a:r>
            <a:r>
              <a:rPr lang="en-US" sz="3600" dirty="0" smtClean="0"/>
              <a:t>, </a:t>
            </a:r>
            <a:br>
              <a:rPr lang="en-US" sz="3600" dirty="0" smtClean="0"/>
            </a:br>
            <a:r>
              <a:rPr lang="en-US" sz="3600" dirty="0" smtClean="0"/>
              <a:t>2005, 2006)</a:t>
            </a:r>
            <a:endParaRPr lang="en-US" sz="3600" dirty="0"/>
          </a:p>
        </p:txBody>
      </p:sp>
      <p:sp>
        <p:nvSpPr>
          <p:cNvPr id="3" name="Content Placeholder 2"/>
          <p:cNvSpPr>
            <a:spLocks noGrp="1"/>
          </p:cNvSpPr>
          <p:nvPr>
            <p:ph idx="1"/>
          </p:nvPr>
        </p:nvSpPr>
        <p:spPr/>
        <p:txBody>
          <a:bodyPr/>
          <a:lstStyle/>
          <a:p>
            <a:endParaRPr lang="en-US"/>
          </a:p>
        </p:txBody>
      </p:sp>
      <p:pic>
        <p:nvPicPr>
          <p:cNvPr id="12290" name="Picture 2" descr="http://www.admin.sussex.ac.uk/images/people/idcard/1009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775" y="5245462"/>
            <a:ext cx="1209450" cy="162342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cogs.susx.ac.uk/users/bend/cv/ben05medium.jpg"/>
          <p:cNvPicPr>
            <a:picLocks noChangeAspect="1" noChangeArrowheads="1"/>
          </p:cNvPicPr>
          <p:nvPr/>
        </p:nvPicPr>
        <p:blipFill rotWithShape="1">
          <a:blip r:embed="rId3">
            <a:extLst>
              <a:ext uri="{28A0092B-C50C-407E-A947-70E740481C1C}">
                <a14:useLocalDpi xmlns:a14="http://schemas.microsoft.com/office/drawing/2010/main" val="0"/>
              </a:ext>
            </a:extLst>
          </a:blip>
          <a:srcRect l="20907" t="18769" r="16379" b="36924"/>
          <a:stretch/>
        </p:blipFill>
        <p:spPr bwMode="auto">
          <a:xfrm>
            <a:off x="6736080" y="5245463"/>
            <a:ext cx="118872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2.futurelab.org.uk/resources/images/events/beyond_blackboard/rose_luck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245463"/>
            <a:ext cx="1240971"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69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Paul (M-Ecolab)</a:t>
            </a:r>
            <a:endParaRPr lang="en-US" sz="3600" dirty="0"/>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487"/>
          <a:stretch/>
        </p:blipFill>
        <p:spPr bwMode="auto">
          <a:xfrm>
            <a:off x="1158513" y="2590800"/>
            <a:ext cx="7192042" cy="301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00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Paul (M-Ecolab)</a:t>
            </a:r>
            <a:endParaRPr lang="en-US" sz="3600" dirty="0"/>
          </a:p>
        </p:txBody>
      </p:sp>
      <p:sp>
        <p:nvSpPr>
          <p:cNvPr id="3" name="Content Placeholder 2"/>
          <p:cNvSpPr>
            <a:spLocks noGrp="1"/>
          </p:cNvSpPr>
          <p:nvPr>
            <p:ph idx="1"/>
          </p:nvPr>
        </p:nvSpPr>
        <p:spPr/>
        <p:txBody>
          <a:bodyPr>
            <a:normAutofit/>
          </a:bodyPr>
          <a:lstStyle/>
          <a:p>
            <a:r>
              <a:rPr lang="en-US" dirty="0" smtClean="0"/>
              <a:t>Incorporated into ITS for ecology for late elementary-school students</a:t>
            </a:r>
          </a:p>
          <a:p>
            <a:endParaRPr lang="en-US" dirty="0"/>
          </a:p>
          <a:p>
            <a:r>
              <a:rPr lang="en-US" dirty="0" smtClean="0"/>
              <a:t>Paul assesses effort, confidence, and independence with machine-learned models</a:t>
            </a:r>
          </a:p>
          <a:p>
            <a:endParaRPr lang="en-US" dirty="0"/>
          </a:p>
          <a:p>
            <a:pPr marL="457200" lvl="1" indent="0">
              <a:buNone/>
            </a:pPr>
            <a:endParaRPr lang="en-US" dirty="0"/>
          </a:p>
        </p:txBody>
      </p:sp>
    </p:spTree>
    <p:extLst>
      <p:ext uri="{BB962C8B-B14F-4D97-AF65-F5344CB8AC3E}">
        <p14:creationId xmlns:p14="http://schemas.microsoft.com/office/powerpoint/2010/main" val="231432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Affective/Motivational Agents</a:t>
            </a:r>
            <a:endParaRPr lang="en-US" dirty="0"/>
          </a:p>
        </p:txBody>
      </p:sp>
      <p:sp>
        <p:nvSpPr>
          <p:cNvPr id="3" name="Content Placeholder 2"/>
          <p:cNvSpPr>
            <a:spLocks noGrp="1"/>
          </p:cNvSpPr>
          <p:nvPr>
            <p:ph idx="1"/>
          </p:nvPr>
        </p:nvSpPr>
        <p:spPr/>
        <p:txBody>
          <a:bodyPr>
            <a:normAutofit/>
          </a:bodyPr>
          <a:lstStyle/>
          <a:p>
            <a:r>
              <a:rPr lang="en-US" dirty="0" smtClean="0"/>
              <a:t>Agents who interact with students and help improve their affect and/or motivation</a:t>
            </a:r>
          </a:p>
          <a:p>
            <a:endParaRPr lang="en-US" dirty="0"/>
          </a:p>
          <a:p>
            <a:r>
              <a:rPr lang="en-US" dirty="0" smtClean="0"/>
              <a:t>Through a variety of dialogue and non-verbal strategies</a:t>
            </a:r>
            <a:endParaRPr lang="en-US" dirty="0"/>
          </a:p>
        </p:txBody>
      </p:sp>
    </p:spTree>
    <p:extLst>
      <p:ext uri="{BB962C8B-B14F-4D97-AF65-F5344CB8AC3E}">
        <p14:creationId xmlns:p14="http://schemas.microsoft.com/office/powerpoint/2010/main" val="345368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Paul (M-Ecolab)</a:t>
            </a:r>
            <a:endParaRPr lang="en-US" sz="3600" dirty="0"/>
          </a:p>
        </p:txBody>
      </p:sp>
      <p:sp>
        <p:nvSpPr>
          <p:cNvPr id="3" name="Content Placeholder 2"/>
          <p:cNvSpPr>
            <a:spLocks noGrp="1"/>
          </p:cNvSpPr>
          <p:nvPr>
            <p:ph idx="1"/>
          </p:nvPr>
        </p:nvSpPr>
        <p:spPr/>
        <p:txBody>
          <a:bodyPr>
            <a:normAutofit/>
          </a:bodyPr>
          <a:lstStyle/>
          <a:p>
            <a:r>
              <a:rPr lang="en-US" dirty="0" smtClean="0"/>
              <a:t>Paul responds with changes of tone of voice, gestures, and motivational messages</a:t>
            </a:r>
          </a:p>
          <a:p>
            <a:pPr lvl="1"/>
            <a:r>
              <a:rPr lang="en-US" dirty="0" smtClean="0"/>
              <a:t>Expression of concern when student does poorly</a:t>
            </a:r>
          </a:p>
          <a:p>
            <a:pPr lvl="1"/>
            <a:r>
              <a:rPr lang="en-US" dirty="0" smtClean="0"/>
              <a:t>Encouraging messages</a:t>
            </a:r>
          </a:p>
          <a:p>
            <a:pPr lvl="2"/>
            <a:r>
              <a:rPr lang="en-US" dirty="0" smtClean="0"/>
              <a:t>“For the next node try to make fewer errors”</a:t>
            </a:r>
          </a:p>
          <a:p>
            <a:pPr lvl="2"/>
            <a:r>
              <a:rPr lang="en-US" dirty="0" smtClean="0"/>
              <a:t>“Be bold and take on a challenge”</a:t>
            </a:r>
          </a:p>
          <a:p>
            <a:pPr marL="457200" lvl="1" indent="0">
              <a:buNone/>
            </a:pPr>
            <a:endParaRPr lang="en-US" dirty="0"/>
          </a:p>
        </p:txBody>
      </p:sp>
    </p:spTree>
    <p:extLst>
      <p:ext uri="{BB962C8B-B14F-4D97-AF65-F5344CB8AC3E}">
        <p14:creationId xmlns:p14="http://schemas.microsoft.com/office/powerpoint/2010/main" val="155503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600" dirty="0" smtClean="0"/>
              <a:t>Paul (M-Ecolab)</a:t>
            </a:r>
            <a:endParaRPr lang="en-US" sz="3600" dirty="0"/>
          </a:p>
        </p:txBody>
      </p:sp>
      <p:sp>
        <p:nvSpPr>
          <p:cNvPr id="3" name="Content Placeholder 2"/>
          <p:cNvSpPr>
            <a:spLocks noGrp="1"/>
          </p:cNvSpPr>
          <p:nvPr>
            <p:ph idx="1"/>
          </p:nvPr>
        </p:nvSpPr>
        <p:spPr/>
        <p:txBody>
          <a:bodyPr>
            <a:normAutofit lnSpcReduction="10000"/>
          </a:bodyPr>
          <a:lstStyle/>
          <a:p>
            <a:r>
              <a:rPr lang="en-US" dirty="0"/>
              <a:t>Paul leads to more help-seeking, but reduces self-perception of independence</a:t>
            </a:r>
          </a:p>
          <a:p>
            <a:r>
              <a:rPr lang="en-US" dirty="0"/>
              <a:t>Paul leads to higher learning for students who performed average or poorly on post-test</a:t>
            </a:r>
          </a:p>
          <a:p>
            <a:endParaRPr lang="en-US" dirty="0" smtClean="0"/>
          </a:p>
          <a:p>
            <a:r>
              <a:rPr lang="en-US" dirty="0" smtClean="0"/>
              <a:t>Paul does not lead to differences in affect frequency, but delight is more persistent (Rodrigo, </a:t>
            </a:r>
            <a:r>
              <a:rPr lang="en-US" dirty="0" err="1" smtClean="0"/>
              <a:t>Rebolledo</a:t>
            </a:r>
            <a:r>
              <a:rPr lang="en-US" dirty="0" smtClean="0"/>
              <a:t>-Mendez, Baker, et al., 2008)</a:t>
            </a:r>
          </a:p>
          <a:p>
            <a:endParaRPr lang="en-US" dirty="0"/>
          </a:p>
          <a:p>
            <a:endParaRPr lang="en-US" dirty="0" smtClean="0"/>
          </a:p>
          <a:p>
            <a:pPr marL="457200" lvl="1" indent="0">
              <a:buNone/>
            </a:pPr>
            <a:endParaRPr lang="en-US" dirty="0"/>
          </a:p>
        </p:txBody>
      </p:sp>
    </p:spTree>
    <p:extLst>
      <p:ext uri="{BB962C8B-B14F-4D97-AF65-F5344CB8AC3E}">
        <p14:creationId xmlns:p14="http://schemas.microsoft.com/office/powerpoint/2010/main" val="4109379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Casey</a:t>
            </a:r>
            <a:br>
              <a:rPr lang="en-US" dirty="0" smtClean="0"/>
            </a:br>
            <a:r>
              <a:rPr lang="en-US" dirty="0" smtClean="0"/>
              <a:t>(Burleson, 2006)</a:t>
            </a:r>
            <a:endParaRPr lang="en-US" dirty="0"/>
          </a:p>
        </p:txBody>
      </p:sp>
      <p:sp>
        <p:nvSpPr>
          <p:cNvPr id="3" name="Content Placeholder 2"/>
          <p:cNvSpPr>
            <a:spLocks noGrp="1"/>
          </p:cNvSpPr>
          <p:nvPr>
            <p:ph idx="1"/>
          </p:nvPr>
        </p:nvSpPr>
        <p:spPr/>
        <p:txBody>
          <a:bodyPr/>
          <a:lstStyle/>
          <a:p>
            <a:endParaRPr lang="en-US"/>
          </a:p>
        </p:txBody>
      </p:sp>
      <p:pic>
        <p:nvPicPr>
          <p:cNvPr id="34821" name="Picture 5" descr="http://t0.gstatic.com/images?q=tbn:ANd9GcRoBBFz0UUadj9XnrYMxfMwzHgqN7LbtFUY1H2kxYPrymv9P2V4"/>
          <p:cNvPicPr>
            <a:picLocks noChangeAspect="1" noChangeArrowheads="1"/>
          </p:cNvPicPr>
          <p:nvPr/>
        </p:nvPicPr>
        <p:blipFill rotWithShape="1">
          <a:blip r:embed="rId2">
            <a:extLst>
              <a:ext uri="{28A0092B-C50C-407E-A947-70E740481C1C}">
                <a14:useLocalDpi xmlns:a14="http://schemas.microsoft.com/office/drawing/2010/main" val="0"/>
              </a:ext>
            </a:extLst>
          </a:blip>
          <a:srcRect t="1" b="18768"/>
          <a:stretch/>
        </p:blipFill>
        <p:spPr bwMode="auto">
          <a:xfrm>
            <a:off x="7634514" y="4882606"/>
            <a:ext cx="1524000"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122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Casey</a:t>
            </a:r>
            <a:br>
              <a:rPr lang="en-US" dirty="0" smtClean="0"/>
            </a:br>
            <a:r>
              <a:rPr lang="en-US" dirty="0" smtClean="0"/>
              <a:t>(Burleson, 2006)</a:t>
            </a:r>
            <a:endParaRPr lang="en-US" dirty="0"/>
          </a:p>
        </p:txBody>
      </p:sp>
      <p:sp>
        <p:nvSpPr>
          <p:cNvPr id="3" name="Content Placeholder 2"/>
          <p:cNvSpPr>
            <a:spLocks noGrp="1"/>
          </p:cNvSpPr>
          <p:nvPr>
            <p:ph idx="1"/>
          </p:nvPr>
        </p:nvSpPr>
        <p:spPr/>
        <p:txBody>
          <a:bodyPr/>
          <a:lstStyle/>
          <a:p>
            <a:endParaRPr lang="en-US"/>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1752600"/>
            <a:ext cx="70770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300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Casey</a:t>
            </a:r>
            <a:br>
              <a:rPr lang="en-US" dirty="0" smtClean="0"/>
            </a:br>
            <a:r>
              <a:rPr lang="en-US" dirty="0" smtClean="0"/>
              <a:t>(Burleson, 2006)</a:t>
            </a:r>
            <a:endParaRPr lang="en-US" dirty="0"/>
          </a:p>
        </p:txBody>
      </p:sp>
      <p:sp>
        <p:nvSpPr>
          <p:cNvPr id="3" name="Content Placeholder 2"/>
          <p:cNvSpPr>
            <a:spLocks noGrp="1"/>
          </p:cNvSpPr>
          <p:nvPr>
            <p:ph idx="1"/>
          </p:nvPr>
        </p:nvSpPr>
        <p:spPr/>
        <p:txBody>
          <a:bodyPr>
            <a:normAutofit/>
          </a:bodyPr>
          <a:lstStyle/>
          <a:p>
            <a:r>
              <a:rPr lang="en-US" dirty="0" smtClean="0"/>
              <a:t>Children taught about Towers of Hanoi in lab setting</a:t>
            </a:r>
          </a:p>
          <a:p>
            <a:endParaRPr lang="en-US" dirty="0"/>
          </a:p>
          <a:p>
            <a:r>
              <a:rPr lang="en-US" dirty="0" smtClean="0"/>
              <a:t>Affect monitored by sensors</a:t>
            </a:r>
          </a:p>
          <a:p>
            <a:pPr lvl="1"/>
            <a:r>
              <a:rPr lang="en-US" dirty="0" smtClean="0"/>
              <a:t>Flow, Stuck/Frustration</a:t>
            </a:r>
          </a:p>
          <a:p>
            <a:pPr lvl="1"/>
            <a:endParaRPr lang="en-US" dirty="0"/>
          </a:p>
        </p:txBody>
      </p:sp>
    </p:spTree>
    <p:extLst>
      <p:ext uri="{BB962C8B-B14F-4D97-AF65-F5344CB8AC3E}">
        <p14:creationId xmlns:p14="http://schemas.microsoft.com/office/powerpoint/2010/main" val="983952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Casey</a:t>
            </a:r>
            <a:br>
              <a:rPr lang="en-US" dirty="0" smtClean="0"/>
            </a:br>
            <a:r>
              <a:rPr lang="en-US" dirty="0" smtClean="0"/>
              <a:t>(Burleson, 2006)</a:t>
            </a:r>
            <a:endParaRPr lang="en-US" dirty="0"/>
          </a:p>
        </p:txBody>
      </p:sp>
      <p:sp>
        <p:nvSpPr>
          <p:cNvPr id="3" name="Content Placeholder 2"/>
          <p:cNvSpPr>
            <a:spLocks noGrp="1"/>
          </p:cNvSpPr>
          <p:nvPr>
            <p:ph idx="1"/>
          </p:nvPr>
        </p:nvSpPr>
        <p:spPr/>
        <p:txBody>
          <a:bodyPr>
            <a:normAutofit lnSpcReduction="10000"/>
          </a:bodyPr>
          <a:lstStyle/>
          <a:p>
            <a:r>
              <a:rPr lang="en-US" dirty="0" smtClean="0"/>
              <a:t>Agent 2x2 intervention</a:t>
            </a:r>
          </a:p>
          <a:p>
            <a:pPr lvl="1"/>
            <a:r>
              <a:rPr lang="en-US" dirty="0" smtClean="0"/>
              <a:t>non-verbal mirroring of affect, or unrelated affect</a:t>
            </a:r>
          </a:p>
          <a:p>
            <a:pPr lvl="1"/>
            <a:r>
              <a:rPr lang="en-US" dirty="0" smtClean="0"/>
              <a:t>affect support or task-related support</a:t>
            </a:r>
          </a:p>
          <a:p>
            <a:pPr lvl="1"/>
            <a:endParaRPr lang="en-US" dirty="0"/>
          </a:p>
          <a:p>
            <a:r>
              <a:rPr lang="en-US" dirty="0" smtClean="0"/>
              <a:t>Affect support</a:t>
            </a:r>
          </a:p>
          <a:p>
            <a:pPr lvl="1"/>
            <a:r>
              <a:rPr lang="en-US" dirty="0" smtClean="0"/>
              <a:t>“On </a:t>
            </a:r>
            <a:r>
              <a:rPr lang="en-US" dirty="0"/>
              <a:t>a scale from 1 to 7, how frustrated are you feeling right now</a:t>
            </a:r>
            <a:r>
              <a:rPr lang="en-US" dirty="0" smtClean="0"/>
              <a:t>?”</a:t>
            </a:r>
            <a:endParaRPr lang="en-US" dirty="0"/>
          </a:p>
          <a:p>
            <a:pPr lvl="1"/>
            <a:r>
              <a:rPr lang="en-US" dirty="0" smtClean="0"/>
              <a:t>“It </a:t>
            </a:r>
            <a:r>
              <a:rPr lang="en-US" dirty="0"/>
              <a:t>sounds like you feel somewhat frustrated with this activity.  Is that about </a:t>
            </a:r>
            <a:r>
              <a:rPr lang="en-US" dirty="0" smtClean="0"/>
              <a:t>right?”</a:t>
            </a:r>
          </a:p>
        </p:txBody>
      </p:sp>
    </p:spTree>
    <p:extLst>
      <p:ext uri="{BB962C8B-B14F-4D97-AF65-F5344CB8AC3E}">
        <p14:creationId xmlns:p14="http://schemas.microsoft.com/office/powerpoint/2010/main" val="2573039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No effect on motivation or self-reported frustration</a:t>
            </a:r>
          </a:p>
          <a:p>
            <a:endParaRPr lang="en-US" dirty="0" smtClean="0"/>
          </a:p>
          <a:p>
            <a:r>
              <a:rPr lang="en-US" dirty="0" smtClean="0"/>
              <a:t>Affect interventions reduced persistence in activity</a:t>
            </a:r>
            <a:endParaRPr lang="en-US" dirty="0"/>
          </a:p>
          <a:p>
            <a:endParaRPr lang="en-US" dirty="0"/>
          </a:p>
          <a:p>
            <a:r>
              <a:rPr lang="en-US" dirty="0" smtClean="0"/>
              <a:t>Learning not measured</a:t>
            </a:r>
            <a:endParaRPr lang="en-US" dirty="0"/>
          </a:p>
        </p:txBody>
      </p:sp>
    </p:spTree>
    <p:extLst>
      <p:ext uri="{BB962C8B-B14F-4D97-AF65-F5344CB8AC3E}">
        <p14:creationId xmlns:p14="http://schemas.microsoft.com/office/powerpoint/2010/main" val="1165330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Jake and Jane</a:t>
            </a:r>
            <a:br>
              <a:rPr lang="en-US" dirty="0" smtClean="0"/>
            </a:br>
            <a:r>
              <a:rPr lang="en-US" dirty="0" smtClean="0"/>
              <a:t>(Arroyo, Woolf, Royer, &amp; Tai, 2009; Woolf et al., 2010)</a:t>
            </a:r>
            <a:endParaRPr lang="en-US" dirty="0"/>
          </a:p>
        </p:txBody>
      </p:sp>
      <p:sp>
        <p:nvSpPr>
          <p:cNvPr id="3" name="Content Placeholder 2"/>
          <p:cNvSpPr>
            <a:spLocks noGrp="1"/>
          </p:cNvSpPr>
          <p:nvPr>
            <p:ph idx="1"/>
          </p:nvPr>
        </p:nvSpPr>
        <p:spPr/>
        <p:txBody>
          <a:bodyPr/>
          <a:lstStyle/>
          <a:p>
            <a:endParaRPr lang="en-US"/>
          </a:p>
        </p:txBody>
      </p:sp>
      <p:pic>
        <p:nvPicPr>
          <p:cNvPr id="7170" name="Picture 2" descr="http://www.cs.umass.edu/files/people/faculty/ivonarroy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100" y="5524499"/>
            <a:ext cx="1333500" cy="13335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cs.umass.edu/files/people/faculty/wolf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5524499"/>
            <a:ext cx="13335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365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Jake and </a:t>
            </a:r>
            <a:r>
              <a:rPr lang="en-US" dirty="0" smtClean="0"/>
              <a:t>Jane</a:t>
            </a:r>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564821"/>
            <a:ext cx="6610350"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875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Jake and Jane</a:t>
            </a:r>
          </a:p>
        </p:txBody>
      </p:sp>
      <p:sp>
        <p:nvSpPr>
          <p:cNvPr id="3" name="Content Placeholder 2"/>
          <p:cNvSpPr>
            <a:spLocks noGrp="1"/>
          </p:cNvSpPr>
          <p:nvPr>
            <p:ph idx="1"/>
          </p:nvPr>
        </p:nvSpPr>
        <p:spPr/>
        <p:txBody>
          <a:bodyPr>
            <a:normAutofit/>
          </a:bodyPr>
          <a:lstStyle/>
          <a:p>
            <a:r>
              <a:rPr lang="en-US" dirty="0" smtClean="0"/>
              <a:t>Incorporated into </a:t>
            </a:r>
            <a:r>
              <a:rPr lang="en-US" dirty="0" err="1" smtClean="0"/>
              <a:t>Wayang</a:t>
            </a:r>
            <a:r>
              <a:rPr lang="en-US" dirty="0" smtClean="0"/>
              <a:t> Outpost, ITS for high school mathematics</a:t>
            </a:r>
            <a:endParaRPr lang="en-US" dirty="0"/>
          </a:p>
        </p:txBody>
      </p:sp>
    </p:spTree>
    <p:extLst>
      <p:ext uri="{BB962C8B-B14F-4D97-AF65-F5344CB8AC3E}">
        <p14:creationId xmlns:p14="http://schemas.microsoft.com/office/powerpoint/2010/main" val="406645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lot of diversity</a:t>
            </a:r>
            <a:endParaRPr lang="en-US" dirty="0"/>
          </a:p>
        </p:txBody>
      </p:sp>
      <p:sp>
        <p:nvSpPr>
          <p:cNvPr id="3" name="Content Placeholder 2"/>
          <p:cNvSpPr>
            <a:spLocks noGrp="1"/>
          </p:cNvSpPr>
          <p:nvPr>
            <p:ph idx="1"/>
          </p:nvPr>
        </p:nvSpPr>
        <p:spPr/>
        <p:txBody>
          <a:bodyPr>
            <a:normAutofit/>
          </a:bodyPr>
          <a:lstStyle/>
          <a:p>
            <a:r>
              <a:rPr lang="en-US" dirty="0" smtClean="0"/>
              <a:t>In agent appearance</a:t>
            </a:r>
          </a:p>
          <a:p>
            <a:r>
              <a:rPr lang="en-US" dirty="0" smtClean="0"/>
              <a:t>In motivational strategies</a:t>
            </a:r>
          </a:p>
          <a:p>
            <a:endParaRPr lang="en-US" dirty="0"/>
          </a:p>
          <a:p>
            <a:r>
              <a:rPr lang="en-US" dirty="0" smtClean="0"/>
              <a:t>Field still trying to come to consensus on how to do this “right”</a:t>
            </a:r>
            <a:endParaRPr lang="en-US" dirty="0"/>
          </a:p>
        </p:txBody>
      </p:sp>
    </p:spTree>
    <p:extLst>
      <p:ext uri="{BB962C8B-B14F-4D97-AF65-F5344CB8AC3E}">
        <p14:creationId xmlns:p14="http://schemas.microsoft.com/office/powerpoint/2010/main" val="577265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Jake and Jane</a:t>
            </a:r>
          </a:p>
        </p:txBody>
      </p:sp>
      <p:sp>
        <p:nvSpPr>
          <p:cNvPr id="3" name="Content Placeholder 2"/>
          <p:cNvSpPr>
            <a:spLocks noGrp="1"/>
          </p:cNvSpPr>
          <p:nvPr>
            <p:ph idx="1"/>
          </p:nvPr>
        </p:nvSpPr>
        <p:spPr/>
        <p:txBody>
          <a:bodyPr>
            <a:normAutofit/>
          </a:bodyPr>
          <a:lstStyle/>
          <a:p>
            <a:r>
              <a:rPr lang="en-US" dirty="0" smtClean="0"/>
              <a:t>System asks how student is feeling every five minutes</a:t>
            </a:r>
          </a:p>
          <a:p>
            <a:pPr lvl="1"/>
            <a:r>
              <a:rPr lang="en-US" dirty="0" smtClean="0"/>
              <a:t>Confident, Anxious, Frustrated, Excited, Interested, Bored</a:t>
            </a:r>
          </a:p>
          <a:p>
            <a:pPr lvl="1"/>
            <a:endParaRPr lang="en-US" dirty="0"/>
          </a:p>
          <a:p>
            <a:r>
              <a:rPr lang="en-US" dirty="0" smtClean="0"/>
              <a:t>Learning companion displays affect student reported in their most recent self-report</a:t>
            </a:r>
          </a:p>
          <a:p>
            <a:endParaRPr lang="en-US" dirty="0"/>
          </a:p>
        </p:txBody>
      </p:sp>
    </p:spTree>
    <p:extLst>
      <p:ext uri="{BB962C8B-B14F-4D97-AF65-F5344CB8AC3E}">
        <p14:creationId xmlns:p14="http://schemas.microsoft.com/office/powerpoint/2010/main" val="1141662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Jake and Jane</a:t>
            </a:r>
          </a:p>
        </p:txBody>
      </p:sp>
      <p:sp>
        <p:nvSpPr>
          <p:cNvPr id="3" name="Content Placeholder 2"/>
          <p:cNvSpPr>
            <a:spLocks noGrp="1"/>
          </p:cNvSpPr>
          <p:nvPr>
            <p:ph idx="1"/>
          </p:nvPr>
        </p:nvSpPr>
        <p:spPr/>
        <p:txBody>
          <a:bodyPr>
            <a:normAutofit/>
          </a:bodyPr>
          <a:lstStyle/>
          <a:p>
            <a:r>
              <a:rPr lang="en-US" dirty="0" smtClean="0"/>
              <a:t>Learning companion gives meta-cognitive/motivational message after each first attempt by the student</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0"/>
            <a:ext cx="8986329"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785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Jake and Jane</a:t>
            </a:r>
          </a:p>
        </p:txBody>
      </p:sp>
      <p:sp>
        <p:nvSpPr>
          <p:cNvPr id="3" name="Content Placeholder 2"/>
          <p:cNvSpPr>
            <a:spLocks noGrp="1"/>
          </p:cNvSpPr>
          <p:nvPr>
            <p:ph idx="1"/>
          </p:nvPr>
        </p:nvSpPr>
        <p:spPr/>
        <p:txBody>
          <a:bodyPr>
            <a:normAutofit/>
          </a:bodyPr>
          <a:lstStyle/>
          <a:p>
            <a:r>
              <a:rPr lang="en-US" dirty="0" smtClean="0"/>
              <a:t>Agent randomly assigned to high-school students: Male, female, none</a:t>
            </a:r>
          </a:p>
          <a:p>
            <a:pPr lvl="1"/>
            <a:r>
              <a:rPr lang="en-US" dirty="0" smtClean="0"/>
              <a:t>Stratified by student gender</a:t>
            </a:r>
          </a:p>
          <a:p>
            <a:endParaRPr lang="en-US" dirty="0"/>
          </a:p>
        </p:txBody>
      </p:sp>
    </p:spTree>
    <p:extLst>
      <p:ext uri="{BB962C8B-B14F-4D97-AF65-F5344CB8AC3E}">
        <p14:creationId xmlns:p14="http://schemas.microsoft.com/office/powerpoint/2010/main" val="1147199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Jake and Jane</a:t>
            </a:r>
          </a:p>
        </p:txBody>
      </p:sp>
      <p:sp>
        <p:nvSpPr>
          <p:cNvPr id="3" name="Content Placeholder 2"/>
          <p:cNvSpPr>
            <a:spLocks noGrp="1"/>
          </p:cNvSpPr>
          <p:nvPr>
            <p:ph idx="1"/>
          </p:nvPr>
        </p:nvSpPr>
        <p:spPr/>
        <p:txBody>
          <a:bodyPr>
            <a:normAutofit lnSpcReduction="10000"/>
          </a:bodyPr>
          <a:lstStyle/>
          <a:p>
            <a:r>
              <a:rPr lang="en-US" dirty="0" smtClean="0"/>
              <a:t>No effects on learning for having agent .vs. no agent</a:t>
            </a:r>
          </a:p>
          <a:p>
            <a:pPr lvl="1"/>
            <a:r>
              <a:rPr lang="en-US" dirty="0" smtClean="0"/>
              <a:t>Marginally better learning when agent was different gender than student, than when agent was same gender as student</a:t>
            </a:r>
          </a:p>
          <a:p>
            <a:pPr lvl="1"/>
            <a:endParaRPr lang="en-US" dirty="0"/>
          </a:p>
          <a:p>
            <a:r>
              <a:rPr lang="en-US" dirty="0" smtClean="0"/>
              <a:t>Students who received Jane reported less frustration, higher confidence, higher interest</a:t>
            </a:r>
          </a:p>
          <a:p>
            <a:pPr lvl="1"/>
            <a:r>
              <a:rPr lang="en-US" dirty="0" smtClean="0"/>
              <a:t>No effect for Jake</a:t>
            </a:r>
          </a:p>
          <a:p>
            <a:endParaRPr lang="en-US" dirty="0"/>
          </a:p>
        </p:txBody>
      </p:sp>
    </p:spTree>
    <p:extLst>
      <p:ext uri="{BB962C8B-B14F-4D97-AF65-F5344CB8AC3E}">
        <p14:creationId xmlns:p14="http://schemas.microsoft.com/office/powerpoint/2010/main" val="4158073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Jin</a:t>
            </a:r>
            <a:br>
              <a:rPr lang="en-US" dirty="0"/>
            </a:br>
            <a:r>
              <a:rPr lang="en-US" dirty="0"/>
              <a:t>(Robison, </a:t>
            </a:r>
            <a:r>
              <a:rPr lang="en-US" dirty="0" err="1"/>
              <a:t>McQuiggan</a:t>
            </a:r>
            <a:r>
              <a:rPr lang="en-US" dirty="0"/>
              <a:t>, &amp; Lester, </a:t>
            </a:r>
            <a:r>
              <a:rPr lang="en-US" dirty="0" smtClean="0"/>
              <a:t>2009; </a:t>
            </a:r>
            <a:br>
              <a:rPr lang="en-US" dirty="0" smtClean="0"/>
            </a:br>
            <a:r>
              <a:rPr lang="en-US" dirty="0" err="1" smtClean="0"/>
              <a:t>McQuiggan</a:t>
            </a:r>
            <a:r>
              <a:rPr lang="en-US" dirty="0" smtClean="0"/>
              <a:t>, Robison, &amp; Lester, 2010)</a:t>
            </a:r>
            <a:endParaRPr lang="en-US" dirty="0"/>
          </a:p>
        </p:txBody>
      </p:sp>
      <p:sp>
        <p:nvSpPr>
          <p:cNvPr id="3" name="Content Placeholder 2"/>
          <p:cNvSpPr>
            <a:spLocks noGrp="1"/>
          </p:cNvSpPr>
          <p:nvPr>
            <p:ph idx="1"/>
          </p:nvPr>
        </p:nvSpPr>
        <p:spPr/>
        <p:txBody>
          <a:bodyPr/>
          <a:lstStyle/>
          <a:p>
            <a:endParaRPr lang="en-US" dirty="0"/>
          </a:p>
        </p:txBody>
      </p:sp>
      <p:pic>
        <p:nvPicPr>
          <p:cNvPr id="22530" name="Picture 2" descr="http://www.csc.ncsu.edu/news/images/Lester050-small.jpg"/>
          <p:cNvPicPr>
            <a:picLocks noChangeAspect="1" noChangeArrowheads="1"/>
          </p:cNvPicPr>
          <p:nvPr/>
        </p:nvPicPr>
        <p:blipFill rotWithShape="1">
          <a:blip r:embed="rId2">
            <a:extLst>
              <a:ext uri="{28A0092B-C50C-407E-A947-70E740481C1C}">
                <a14:useLocalDpi xmlns:a14="http://schemas.microsoft.com/office/drawing/2010/main" val="0"/>
              </a:ext>
            </a:extLst>
          </a:blip>
          <a:srcRect l="21691" t="2" r="6310" b="36152"/>
          <a:stretch/>
        </p:blipFill>
        <p:spPr bwMode="auto">
          <a:xfrm>
            <a:off x="7715250" y="4953000"/>
            <a:ext cx="1428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533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Jin</a:t>
            </a:r>
            <a:br>
              <a:rPr lang="en-US" dirty="0"/>
            </a:br>
            <a:r>
              <a:rPr lang="en-US" dirty="0"/>
              <a:t>(Robison, </a:t>
            </a:r>
            <a:r>
              <a:rPr lang="en-US" dirty="0" err="1"/>
              <a:t>McQuiggan</a:t>
            </a:r>
            <a:r>
              <a:rPr lang="en-US" dirty="0"/>
              <a:t>, &amp; Lester, 2009)</a:t>
            </a:r>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668" t="34623" r="12234" b="2479"/>
          <a:stretch/>
        </p:blipFill>
        <p:spPr bwMode="auto">
          <a:xfrm>
            <a:off x="2900542" y="1600200"/>
            <a:ext cx="3271657" cy="526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0798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What’s different about Jin?</a:t>
            </a:r>
            <a:endParaRPr lang="en-US" dirty="0"/>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668" t="34623" r="12234" b="2479"/>
          <a:stretch/>
        </p:blipFill>
        <p:spPr bwMode="auto">
          <a:xfrm>
            <a:off x="2900542" y="1600200"/>
            <a:ext cx="3271657" cy="526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964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Jin</a:t>
            </a:r>
            <a:endParaRPr lang="en-US" dirty="0"/>
          </a:p>
        </p:txBody>
      </p:sp>
      <p:sp>
        <p:nvSpPr>
          <p:cNvPr id="3" name="Content Placeholder 2"/>
          <p:cNvSpPr>
            <a:spLocks noGrp="1"/>
          </p:cNvSpPr>
          <p:nvPr>
            <p:ph idx="1"/>
          </p:nvPr>
        </p:nvSpPr>
        <p:spPr/>
        <p:txBody>
          <a:bodyPr/>
          <a:lstStyle/>
          <a:p>
            <a:r>
              <a:rPr lang="en-US" dirty="0" smtClean="0"/>
              <a:t>Embedded in Crystal Island, a narrative-centered learning environment for middle school biology</a:t>
            </a:r>
            <a:endParaRPr lang="en-US" dirty="0"/>
          </a:p>
        </p:txBody>
      </p:sp>
    </p:spTree>
    <p:extLst>
      <p:ext uri="{BB962C8B-B14F-4D97-AF65-F5344CB8AC3E}">
        <p14:creationId xmlns:p14="http://schemas.microsoft.com/office/powerpoint/2010/main" val="2198720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Reacts in three different ways</a:t>
            </a:r>
          </a:p>
          <a:p>
            <a:endParaRPr lang="en-US" dirty="0"/>
          </a:p>
          <a:p>
            <a:r>
              <a:rPr lang="en-US" dirty="0" smtClean="0"/>
              <a:t>Parallel empathy – shows same affect as student</a:t>
            </a:r>
          </a:p>
          <a:p>
            <a:pPr lvl="1"/>
            <a:r>
              <a:rPr lang="en-US" dirty="0" smtClean="0"/>
              <a:t>“Yes, I’m very frustrated as well!”</a:t>
            </a:r>
          </a:p>
          <a:p>
            <a:r>
              <a:rPr lang="en-US" dirty="0" smtClean="0"/>
              <a:t>Reactive empathy – tries to alter student’s affective state</a:t>
            </a:r>
            <a:endParaRPr lang="en-US" dirty="0"/>
          </a:p>
          <a:p>
            <a:pPr lvl="1"/>
            <a:r>
              <a:rPr lang="en-US" dirty="0" smtClean="0"/>
              <a:t>“I can understand why you are frustrated, but if you keep working, I’m sure you will figure it out.”</a:t>
            </a:r>
          </a:p>
          <a:p>
            <a:r>
              <a:rPr lang="en-US" dirty="0" smtClean="0"/>
              <a:t>Task-based (non-empathic) feedback</a:t>
            </a:r>
            <a:endParaRPr lang="en-US" dirty="0"/>
          </a:p>
          <a:p>
            <a:endParaRPr lang="en-US" dirty="0"/>
          </a:p>
        </p:txBody>
      </p:sp>
    </p:spTree>
    <p:extLst>
      <p:ext uri="{BB962C8B-B14F-4D97-AF65-F5344CB8AC3E}">
        <p14:creationId xmlns:p14="http://schemas.microsoft.com/office/powerpoint/2010/main" val="139726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Jin</a:t>
            </a:r>
            <a:endParaRPr lang="en-US" dirty="0"/>
          </a:p>
        </p:txBody>
      </p:sp>
      <p:sp>
        <p:nvSpPr>
          <p:cNvPr id="3" name="Content Placeholder 2"/>
          <p:cNvSpPr>
            <a:spLocks noGrp="1"/>
          </p:cNvSpPr>
          <p:nvPr>
            <p:ph idx="1"/>
          </p:nvPr>
        </p:nvSpPr>
        <p:spPr/>
        <p:txBody>
          <a:bodyPr>
            <a:normAutofit/>
          </a:bodyPr>
          <a:lstStyle/>
          <a:p>
            <a:r>
              <a:rPr lang="en-US" dirty="0" smtClean="0"/>
              <a:t>Assesses student affect by asking student their affect every time an interaction starts or ends between Jin and the student</a:t>
            </a:r>
          </a:p>
          <a:p>
            <a:pPr lvl="1"/>
            <a:r>
              <a:rPr lang="en-US" dirty="0" smtClean="0"/>
              <a:t>“Hi Alex, how are you feeling?”</a:t>
            </a:r>
          </a:p>
          <a:p>
            <a:pPr lvl="1"/>
            <a:r>
              <a:rPr lang="en-US" dirty="0" smtClean="0"/>
              <a:t>“How are you feeling now?”</a:t>
            </a:r>
          </a:p>
          <a:p>
            <a:pPr lvl="1"/>
            <a:r>
              <a:rPr lang="en-US" dirty="0" smtClean="0"/>
              <a:t>Anger, anxiety, boredom, confusion, curiosity, delight, excitement, flow, frustration, sadness, fear</a:t>
            </a:r>
          </a:p>
          <a:p>
            <a:pPr lvl="2"/>
            <a:r>
              <a:rPr lang="en-US" dirty="0" smtClean="0"/>
              <a:t>Sadness and fear almost never reported</a:t>
            </a:r>
          </a:p>
          <a:p>
            <a:pPr marL="914400" lvl="2" indent="0">
              <a:buNone/>
            </a:pPr>
            <a:endParaRPr lang="en-US" dirty="0"/>
          </a:p>
          <a:p>
            <a:endParaRPr lang="en-US" dirty="0"/>
          </a:p>
        </p:txBody>
      </p:sp>
    </p:spTree>
    <p:extLst>
      <p:ext uri="{BB962C8B-B14F-4D97-AF65-F5344CB8AC3E}">
        <p14:creationId xmlns:p14="http://schemas.microsoft.com/office/powerpoint/2010/main" val="263339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inspirational story</a:t>
            </a:r>
            <a:br>
              <a:rPr lang="en-US" dirty="0" smtClean="0"/>
            </a:br>
            <a:r>
              <a:rPr lang="en-US" dirty="0" smtClean="0"/>
              <a:t>(Klein, Moon, &amp; Picard, 2002)</a:t>
            </a:r>
            <a:endParaRPr lang="en-US" dirty="0"/>
          </a:p>
        </p:txBody>
      </p:sp>
      <p:sp>
        <p:nvSpPr>
          <p:cNvPr id="3" name="Content Placeholder 2"/>
          <p:cNvSpPr>
            <a:spLocks noGrp="1"/>
          </p:cNvSpPr>
          <p:nvPr>
            <p:ph idx="1"/>
          </p:nvPr>
        </p:nvSpPr>
        <p:spPr/>
        <p:txBody>
          <a:bodyPr/>
          <a:lstStyle/>
          <a:p>
            <a:endParaRPr lang="en-US"/>
          </a:p>
        </p:txBody>
      </p:sp>
      <p:pic>
        <p:nvPicPr>
          <p:cNvPr id="1030" name="Picture 6" descr="http://web.media.mit.edu/~picard/img/6097-1.5-crop.jpg"/>
          <p:cNvPicPr>
            <a:picLocks noChangeAspect="1" noChangeArrowheads="1"/>
          </p:cNvPicPr>
          <p:nvPr/>
        </p:nvPicPr>
        <p:blipFill rotWithShape="1">
          <a:blip r:embed="rId2">
            <a:extLst>
              <a:ext uri="{28A0092B-C50C-407E-A947-70E740481C1C}">
                <a14:useLocalDpi xmlns:a14="http://schemas.microsoft.com/office/drawing/2010/main" val="0"/>
              </a:ext>
            </a:extLst>
          </a:blip>
          <a:srcRect l="18183" r="15205" b="37101"/>
          <a:stretch/>
        </p:blipFill>
        <p:spPr bwMode="auto">
          <a:xfrm>
            <a:off x="7805820" y="5334000"/>
            <a:ext cx="1363579"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10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Jin</a:t>
            </a:r>
            <a:endParaRPr lang="en-US" dirty="0"/>
          </a:p>
        </p:txBody>
      </p:sp>
      <p:sp>
        <p:nvSpPr>
          <p:cNvPr id="3" name="Content Placeholder 2"/>
          <p:cNvSpPr>
            <a:spLocks noGrp="1"/>
          </p:cNvSpPr>
          <p:nvPr>
            <p:ph idx="1"/>
          </p:nvPr>
        </p:nvSpPr>
        <p:spPr/>
        <p:txBody>
          <a:bodyPr>
            <a:normAutofit/>
          </a:bodyPr>
          <a:lstStyle/>
          <a:p>
            <a:r>
              <a:rPr lang="en-US" dirty="0" smtClean="0"/>
              <a:t>Parallel empathy sustains affective states better than reactive empathy</a:t>
            </a:r>
          </a:p>
          <a:p>
            <a:pPr lvl="1"/>
            <a:r>
              <a:rPr lang="en-US" dirty="0" smtClean="0"/>
              <a:t>Leading flow to be more sustained</a:t>
            </a:r>
          </a:p>
          <a:p>
            <a:pPr lvl="1"/>
            <a:r>
              <a:rPr lang="en-US" dirty="0" smtClean="0"/>
              <a:t>But also leading frustration, boredom, anxiety to be more sustained</a:t>
            </a:r>
          </a:p>
          <a:p>
            <a:pPr lvl="1"/>
            <a:endParaRPr lang="en-US" dirty="0"/>
          </a:p>
          <a:p>
            <a:r>
              <a:rPr lang="en-US" dirty="0" smtClean="0"/>
              <a:t>I could not find learning gains reported</a:t>
            </a:r>
            <a:endParaRPr lang="en-US" dirty="0"/>
          </a:p>
          <a:p>
            <a:endParaRPr lang="en-US" dirty="0"/>
          </a:p>
        </p:txBody>
      </p:sp>
    </p:spTree>
    <p:extLst>
      <p:ext uri="{BB962C8B-B14F-4D97-AF65-F5344CB8AC3E}">
        <p14:creationId xmlns:p14="http://schemas.microsoft.com/office/powerpoint/2010/main" val="3034336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AutoTutor</a:t>
            </a:r>
            <a:r>
              <a:rPr lang="en-US" dirty="0" smtClean="0"/>
              <a:t/>
            </a:r>
            <a:br>
              <a:rPr lang="en-US" dirty="0" smtClean="0"/>
            </a:br>
            <a:r>
              <a:rPr lang="en-US" dirty="0" smtClean="0"/>
              <a:t>(</a:t>
            </a:r>
            <a:r>
              <a:rPr lang="en-US" dirty="0" err="1" smtClean="0"/>
              <a:t>Graesser</a:t>
            </a:r>
            <a:r>
              <a:rPr lang="en-US" dirty="0" smtClean="0"/>
              <a:t> &amp; Person, 2010; </a:t>
            </a:r>
            <a:br>
              <a:rPr lang="en-US" dirty="0" smtClean="0"/>
            </a:br>
            <a:r>
              <a:rPr lang="en-US" dirty="0" err="1" smtClean="0"/>
              <a:t>D’Mello</a:t>
            </a:r>
            <a:r>
              <a:rPr lang="en-US" dirty="0" smtClean="0"/>
              <a:t>, Craig, </a:t>
            </a:r>
            <a:r>
              <a:rPr lang="en-US" dirty="0" err="1" smtClean="0"/>
              <a:t>Fike</a:t>
            </a:r>
            <a:r>
              <a:rPr lang="en-US" dirty="0" smtClean="0"/>
              <a:t>, &amp; </a:t>
            </a:r>
            <a:r>
              <a:rPr lang="en-US" dirty="0" err="1" smtClean="0"/>
              <a:t>Graesser</a:t>
            </a:r>
            <a:r>
              <a:rPr lang="en-US" dirty="0" smtClean="0"/>
              <a:t>, 2010)</a:t>
            </a:r>
            <a:endParaRPr lang="en-US" dirty="0"/>
          </a:p>
        </p:txBody>
      </p:sp>
      <p:sp>
        <p:nvSpPr>
          <p:cNvPr id="3" name="Content Placeholder 2"/>
          <p:cNvSpPr>
            <a:spLocks noGrp="1"/>
          </p:cNvSpPr>
          <p:nvPr>
            <p:ph idx="1"/>
          </p:nvPr>
        </p:nvSpPr>
        <p:spPr/>
        <p:txBody>
          <a:bodyPr/>
          <a:lstStyle/>
          <a:p>
            <a:endParaRPr lang="en-US" dirty="0"/>
          </a:p>
        </p:txBody>
      </p:sp>
      <p:pic>
        <p:nvPicPr>
          <p:cNvPr id="32770" name="Picture 2" descr="http://epistemicgames.org/eg/wp-content/uploads/graesser2-150x1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5461907"/>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http://www.memphis.edu/mitsc/images/members/Person_Natal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718504"/>
            <a:ext cx="1430232" cy="1479550"/>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http://sites.google.com/site/sidneydmello/_/rsrc/1262040280441/home/sdmello.jpg?height=200&amp;width=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8597" y="5458278"/>
            <a:ext cx="1125403" cy="1399721"/>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http://www.memphis.edu/mitsc/images/members/scotty_crai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7205" y="5461906"/>
            <a:ext cx="1153795" cy="139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696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AutoTutor</a:t>
            </a:r>
            <a:endParaRPr lang="en-US" dirty="0"/>
          </a:p>
        </p:txBody>
      </p:sp>
      <p:sp>
        <p:nvSpPr>
          <p:cNvPr id="3" name="Content Placeholder 2"/>
          <p:cNvSpPr>
            <a:spLocks noGrp="1"/>
          </p:cNvSpPr>
          <p:nvPr>
            <p:ph idx="1"/>
          </p:nvPr>
        </p:nvSpPr>
        <p:spPr/>
        <p:txBody>
          <a:bodyPr/>
          <a:lstStyle/>
          <a:p>
            <a:endParaRPr lang="en-US"/>
          </a:p>
        </p:txBody>
      </p:sp>
      <p:pic>
        <p:nvPicPr>
          <p:cNvPr id="27650" name="Picture 2" descr="http://i.ytimg.com/vi/aPcoZPjL2G8/0.jpg"/>
          <p:cNvPicPr>
            <a:picLocks noChangeAspect="1" noChangeArrowheads="1"/>
          </p:cNvPicPr>
          <p:nvPr/>
        </p:nvPicPr>
        <p:blipFill rotWithShape="1">
          <a:blip r:embed="rId2">
            <a:extLst>
              <a:ext uri="{28A0092B-C50C-407E-A947-70E740481C1C}">
                <a14:useLocalDpi xmlns:a14="http://schemas.microsoft.com/office/drawing/2010/main" val="0"/>
              </a:ext>
            </a:extLst>
          </a:blip>
          <a:srcRect l="-3" t="17441" r="56002" b="34560"/>
          <a:stretch/>
        </p:blipFill>
        <p:spPr bwMode="auto">
          <a:xfrm>
            <a:off x="1981200" y="2780607"/>
            <a:ext cx="4983480" cy="407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875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AutoTutor</a:t>
            </a:r>
            <a:endParaRPr lang="en-US" dirty="0"/>
          </a:p>
        </p:txBody>
      </p:sp>
      <p:sp>
        <p:nvSpPr>
          <p:cNvPr id="3" name="Content Placeholder 2"/>
          <p:cNvSpPr>
            <a:spLocks noGrp="1"/>
          </p:cNvSpPr>
          <p:nvPr>
            <p:ph idx="1"/>
          </p:nvPr>
        </p:nvSpPr>
        <p:spPr/>
        <p:txBody>
          <a:bodyPr/>
          <a:lstStyle/>
          <a:p>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2" y="1296583"/>
            <a:ext cx="5424488" cy="556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289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AutoTutor</a:t>
            </a:r>
            <a:endParaRPr lang="en-US" dirty="0"/>
          </a:p>
        </p:txBody>
      </p:sp>
      <p:sp>
        <p:nvSpPr>
          <p:cNvPr id="3" name="Content Placeholder 2"/>
          <p:cNvSpPr>
            <a:spLocks noGrp="1"/>
          </p:cNvSpPr>
          <p:nvPr>
            <p:ph idx="1"/>
          </p:nvPr>
        </p:nvSpPr>
        <p:spPr/>
        <p:txBody>
          <a:bodyPr/>
          <a:lstStyle/>
          <a:p>
            <a:r>
              <a:rPr lang="en-US" dirty="0" smtClean="0"/>
              <a:t>Detects a range of affective states, as discussed last week</a:t>
            </a:r>
          </a:p>
          <a:p>
            <a:pPr lvl="1"/>
            <a:r>
              <a:rPr lang="en-US" dirty="0" smtClean="0"/>
              <a:t>Boredom, Frustration, Delight, Confusion, Flow</a:t>
            </a:r>
          </a:p>
          <a:p>
            <a:pPr lvl="1"/>
            <a:endParaRPr lang="en-US" dirty="0"/>
          </a:p>
          <a:p>
            <a:endParaRPr lang="en-US" dirty="0"/>
          </a:p>
        </p:txBody>
      </p:sp>
    </p:spTree>
    <p:extLst>
      <p:ext uri="{BB962C8B-B14F-4D97-AF65-F5344CB8AC3E}">
        <p14:creationId xmlns:p14="http://schemas.microsoft.com/office/powerpoint/2010/main" val="1688093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AutoTutor</a:t>
            </a:r>
            <a:r>
              <a:rPr lang="en-US" dirty="0" smtClean="0"/>
              <a:t>: </a:t>
            </a:r>
            <a:r>
              <a:rPr lang="en-US" dirty="0"/>
              <a:t>Affect Response </a:t>
            </a:r>
            <a:r>
              <a:rPr lang="en-US" dirty="0" smtClean="0"/>
              <a:t>Modalities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Supportive</a:t>
            </a:r>
          </a:p>
          <a:p>
            <a:pPr lvl="1"/>
            <a:r>
              <a:rPr lang="en-US" dirty="0" smtClean="0"/>
              <a:t>Attributes emotion to material instead of learner</a:t>
            </a:r>
          </a:p>
          <a:p>
            <a:pPr lvl="1"/>
            <a:r>
              <a:rPr lang="en-US" dirty="0" smtClean="0"/>
              <a:t>“This stuff can be kind of dull sometimes, so I’m </a:t>
            </a:r>
            <a:r>
              <a:rPr lang="en-US" dirty="0" err="1" smtClean="0"/>
              <a:t>gonna</a:t>
            </a:r>
            <a:r>
              <a:rPr lang="en-US" dirty="0" smtClean="0"/>
              <a:t> try and help you get through it. Let’s go.”</a:t>
            </a:r>
          </a:p>
          <a:p>
            <a:pPr lvl="1"/>
            <a:r>
              <a:rPr lang="en-US" dirty="0" smtClean="0"/>
              <a:t>“Hang in there a bit longer. Things are about to get interesting.”</a:t>
            </a:r>
          </a:p>
          <a:p>
            <a:pPr lvl="1"/>
            <a:r>
              <a:rPr lang="en-US" dirty="0" smtClean="0"/>
              <a:t>“Some of this material can be confusing. Just keep going and I am sure you will get it.”</a:t>
            </a:r>
          </a:p>
          <a:p>
            <a:pPr lvl="1"/>
            <a:r>
              <a:rPr lang="en-US" dirty="0" smtClean="0"/>
              <a:t>“I know I do not always convey things clearly. I am always happy to repeat myself if you need it. Try this one.”</a:t>
            </a:r>
          </a:p>
          <a:p>
            <a:pPr lvl="1"/>
            <a:r>
              <a:rPr lang="en-US" dirty="0" smtClean="0"/>
              <a:t>“I know this material can be difficult, but I think you can do it, so let’s see if we can get through the rest of this problem.”</a:t>
            </a:r>
          </a:p>
          <a:p>
            <a:pPr marL="457200" lvl="1" indent="0">
              <a:buNone/>
            </a:pPr>
            <a:endParaRPr lang="en-US" dirty="0" smtClean="0"/>
          </a:p>
          <a:p>
            <a:pPr lvl="1"/>
            <a:endParaRPr lang="en-US" dirty="0"/>
          </a:p>
          <a:p>
            <a:endParaRPr lang="en-US" dirty="0"/>
          </a:p>
        </p:txBody>
      </p:sp>
    </p:spTree>
    <p:extLst>
      <p:ext uri="{BB962C8B-B14F-4D97-AF65-F5344CB8AC3E}">
        <p14:creationId xmlns:p14="http://schemas.microsoft.com/office/powerpoint/2010/main" val="2804167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AutoTutor</a:t>
            </a:r>
            <a:r>
              <a:rPr lang="en-US" dirty="0" smtClean="0"/>
              <a:t>: </a:t>
            </a:r>
            <a:r>
              <a:rPr lang="en-US" dirty="0"/>
              <a:t>Affect Response </a:t>
            </a:r>
            <a:r>
              <a:rPr lang="en-US" dirty="0" smtClean="0"/>
              <a:t>Modalities</a:t>
            </a:r>
            <a:endParaRPr lang="en-US" dirty="0"/>
          </a:p>
        </p:txBody>
      </p:sp>
      <p:sp>
        <p:nvSpPr>
          <p:cNvPr id="3" name="Content Placeholder 2"/>
          <p:cNvSpPr>
            <a:spLocks noGrp="1"/>
          </p:cNvSpPr>
          <p:nvPr>
            <p:ph idx="1"/>
          </p:nvPr>
        </p:nvSpPr>
        <p:spPr/>
        <p:txBody>
          <a:bodyPr>
            <a:normAutofit/>
          </a:bodyPr>
          <a:lstStyle/>
          <a:p>
            <a:r>
              <a:rPr lang="en-US" dirty="0" smtClean="0"/>
              <a:t>Shake-up</a:t>
            </a:r>
          </a:p>
          <a:p>
            <a:pPr lvl="1"/>
            <a:r>
              <a:rPr lang="en-US" dirty="0" smtClean="0"/>
              <a:t>Attributes emotion to learner</a:t>
            </a:r>
          </a:p>
          <a:p>
            <a:pPr lvl="1"/>
            <a:r>
              <a:rPr lang="en-US" dirty="0" smtClean="0"/>
              <a:t>“This material has got you confused, but I think you have the right idea. Try this.”</a:t>
            </a:r>
          </a:p>
          <a:p>
            <a:pPr lvl="1"/>
            <a:r>
              <a:rPr lang="en-US" dirty="0" smtClean="0"/>
              <a:t>“You are not as confused as you might think. I’m actually kind of impressed. Keep it up.”</a:t>
            </a:r>
          </a:p>
          <a:p>
            <a:pPr lvl="1"/>
            <a:r>
              <a:rPr lang="en-US" dirty="0" smtClean="0"/>
              <a:t>“Geez this stuff sucks. I’d be bored too, but I </a:t>
            </a:r>
            <a:r>
              <a:rPr lang="en-US" dirty="0" err="1" smtClean="0"/>
              <a:t>gotta</a:t>
            </a:r>
            <a:r>
              <a:rPr lang="en-US" dirty="0" smtClean="0"/>
              <a:t> teach what they tell me.”</a:t>
            </a:r>
          </a:p>
          <a:p>
            <a:pPr lvl="1"/>
            <a:endParaRPr lang="en-US" dirty="0"/>
          </a:p>
          <a:p>
            <a:endParaRPr lang="en-US" dirty="0"/>
          </a:p>
        </p:txBody>
      </p:sp>
    </p:spTree>
    <p:extLst>
      <p:ext uri="{BB962C8B-B14F-4D97-AF65-F5344CB8AC3E}">
        <p14:creationId xmlns:p14="http://schemas.microsoft.com/office/powerpoint/2010/main" val="2631011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AutoTutor</a:t>
            </a:r>
            <a:r>
              <a:rPr lang="en-US" dirty="0" smtClean="0"/>
              <a:t>: </a:t>
            </a:r>
            <a:r>
              <a:rPr lang="en-US" dirty="0"/>
              <a:t>Affect Response </a:t>
            </a:r>
            <a:r>
              <a:rPr lang="en-US" dirty="0" smtClean="0"/>
              <a:t>Modalities</a:t>
            </a:r>
            <a:endParaRPr lang="en-US" dirty="0"/>
          </a:p>
        </p:txBody>
      </p:sp>
      <p:sp>
        <p:nvSpPr>
          <p:cNvPr id="3" name="Content Placeholder 2"/>
          <p:cNvSpPr>
            <a:spLocks noGrp="1"/>
          </p:cNvSpPr>
          <p:nvPr>
            <p:ph idx="1"/>
          </p:nvPr>
        </p:nvSpPr>
        <p:spPr/>
        <p:txBody>
          <a:bodyPr>
            <a:normAutofit/>
          </a:bodyPr>
          <a:lstStyle/>
          <a:p>
            <a:r>
              <a:rPr lang="en-US" dirty="0" smtClean="0"/>
              <a:t>Rude</a:t>
            </a:r>
          </a:p>
          <a:p>
            <a:pPr lvl="1"/>
            <a:r>
              <a:rPr lang="en-US" dirty="0" smtClean="0"/>
              <a:t>Rude/sarcastic responses</a:t>
            </a:r>
          </a:p>
          <a:p>
            <a:pPr lvl="1"/>
            <a:r>
              <a:rPr lang="en-US" dirty="0" smtClean="0"/>
              <a:t>“Aren’t you the little genius.”</a:t>
            </a:r>
          </a:p>
          <a:p>
            <a:pPr lvl="1"/>
            <a:r>
              <a:rPr lang="en-US" dirty="0" smtClean="0"/>
              <a:t>“I thought you were bright, but I sure pegged you wrong.”</a:t>
            </a:r>
          </a:p>
          <a:p>
            <a:pPr lvl="1"/>
            <a:r>
              <a:rPr lang="en-US" dirty="0" smtClean="0"/>
              <a:t>“You know, confusion is just God’s way of telling you that you’re not smart enough for this material.”</a:t>
            </a:r>
          </a:p>
          <a:p>
            <a:pPr lvl="1"/>
            <a:endParaRPr lang="en-US" dirty="0"/>
          </a:p>
          <a:p>
            <a:endParaRPr lang="en-US" dirty="0"/>
          </a:p>
        </p:txBody>
      </p:sp>
    </p:spTree>
    <p:extLst>
      <p:ext uri="{BB962C8B-B14F-4D97-AF65-F5344CB8AC3E}">
        <p14:creationId xmlns:p14="http://schemas.microsoft.com/office/powerpoint/2010/main" val="32912509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(Published)</a:t>
            </a:r>
            <a:endParaRPr lang="en-US" dirty="0"/>
          </a:p>
        </p:txBody>
      </p:sp>
      <p:sp>
        <p:nvSpPr>
          <p:cNvPr id="3" name="Content Placeholder 2"/>
          <p:cNvSpPr>
            <a:spLocks noGrp="1"/>
          </p:cNvSpPr>
          <p:nvPr>
            <p:ph idx="1"/>
          </p:nvPr>
        </p:nvSpPr>
        <p:spPr/>
        <p:txBody>
          <a:bodyPr/>
          <a:lstStyle/>
          <a:p>
            <a:r>
              <a:rPr lang="en-US" dirty="0" smtClean="0"/>
              <a:t>Supportive tutor significantly improves learning</a:t>
            </a:r>
          </a:p>
          <a:p>
            <a:endParaRPr lang="en-US" dirty="0"/>
          </a:p>
          <a:p>
            <a:r>
              <a:rPr lang="en-US" dirty="0" smtClean="0"/>
              <a:t>(Undergraduate) students find rude tutor hilarious </a:t>
            </a:r>
            <a:endParaRPr lang="en-US" dirty="0"/>
          </a:p>
        </p:txBody>
      </p:sp>
    </p:spTree>
    <p:extLst>
      <p:ext uri="{BB962C8B-B14F-4D97-AF65-F5344CB8AC3E}">
        <p14:creationId xmlns:p14="http://schemas.microsoft.com/office/powerpoint/2010/main" val="2595374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Results </a:t>
            </a:r>
            <a:br>
              <a:rPr lang="en-US" dirty="0" smtClean="0"/>
            </a:br>
            <a:r>
              <a:rPr lang="en-US" dirty="0" smtClean="0"/>
              <a:t>(Personal communication, Art </a:t>
            </a:r>
            <a:r>
              <a:rPr lang="en-US" dirty="0" err="1" smtClean="0"/>
              <a:t>Graesser</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Supportive tutor significantly improves learning for struggling students</a:t>
            </a:r>
          </a:p>
          <a:p>
            <a:endParaRPr lang="en-US" dirty="0"/>
          </a:p>
          <a:p>
            <a:r>
              <a:rPr lang="en-US" dirty="0" smtClean="0"/>
              <a:t>Shake-up tutor significantly improves learning for students who are generally performing well</a:t>
            </a:r>
          </a:p>
          <a:p>
            <a:endParaRPr lang="en-US" dirty="0"/>
          </a:p>
        </p:txBody>
      </p:sp>
    </p:spTree>
    <p:extLst>
      <p:ext uri="{BB962C8B-B14F-4D97-AF65-F5344CB8AC3E}">
        <p14:creationId xmlns:p14="http://schemas.microsoft.com/office/powerpoint/2010/main" val="2689377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inspirational story</a:t>
            </a:r>
            <a:br>
              <a:rPr lang="en-US" dirty="0"/>
            </a:br>
            <a:r>
              <a:rPr lang="en-US" dirty="0"/>
              <a:t>(Klein, Moon, &amp; Picard, 2002)</a:t>
            </a:r>
          </a:p>
        </p:txBody>
      </p:sp>
      <p:sp>
        <p:nvSpPr>
          <p:cNvPr id="3" name="Content Placeholder 2"/>
          <p:cNvSpPr>
            <a:spLocks noGrp="1"/>
          </p:cNvSpPr>
          <p:nvPr>
            <p:ph idx="1"/>
          </p:nvPr>
        </p:nvSpPr>
        <p:spPr/>
        <p:txBody>
          <a:bodyPr/>
          <a:lstStyle/>
          <a:p>
            <a:r>
              <a:rPr lang="en-US" dirty="0" smtClean="0"/>
              <a:t>A student at MIT is working in MATLAB 3.5 on a problem set</a:t>
            </a:r>
          </a:p>
          <a:p>
            <a:r>
              <a:rPr lang="en-US" dirty="0" smtClean="0"/>
              <a:t>He becomes “frustrated to the point of despair over problems with MATLAB’s syntax”</a:t>
            </a:r>
          </a:p>
          <a:p>
            <a:r>
              <a:rPr lang="en-US" dirty="0" smtClean="0"/>
              <a:t>He types “FUCK”</a:t>
            </a:r>
            <a:endParaRPr lang="en-US" dirty="0"/>
          </a:p>
        </p:txBody>
      </p:sp>
    </p:spTree>
    <p:extLst>
      <p:ext uri="{BB962C8B-B14F-4D97-AF65-F5344CB8AC3E}">
        <p14:creationId xmlns:p14="http://schemas.microsoft.com/office/powerpoint/2010/main" val="2397202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Report of liking agent version better</a:t>
            </a:r>
          </a:p>
          <a:p>
            <a:pPr lvl="1"/>
            <a:r>
              <a:rPr lang="en-US" dirty="0" smtClean="0"/>
              <a:t>Laura</a:t>
            </a:r>
          </a:p>
          <a:p>
            <a:endParaRPr lang="en-US" dirty="0"/>
          </a:p>
          <a:p>
            <a:r>
              <a:rPr lang="en-US" dirty="0" smtClean="0"/>
              <a:t>Improvements to motivation or affect</a:t>
            </a:r>
          </a:p>
          <a:p>
            <a:pPr lvl="1"/>
            <a:r>
              <a:rPr lang="en-US" dirty="0" smtClean="0"/>
              <a:t>Jane, Jin</a:t>
            </a:r>
          </a:p>
          <a:p>
            <a:endParaRPr lang="en-US" dirty="0"/>
          </a:p>
          <a:p>
            <a:r>
              <a:rPr lang="en-US" dirty="0" smtClean="0"/>
              <a:t>Improvements to SRL behavior</a:t>
            </a:r>
          </a:p>
          <a:p>
            <a:pPr lvl="1"/>
            <a:r>
              <a:rPr lang="en-US" dirty="0" smtClean="0"/>
              <a:t>Paul</a:t>
            </a:r>
          </a:p>
          <a:p>
            <a:endParaRPr lang="en-US" dirty="0"/>
          </a:p>
          <a:p>
            <a:r>
              <a:rPr lang="en-US" dirty="0" smtClean="0"/>
              <a:t>Improvements to Learning</a:t>
            </a:r>
          </a:p>
          <a:p>
            <a:pPr lvl="1"/>
            <a:r>
              <a:rPr lang="en-US" dirty="0" smtClean="0"/>
              <a:t>Paul, </a:t>
            </a:r>
            <a:r>
              <a:rPr lang="en-US" dirty="0" err="1" smtClean="0"/>
              <a:t>AutoTutor</a:t>
            </a:r>
            <a:endParaRPr lang="en-US" dirty="0" smtClean="0"/>
          </a:p>
          <a:p>
            <a:pPr lvl="1"/>
            <a:endParaRPr lang="en-US" dirty="0"/>
          </a:p>
        </p:txBody>
      </p:sp>
    </p:spTree>
    <p:extLst>
      <p:ext uri="{BB962C8B-B14F-4D97-AF65-F5344CB8AC3E}">
        <p14:creationId xmlns:p14="http://schemas.microsoft.com/office/powerpoint/2010/main" val="1426822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Are these principles instantiated in agents?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Actively solicit information about the individual’s state (particularly emotional)</a:t>
            </a:r>
          </a:p>
          <a:p>
            <a:pPr marL="514350" indent="-514350">
              <a:buFont typeface="+mj-lt"/>
              <a:buAutoNum type="arabicPeriod"/>
            </a:pPr>
            <a:r>
              <a:rPr lang="en-US" dirty="0" smtClean="0"/>
              <a:t>Solicit information in a timely fashion</a:t>
            </a:r>
          </a:p>
          <a:p>
            <a:pPr marL="514350" indent="-514350">
              <a:buFont typeface="+mj-lt"/>
              <a:buAutoNum type="arabicPeriod"/>
            </a:pPr>
            <a:r>
              <a:rPr lang="en-US" dirty="0" smtClean="0"/>
              <a:t>Make sure the user is able to express what she is feeling (e.g. affective label choices are appropriate)</a:t>
            </a:r>
          </a:p>
          <a:p>
            <a:pPr marL="514350" indent="-514350">
              <a:buFont typeface="+mj-lt"/>
              <a:buAutoNum type="arabicPeriod"/>
            </a:pPr>
            <a:r>
              <a:rPr lang="en-US" dirty="0" smtClean="0"/>
              <a:t>Provide feedback, especially on emotional content</a:t>
            </a:r>
          </a:p>
          <a:p>
            <a:pPr marL="514350" indent="-514350">
              <a:buFont typeface="+mj-lt"/>
              <a:buAutoNum type="arabicPeriod"/>
            </a:pPr>
            <a:r>
              <a:rPr lang="en-US" dirty="0" smtClean="0"/>
              <a:t>Allow for repair if the feedback is judged wrong</a:t>
            </a:r>
          </a:p>
          <a:p>
            <a:pPr marL="514350" indent="-514350">
              <a:buFont typeface="+mj-lt"/>
              <a:buAutoNum type="arabicPeriod"/>
            </a:pPr>
            <a:r>
              <a:rPr lang="en-US" dirty="0" smtClean="0"/>
              <a:t>Convey a sense of sympathy to the user</a:t>
            </a:r>
          </a:p>
          <a:p>
            <a:pPr marL="514350" indent="-514350">
              <a:buFont typeface="+mj-lt"/>
              <a:buAutoNum type="arabicPeriod"/>
            </a:pPr>
            <a:r>
              <a:rPr lang="en-US" dirty="0" smtClean="0"/>
              <a:t>Communicate a sense of empathy to the user as well</a:t>
            </a:r>
          </a:p>
          <a:p>
            <a:pPr marL="514350" indent="-514350">
              <a:buFont typeface="+mj-lt"/>
              <a:buAutoNum type="arabicPeriod"/>
            </a:pPr>
            <a:r>
              <a:rPr lang="en-US" dirty="0" smtClean="0"/>
              <a:t>Convey to the user the sense that his emotional state is valid</a:t>
            </a:r>
            <a:endParaRPr lang="en-US" dirty="0"/>
          </a:p>
        </p:txBody>
      </p:sp>
    </p:spTree>
    <p:extLst>
      <p:ext uri="{BB962C8B-B14F-4D97-AF65-F5344CB8AC3E}">
        <p14:creationId xmlns:p14="http://schemas.microsoft.com/office/powerpoint/2010/main" val="1464719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Have any been proven beneficial?</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Actively solicit information about the individual’s state (particularly emotional)</a:t>
            </a:r>
          </a:p>
          <a:p>
            <a:pPr marL="514350" indent="-514350">
              <a:buFont typeface="+mj-lt"/>
              <a:buAutoNum type="arabicPeriod"/>
            </a:pPr>
            <a:r>
              <a:rPr lang="en-US" dirty="0" smtClean="0"/>
              <a:t>Solicit information in a timely fashion</a:t>
            </a:r>
          </a:p>
          <a:p>
            <a:pPr marL="514350" indent="-514350">
              <a:buFont typeface="+mj-lt"/>
              <a:buAutoNum type="arabicPeriod"/>
            </a:pPr>
            <a:r>
              <a:rPr lang="en-US" dirty="0" smtClean="0"/>
              <a:t>Make sure the user is able to express what she is feeling (e.g. affective label choices are appropriate)</a:t>
            </a:r>
          </a:p>
          <a:p>
            <a:pPr marL="514350" indent="-514350">
              <a:buFont typeface="+mj-lt"/>
              <a:buAutoNum type="arabicPeriod"/>
            </a:pPr>
            <a:r>
              <a:rPr lang="en-US" dirty="0" smtClean="0"/>
              <a:t>Provide feedback, especially on emotional content</a:t>
            </a:r>
          </a:p>
          <a:p>
            <a:pPr marL="514350" indent="-514350">
              <a:buFont typeface="+mj-lt"/>
              <a:buAutoNum type="arabicPeriod"/>
            </a:pPr>
            <a:r>
              <a:rPr lang="en-US" dirty="0" smtClean="0"/>
              <a:t>Allow for repair if the feedback is judged wrong</a:t>
            </a:r>
          </a:p>
          <a:p>
            <a:pPr marL="514350" indent="-514350">
              <a:buFont typeface="+mj-lt"/>
              <a:buAutoNum type="arabicPeriod"/>
            </a:pPr>
            <a:r>
              <a:rPr lang="en-US" dirty="0" smtClean="0"/>
              <a:t>Convey a sense of sympathy to the user</a:t>
            </a:r>
          </a:p>
          <a:p>
            <a:pPr marL="514350" indent="-514350">
              <a:buFont typeface="+mj-lt"/>
              <a:buAutoNum type="arabicPeriod"/>
            </a:pPr>
            <a:r>
              <a:rPr lang="en-US" dirty="0" smtClean="0"/>
              <a:t>Communicate a sense of empathy to the user as well</a:t>
            </a:r>
          </a:p>
          <a:p>
            <a:pPr marL="514350" indent="-514350">
              <a:buFont typeface="+mj-lt"/>
              <a:buAutoNum type="arabicPeriod"/>
            </a:pPr>
            <a:r>
              <a:rPr lang="en-US" dirty="0" smtClean="0"/>
              <a:t>Convey to the user the sense that his emotional state is valid</a:t>
            </a:r>
            <a:endParaRPr lang="en-US" dirty="0"/>
          </a:p>
        </p:txBody>
      </p:sp>
    </p:spTree>
    <p:extLst>
      <p:ext uri="{BB962C8B-B14F-4D97-AF65-F5344CB8AC3E}">
        <p14:creationId xmlns:p14="http://schemas.microsoft.com/office/powerpoint/2010/main" val="25937883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a:t>
            </a:r>
            <a:endParaRPr lang="en-US" dirty="0"/>
          </a:p>
        </p:txBody>
      </p:sp>
      <p:sp>
        <p:nvSpPr>
          <p:cNvPr id="3" name="Content Placeholder 2"/>
          <p:cNvSpPr>
            <a:spLocks noGrp="1"/>
          </p:cNvSpPr>
          <p:nvPr>
            <p:ph idx="1"/>
          </p:nvPr>
        </p:nvSpPr>
        <p:spPr/>
        <p:txBody>
          <a:bodyPr/>
          <a:lstStyle/>
          <a:p>
            <a:r>
              <a:rPr lang="en-US" dirty="0" smtClean="0"/>
              <a:t>What else seemed to characterize the more successful agents?</a:t>
            </a:r>
            <a:endParaRPr lang="en-US" dirty="0"/>
          </a:p>
        </p:txBody>
      </p:sp>
    </p:spTree>
    <p:extLst>
      <p:ext uri="{BB962C8B-B14F-4D97-AF65-F5344CB8AC3E}">
        <p14:creationId xmlns:p14="http://schemas.microsoft.com/office/powerpoint/2010/main" val="4249923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 (APRIL </a:t>
            </a:r>
            <a:r>
              <a:rPr lang="en-US" dirty="0" smtClean="0"/>
              <a:t>13)</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Gaming the System</a:t>
            </a:r>
            <a:endParaRPr lang="en-US" dirty="0" smtClean="0"/>
          </a:p>
          <a:p>
            <a:endParaRPr lang="en-US" dirty="0"/>
          </a:p>
          <a:p>
            <a:r>
              <a:rPr lang="en-US" b="1" dirty="0" smtClean="0"/>
              <a:t>Readings</a:t>
            </a:r>
          </a:p>
          <a:p>
            <a:r>
              <a:rPr lang="en-US" dirty="0"/>
              <a:t>Baker, R.S., Corbett, A.T., </a:t>
            </a:r>
            <a:r>
              <a:rPr lang="en-US" dirty="0" err="1"/>
              <a:t>Koedinger</a:t>
            </a:r>
            <a:r>
              <a:rPr lang="en-US" dirty="0"/>
              <a:t>, K.R., Wagner, A.Z. (2004) Off-Task Behavior in the Cognitive Tutor Classroom: When Students "Game The System". Proceedings of ACM CHI 2004: Computer-Human Interaction, 383-390.</a:t>
            </a:r>
          </a:p>
          <a:p>
            <a:r>
              <a:rPr lang="en-US" dirty="0"/>
              <a:t>Shih, B., </a:t>
            </a:r>
            <a:r>
              <a:rPr lang="en-US" dirty="0" err="1"/>
              <a:t>Koedinger</a:t>
            </a:r>
            <a:r>
              <a:rPr lang="en-US" dirty="0"/>
              <a:t>, K., </a:t>
            </a:r>
            <a:r>
              <a:rPr lang="en-US" dirty="0" err="1"/>
              <a:t>Scheines</a:t>
            </a:r>
            <a:r>
              <a:rPr lang="en-US" dirty="0"/>
              <a:t>, R.A. (2008) A Response Time Model For Bottom-Out Hints as Worked Examples. Proceedings of the 1st International Conference on Educational Data Mining, 117-126.</a:t>
            </a:r>
          </a:p>
          <a:p>
            <a:r>
              <a:rPr lang="en-US" dirty="0"/>
              <a:t>Baker, </a:t>
            </a:r>
            <a:r>
              <a:rPr lang="en-US" dirty="0" err="1"/>
              <a:t>R.S.J.d</a:t>
            </a:r>
            <a:r>
              <a:rPr lang="en-US" dirty="0"/>
              <a:t>., de </a:t>
            </a:r>
            <a:r>
              <a:rPr lang="en-US" dirty="0" err="1"/>
              <a:t>Carvalho</a:t>
            </a:r>
            <a:r>
              <a:rPr lang="en-US" dirty="0"/>
              <a:t>, A.M.J.A., </a:t>
            </a:r>
            <a:r>
              <a:rPr lang="en-US" dirty="0" err="1"/>
              <a:t>Raspat</a:t>
            </a:r>
            <a:r>
              <a:rPr lang="en-US" dirty="0"/>
              <a:t>, J., </a:t>
            </a:r>
            <a:r>
              <a:rPr lang="en-US" dirty="0" err="1"/>
              <a:t>Aleven</a:t>
            </a:r>
            <a:r>
              <a:rPr lang="en-US" dirty="0"/>
              <a:t>, V., Corbett, A.T., </a:t>
            </a:r>
            <a:r>
              <a:rPr lang="en-US" dirty="0" err="1"/>
              <a:t>Koedinger</a:t>
            </a:r>
            <a:r>
              <a:rPr lang="en-US" dirty="0"/>
              <a:t>, K.R. (2009) Educational Software Features that Encourage and Discourage "Gaming the System". Proceedings of the 14th International Conference on Artificial Intelligence in Education, 475-482.</a:t>
            </a:r>
          </a:p>
          <a:p>
            <a:r>
              <a:rPr lang="en-US" dirty="0" err="1"/>
              <a:t>Muldner</a:t>
            </a:r>
            <a:r>
              <a:rPr lang="en-US" dirty="0"/>
              <a:t>, K., Burleson, W., Van de </a:t>
            </a:r>
            <a:r>
              <a:rPr lang="en-US" dirty="0" err="1"/>
              <a:t>Sande</a:t>
            </a:r>
            <a:r>
              <a:rPr lang="en-US" dirty="0"/>
              <a:t>, B., </a:t>
            </a:r>
            <a:r>
              <a:rPr lang="en-US" dirty="0" err="1"/>
              <a:t>VanLehn</a:t>
            </a:r>
            <a:r>
              <a:rPr lang="en-US" dirty="0"/>
              <a:t>, K. (in press) An analysis of students' gaming behaviors in an intelligent tutoring system: predictors and impacts. To appear in </a:t>
            </a:r>
            <a:r>
              <a:rPr lang="en-US" i="1" dirty="0"/>
              <a:t>User Modeling and User-Adapted Interaction</a:t>
            </a:r>
            <a:r>
              <a:rPr lang="en-US" dirty="0"/>
              <a:t>.</a:t>
            </a:r>
          </a:p>
        </p:txBody>
      </p:sp>
    </p:spTree>
    <p:extLst>
      <p:ext uri="{BB962C8B-B14F-4D97-AF65-F5344CB8AC3E}">
        <p14:creationId xmlns:p14="http://schemas.microsoft.com/office/powerpoint/2010/main" val="2180926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inspirational story</a:t>
            </a:r>
            <a:br>
              <a:rPr lang="en-US" dirty="0"/>
            </a:br>
            <a:r>
              <a:rPr lang="en-US" dirty="0"/>
              <a:t>(Klein, Moon, &amp; Picard, 2002)</a:t>
            </a:r>
          </a:p>
        </p:txBody>
      </p:sp>
      <p:sp>
        <p:nvSpPr>
          <p:cNvPr id="3" name="Content Placeholder 2"/>
          <p:cNvSpPr>
            <a:spLocks noGrp="1"/>
          </p:cNvSpPr>
          <p:nvPr>
            <p:ph idx="1"/>
          </p:nvPr>
        </p:nvSpPr>
        <p:spPr/>
        <p:txBody>
          <a:bodyPr/>
          <a:lstStyle/>
          <a:p>
            <a:r>
              <a:rPr lang="en-US" dirty="0" smtClean="0"/>
              <a:t>A student at MIT is working in MATLAB 3.5 on a problem set</a:t>
            </a:r>
          </a:p>
          <a:p>
            <a:r>
              <a:rPr lang="en-US" dirty="0" smtClean="0"/>
              <a:t>He becomes “frustrated to the point of despair over problems with MATLAB’s syntax”</a:t>
            </a:r>
          </a:p>
          <a:p>
            <a:r>
              <a:rPr lang="en-US" dirty="0" smtClean="0"/>
              <a:t>He types “FUCK”</a:t>
            </a:r>
          </a:p>
          <a:p>
            <a:r>
              <a:rPr lang="en-US" dirty="0" smtClean="0"/>
              <a:t>MATLAB says “Your place or mine?”</a:t>
            </a:r>
            <a:endParaRPr lang="en-US" dirty="0"/>
          </a:p>
        </p:txBody>
      </p:sp>
    </p:spTree>
    <p:extLst>
      <p:ext uri="{BB962C8B-B14F-4D97-AF65-F5344CB8AC3E}">
        <p14:creationId xmlns:p14="http://schemas.microsoft.com/office/powerpoint/2010/main" val="116278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inspirational story</a:t>
            </a:r>
            <a:br>
              <a:rPr lang="en-US" dirty="0"/>
            </a:br>
            <a:r>
              <a:rPr lang="en-US" dirty="0"/>
              <a:t>(Klein, Moon, &amp; Picard, 2002)</a:t>
            </a:r>
          </a:p>
        </p:txBody>
      </p:sp>
      <p:sp>
        <p:nvSpPr>
          <p:cNvPr id="3" name="Content Placeholder 2"/>
          <p:cNvSpPr>
            <a:spLocks noGrp="1"/>
          </p:cNvSpPr>
          <p:nvPr>
            <p:ph idx="1"/>
          </p:nvPr>
        </p:nvSpPr>
        <p:spPr/>
        <p:txBody>
          <a:bodyPr/>
          <a:lstStyle/>
          <a:p>
            <a:r>
              <a:rPr lang="en-US" dirty="0" smtClean="0"/>
              <a:t>“Bob’s mood changed instantly. From utter frustration came surprise and delight… the strong, negative state that Bob was experiencing suddenly dissolved. Bob became intrigued by the phenomenon, played around with the feature for a while, contacting friends to share the revelation of this hidden treasure, and then settled back down to work.”</a:t>
            </a:r>
            <a:endParaRPr lang="en-US" dirty="0"/>
          </a:p>
        </p:txBody>
      </p:sp>
    </p:spTree>
    <p:extLst>
      <p:ext uri="{BB962C8B-B14F-4D97-AF65-F5344CB8AC3E}">
        <p14:creationId xmlns:p14="http://schemas.microsoft.com/office/powerpoint/2010/main" val="109984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inspirational story</a:t>
            </a:r>
            <a:br>
              <a:rPr lang="en-US" dirty="0"/>
            </a:br>
            <a:r>
              <a:rPr lang="en-US" dirty="0"/>
              <a:t>(Klein, Moon, &amp; Picard, 2002)</a:t>
            </a:r>
          </a:p>
        </p:txBody>
      </p:sp>
      <p:sp>
        <p:nvSpPr>
          <p:cNvPr id="3" name="Content Placeholder 2"/>
          <p:cNvSpPr>
            <a:spLocks noGrp="1"/>
          </p:cNvSpPr>
          <p:nvPr>
            <p:ph idx="1"/>
          </p:nvPr>
        </p:nvSpPr>
        <p:spPr/>
        <p:txBody>
          <a:bodyPr/>
          <a:lstStyle/>
          <a:p>
            <a:r>
              <a:rPr lang="en-US" dirty="0" smtClean="0"/>
              <a:t>Is this a positive example of how computers should respond to affect?</a:t>
            </a:r>
          </a:p>
          <a:p>
            <a:endParaRPr lang="en-US" dirty="0"/>
          </a:p>
          <a:p>
            <a:r>
              <a:rPr lang="en-US" dirty="0" smtClean="0"/>
              <a:t>In what ways were the results positive?</a:t>
            </a:r>
          </a:p>
          <a:p>
            <a:endParaRPr lang="en-US" dirty="0"/>
          </a:p>
          <a:p>
            <a:r>
              <a:rPr lang="en-US" dirty="0" smtClean="0"/>
              <a:t>In what ways were the results negative?</a:t>
            </a:r>
            <a:endParaRPr lang="en-US" dirty="0"/>
          </a:p>
        </p:txBody>
      </p:sp>
    </p:spTree>
    <p:extLst>
      <p:ext uri="{BB962C8B-B14F-4D97-AF65-F5344CB8AC3E}">
        <p14:creationId xmlns:p14="http://schemas.microsoft.com/office/powerpoint/2010/main" val="3379907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Klein et al proposed</a:t>
            </a:r>
            <a:br>
              <a:rPr lang="en-US" dirty="0" smtClean="0"/>
            </a:br>
            <a:r>
              <a:rPr lang="en-US" dirty="0" smtClean="0"/>
              <a:t>design principles for affective agents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Actively solicit information about the individual’s state (particularly emotional)</a:t>
            </a:r>
          </a:p>
          <a:p>
            <a:pPr marL="514350" indent="-514350">
              <a:buFont typeface="+mj-lt"/>
              <a:buAutoNum type="arabicPeriod"/>
            </a:pPr>
            <a:r>
              <a:rPr lang="en-US" dirty="0" smtClean="0"/>
              <a:t>Solicit information in a timely fashion</a:t>
            </a:r>
          </a:p>
          <a:p>
            <a:pPr marL="514350" indent="-514350">
              <a:buFont typeface="+mj-lt"/>
              <a:buAutoNum type="arabicPeriod"/>
            </a:pPr>
            <a:r>
              <a:rPr lang="en-US" dirty="0" smtClean="0"/>
              <a:t>Make sure the user is able to express what she is feeling (e.g. affective label choices are appropriate)</a:t>
            </a:r>
          </a:p>
          <a:p>
            <a:pPr marL="514350" indent="-514350">
              <a:buFont typeface="+mj-lt"/>
              <a:buAutoNum type="arabicPeriod"/>
            </a:pPr>
            <a:r>
              <a:rPr lang="en-US" dirty="0" smtClean="0"/>
              <a:t>Provide feedback, especially on emotional content</a:t>
            </a:r>
          </a:p>
          <a:p>
            <a:pPr marL="514350" indent="-514350">
              <a:buFont typeface="+mj-lt"/>
              <a:buAutoNum type="arabicPeriod"/>
            </a:pPr>
            <a:r>
              <a:rPr lang="en-US" dirty="0" smtClean="0"/>
              <a:t>Allow for repair if the feedback is judged wrong</a:t>
            </a:r>
          </a:p>
          <a:p>
            <a:pPr marL="514350" indent="-514350">
              <a:buFont typeface="+mj-lt"/>
              <a:buAutoNum type="arabicPeriod"/>
            </a:pPr>
            <a:r>
              <a:rPr lang="en-US" dirty="0" smtClean="0"/>
              <a:t>Convey a sense of sympathy to the user</a:t>
            </a:r>
          </a:p>
          <a:p>
            <a:pPr marL="514350" indent="-514350">
              <a:buFont typeface="+mj-lt"/>
              <a:buAutoNum type="arabicPeriod"/>
            </a:pPr>
            <a:r>
              <a:rPr lang="en-US" dirty="0" smtClean="0"/>
              <a:t>Communicate a sense of empathy to the user as well</a:t>
            </a:r>
          </a:p>
          <a:p>
            <a:pPr marL="514350" indent="-514350">
              <a:buFont typeface="+mj-lt"/>
              <a:buAutoNum type="arabicPeriod"/>
            </a:pPr>
            <a:r>
              <a:rPr lang="en-US" dirty="0" smtClean="0"/>
              <a:t>Convey to the user the sense that his emotional state is valid</a:t>
            </a:r>
            <a:endParaRPr lang="en-US" dirty="0"/>
          </a:p>
        </p:txBody>
      </p:sp>
    </p:spTree>
    <p:extLst>
      <p:ext uri="{BB962C8B-B14F-4D97-AF65-F5344CB8AC3E}">
        <p14:creationId xmlns:p14="http://schemas.microsoft.com/office/powerpoint/2010/main" val="3290809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7194</TotalTime>
  <Words>1817</Words>
  <Application>Microsoft Office PowerPoint</Application>
  <PresentationFormat>On-screen Show (4:3)</PresentationFormat>
  <Paragraphs>228</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Meta-Cognition, Motivation,  and Affect</vt:lpstr>
      <vt:lpstr>Affective/Motivational Agents</vt:lpstr>
      <vt:lpstr>A lot of diversity</vt:lpstr>
      <vt:lpstr>An inspirational story (Klein, Moon, &amp; Picard, 2002)</vt:lpstr>
      <vt:lpstr>An inspirational story (Klein, Moon, &amp; Picard, 2002)</vt:lpstr>
      <vt:lpstr>An inspirational story (Klein, Moon, &amp; Picard, 2002)</vt:lpstr>
      <vt:lpstr>An inspirational story (Klein, Moon, &amp; Picard, 2002)</vt:lpstr>
      <vt:lpstr>An inspirational story (Klein, Moon, &amp; Picard, 2002)</vt:lpstr>
      <vt:lpstr>Klein et al proposed design principles for affective agents</vt:lpstr>
      <vt:lpstr>Are these principles reasonable?</vt:lpstr>
      <vt:lpstr>We’ll discuss later</vt:lpstr>
      <vt:lpstr>Agents</vt:lpstr>
      <vt:lpstr>Laura (Bickmore, 2003;  Bickmore &amp; Picard, 2004)</vt:lpstr>
      <vt:lpstr>Laura (Bickmore, 2003;  Bickmore &amp; Picard, 2004)</vt:lpstr>
      <vt:lpstr>Laura (Bickmore, 2003;  Bickmore &amp; Picard, 2004)</vt:lpstr>
      <vt:lpstr>Laura (Bickmore, 2003;  Bickmore &amp; Picard, 2004)</vt:lpstr>
      <vt:lpstr>Paul (M-Ecolab) (Rebolledo-Mendez, du Boulay &amp; Luckin,  2005, 2006)</vt:lpstr>
      <vt:lpstr>Paul (M-Ecolab)</vt:lpstr>
      <vt:lpstr>Paul (M-Ecolab)</vt:lpstr>
      <vt:lpstr>Paul (M-Ecolab)</vt:lpstr>
      <vt:lpstr>Paul (M-Ecolab)</vt:lpstr>
      <vt:lpstr>Casey (Burleson, 2006)</vt:lpstr>
      <vt:lpstr>Casey (Burleson, 2006)</vt:lpstr>
      <vt:lpstr>Casey (Burleson, 2006)</vt:lpstr>
      <vt:lpstr>Casey (Burleson, 2006)</vt:lpstr>
      <vt:lpstr>Results</vt:lpstr>
      <vt:lpstr>Jake and Jane (Arroyo, Woolf, Royer, &amp; Tai, 2009; Woolf et al., 2010)</vt:lpstr>
      <vt:lpstr>Jake and Jane</vt:lpstr>
      <vt:lpstr>Jake and Jane</vt:lpstr>
      <vt:lpstr>Jake and Jane</vt:lpstr>
      <vt:lpstr>Jake and Jane</vt:lpstr>
      <vt:lpstr>Jake and Jane</vt:lpstr>
      <vt:lpstr>Jake and Jane</vt:lpstr>
      <vt:lpstr>Jin (Robison, McQuiggan, &amp; Lester, 2009;  McQuiggan, Robison, &amp; Lester, 2010)</vt:lpstr>
      <vt:lpstr>Jin (Robison, McQuiggan, &amp; Lester, 2009)</vt:lpstr>
      <vt:lpstr>What’s different about Jin?</vt:lpstr>
      <vt:lpstr>Jin</vt:lpstr>
      <vt:lpstr>Jin</vt:lpstr>
      <vt:lpstr>Jin</vt:lpstr>
      <vt:lpstr>Jin</vt:lpstr>
      <vt:lpstr>AutoTutor (Graesser &amp; Person, 2010;  D’Mello, Craig, Fike, &amp; Graesser, 2010)</vt:lpstr>
      <vt:lpstr>AutoTutor</vt:lpstr>
      <vt:lpstr>AutoTutor</vt:lpstr>
      <vt:lpstr>AutoTutor</vt:lpstr>
      <vt:lpstr>AutoTutor: Affect Response Modalities</vt:lpstr>
      <vt:lpstr>AutoTutor: Affect Response Modalities</vt:lpstr>
      <vt:lpstr>AutoTutor: Affect Response Modalities</vt:lpstr>
      <vt:lpstr>Results (Published)</vt:lpstr>
      <vt:lpstr>Results  (Personal communication, Art Graesser)</vt:lpstr>
      <vt:lpstr>Summary</vt:lpstr>
      <vt:lpstr>Are these principles instantiated in agents?</vt:lpstr>
      <vt:lpstr>Have any been proven beneficial?</vt:lpstr>
      <vt:lpstr>What else</vt:lpstr>
      <vt:lpstr>Next Class (APRIL 13)</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for the Learning Sciences</dc:title>
  <dc:creator>rsbaker</dc:creator>
  <cp:lastModifiedBy>Ryan Baker</cp:lastModifiedBy>
  <cp:revision>1404</cp:revision>
  <dcterms:created xsi:type="dcterms:W3CDTF">2010-01-07T20:34:12Z</dcterms:created>
  <dcterms:modified xsi:type="dcterms:W3CDTF">2011-04-11T18:45:12Z</dcterms:modified>
</cp:coreProperties>
</file>