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08" r:id="rId3"/>
    <p:sldId id="316" r:id="rId4"/>
    <p:sldId id="317" r:id="rId5"/>
    <p:sldId id="318" r:id="rId6"/>
    <p:sldId id="319" r:id="rId7"/>
    <p:sldId id="320" r:id="rId8"/>
    <p:sldId id="321" r:id="rId9"/>
    <p:sldId id="311" r:id="rId10"/>
    <p:sldId id="312" r:id="rId11"/>
    <p:sldId id="313" r:id="rId12"/>
    <p:sldId id="329" r:id="rId13"/>
    <p:sldId id="315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30" r:id="rId22"/>
    <p:sldId id="331" r:id="rId23"/>
    <p:sldId id="333" r:id="rId24"/>
    <p:sldId id="332" r:id="rId25"/>
    <p:sldId id="334" r:id="rId26"/>
    <p:sldId id="354" r:id="rId27"/>
    <p:sldId id="335" r:id="rId28"/>
    <p:sldId id="337" r:id="rId29"/>
    <p:sldId id="310" r:id="rId30"/>
    <p:sldId id="338" r:id="rId31"/>
    <p:sldId id="341" r:id="rId32"/>
    <p:sldId id="342" r:id="rId33"/>
    <p:sldId id="340" r:id="rId34"/>
    <p:sldId id="339" r:id="rId35"/>
    <p:sldId id="351" r:id="rId36"/>
    <p:sldId id="352" r:id="rId37"/>
    <p:sldId id="353" r:id="rId38"/>
    <p:sldId id="343" r:id="rId39"/>
    <p:sldId id="350" r:id="rId40"/>
    <p:sldId id="344" r:id="rId41"/>
    <p:sldId id="346" r:id="rId42"/>
    <p:sldId id="348" r:id="rId43"/>
    <p:sldId id="349" r:id="rId44"/>
    <p:sldId id="30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0" autoAdjust="0"/>
    <p:restoredTop sz="90667" autoAdjust="0"/>
  </p:normalViewPr>
  <p:slideViewPr>
    <p:cSldViewPr>
      <p:cViewPr>
        <p:scale>
          <a:sx n="66" d="100"/>
          <a:sy n="66" d="100"/>
        </p:scale>
        <p:origin x="-1188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AAA7C-7ACC-4BFB-BE93-9F32D66A2778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F639B-656A-4369-84E0-F13809BA2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1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51F169-0425-461B-9D9F-A2F0273534D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51F169-0425-461B-9D9F-A2F0273534D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51F169-0425-461B-9D9F-A2F0273534D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51F169-0425-461B-9D9F-A2F0273534D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7E0E-AA0C-4CA6-9370-9BDDCA793804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1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Meta-Cognition, Motivation, </a:t>
            </a:r>
            <a:br>
              <a:rPr lang="en-US" dirty="0" smtClean="0"/>
            </a:br>
            <a:r>
              <a:rPr lang="en-US" dirty="0" smtClean="0"/>
              <a:t>and Affect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PSY504</a:t>
            </a:r>
            <a:br>
              <a:rPr lang="en-US" dirty="0" smtClean="0"/>
            </a:br>
            <a:r>
              <a:rPr lang="en-US" dirty="0" smtClean="0"/>
              <a:t>Spring term, 2011</a:t>
            </a:r>
          </a:p>
          <a:p>
            <a:r>
              <a:rPr lang="en-US" dirty="0" smtClean="0"/>
              <a:t>April 13, 2011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 smtClean="0"/>
              <a:t>Quantitative Field Observations</a:t>
            </a:r>
            <a:br>
              <a:rPr lang="en-GB" dirty="0" smtClean="0"/>
            </a:br>
            <a:r>
              <a:rPr lang="en-GB" dirty="0" smtClean="0"/>
              <a:t>(Baker et al., 2004)</a:t>
            </a:r>
            <a:endParaRPr 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Each student’s behavior observed several times as they used tutor (by 2-3 observers)</a:t>
            </a:r>
          </a:p>
          <a:p>
            <a:pPr eaLnBrk="1" hangingPunct="1"/>
            <a:r>
              <a:rPr lang="en-US" dirty="0" smtClean="0"/>
              <a:t>Pre-determined coding categories and observation order</a:t>
            </a:r>
          </a:p>
          <a:p>
            <a:pPr eaLnBrk="1" hangingPunct="1"/>
            <a:r>
              <a:rPr lang="en-US" dirty="0" smtClean="0"/>
              <a:t>Peripheral vision</a:t>
            </a:r>
          </a:p>
          <a:p>
            <a:pPr eaLnBrk="1" hangingPunct="1"/>
            <a:r>
              <a:rPr lang="en-US" dirty="0" smtClean="0"/>
              <a:t>20 second observation window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6" name="Picture 5" descr="AlCorbett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2437" y="5791200"/>
            <a:ext cx="847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KenKoedin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6825" y="5791200"/>
            <a:ext cx="765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users.wpi.edu/~rsbaker/Ryan%20Bak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0811" y="5791200"/>
            <a:ext cx="769088" cy="1066800"/>
          </a:xfrm>
          <a:prstGeom prst="rect">
            <a:avLst/>
          </a:prstGeom>
          <a:noFill/>
        </p:spPr>
      </p:pic>
      <p:pic>
        <p:nvPicPr>
          <p:cNvPr id="9" name="Picture 8" descr="Wagn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8187" y="5791200"/>
            <a:ext cx="785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 smtClean="0"/>
              <a:t>Quantitative Field Observations</a:t>
            </a:r>
            <a:endParaRPr 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Historically unsynchronized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Recent work in Baker’s lab has developed methods for synchronizing field observations with log files using Android handhelds</a:t>
            </a:r>
            <a:br>
              <a:rPr lang="en-US" dirty="0" smtClean="0"/>
            </a:br>
            <a:r>
              <a:rPr lang="en-US" dirty="0" smtClean="0"/>
              <a:t>(personal communication, Ryan Baker)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Inter-rater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ymbol" pitchFamily="18" charset="2"/>
              </a:rPr>
              <a:t>k </a:t>
            </a:r>
            <a:r>
              <a:rPr lang="en-US" dirty="0" smtClean="0"/>
              <a:t>= 0.74 (Baker, Corbett, &amp; Wagner, 2006)</a:t>
            </a:r>
          </a:p>
          <a:p>
            <a:r>
              <a:rPr lang="en-US" dirty="0" smtClean="0">
                <a:latin typeface="Symbol" pitchFamily="18" charset="2"/>
              </a:rPr>
              <a:t>k </a:t>
            </a:r>
            <a:r>
              <a:rPr lang="en-US" dirty="0" smtClean="0"/>
              <a:t>= 0.71, 0.78 (Baker, </a:t>
            </a:r>
            <a:r>
              <a:rPr lang="en-US" dirty="0" err="1" smtClean="0"/>
              <a:t>D’Mello</a:t>
            </a:r>
            <a:r>
              <a:rPr lang="en-US" dirty="0" smtClean="0"/>
              <a:t>, Rodrigo, &amp; </a:t>
            </a:r>
            <a:r>
              <a:rPr lang="en-US" dirty="0" err="1" smtClean="0"/>
              <a:t>Graesser</a:t>
            </a:r>
            <a:r>
              <a:rPr lang="en-US" dirty="0" smtClean="0"/>
              <a:t>, 2010)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Text Replays</a:t>
            </a:r>
            <a:br>
              <a:rPr lang="en-US" dirty="0" smtClean="0"/>
            </a:br>
            <a:r>
              <a:rPr lang="en-US" dirty="0" smtClean="0"/>
              <a:t>(Baker, Corbett, &amp; Wagner, 2006)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lCorbett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4275" y="5791200"/>
            <a:ext cx="847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users.wpi.edu/~rsbaker/Ryan%20Bak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2649" y="5791200"/>
            <a:ext cx="769088" cy="1066800"/>
          </a:xfrm>
          <a:prstGeom prst="rect">
            <a:avLst/>
          </a:prstGeom>
          <a:noFill/>
        </p:spPr>
      </p:pic>
      <p:pic>
        <p:nvPicPr>
          <p:cNvPr id="6" name="Picture 8" descr="Wag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187" y="5791200"/>
            <a:ext cx="785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replays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Pretty-prints of student interaction behavior from the logs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textreplay-3"/>
          <p:cNvPicPr>
            <a:picLocks noChangeAspect="1" noChangeArrowheads="1"/>
          </p:cNvPicPr>
          <p:nvPr/>
        </p:nvPicPr>
        <p:blipFill>
          <a:blip r:embed="rId2" cstate="print"/>
          <a:srcRect b="6136"/>
          <a:stretch>
            <a:fillRect/>
          </a:stretch>
        </p:blipFill>
        <p:spPr bwMode="auto">
          <a:xfrm>
            <a:off x="2743200" y="-152802"/>
            <a:ext cx="3657600" cy="702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ext-replay-musd.jpg"/>
          <p:cNvPicPr/>
          <p:nvPr/>
        </p:nvPicPr>
        <p:blipFill>
          <a:blip r:embed="rId2" cstate="print"/>
          <a:srcRect r="50000" b="12762"/>
          <a:stretch>
            <a:fillRect/>
          </a:stretch>
        </p:blipFill>
        <p:spPr>
          <a:xfrm>
            <a:off x="2286000" y="0"/>
            <a:ext cx="4343399" cy="66947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-48180"/>
            <a:ext cx="4876800" cy="695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Text-o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0"/>
            <a:ext cx="4572000" cy="683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Gaming the System</a:t>
            </a:r>
            <a:br>
              <a:rPr lang="en-US" dirty="0" smtClean="0"/>
            </a:br>
            <a:r>
              <a:rPr lang="en-US" sz="4000" dirty="0" smtClean="0"/>
              <a:t>(Baker, Corbett, </a:t>
            </a:r>
            <a:r>
              <a:rPr lang="en-US" sz="4000" dirty="0" err="1" smtClean="0"/>
              <a:t>Koedinger</a:t>
            </a:r>
            <a:r>
              <a:rPr lang="en-US" sz="4000" dirty="0" smtClean="0"/>
              <a:t>, &amp; Wagner, 2004; Baker et al., 2006)</a:t>
            </a:r>
            <a:endParaRPr lang="en-U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1233-E1D8-4AA6-907C-C578EBBF5C5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AlCorbett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2437" y="5791200"/>
            <a:ext cx="847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KenKoedin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6825" y="5791200"/>
            <a:ext cx="765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users.wpi.edu/~rsbaker/Ryan%20Bak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0811" y="5791200"/>
            <a:ext cx="769088" cy="1066800"/>
          </a:xfrm>
          <a:prstGeom prst="rect">
            <a:avLst/>
          </a:prstGeom>
          <a:noFill/>
        </p:spPr>
      </p:pic>
      <p:pic>
        <p:nvPicPr>
          <p:cNvPr id="8" name="Picture 8" descr="Wagn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8187" y="5791200"/>
            <a:ext cx="785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gure2-v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Inter-rater reliability (for gaming)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ymbol" pitchFamily="18" charset="2"/>
              </a:rPr>
              <a:t>k </a:t>
            </a:r>
            <a:r>
              <a:rPr lang="en-US" dirty="0" smtClean="0"/>
              <a:t>= 0.58 (Baker, Corbett, &amp; Wagner, 2006)</a:t>
            </a:r>
          </a:p>
          <a:p>
            <a:r>
              <a:rPr lang="en-US" dirty="0" smtClean="0">
                <a:latin typeface="Symbol" pitchFamily="18" charset="2"/>
              </a:rPr>
              <a:t>k </a:t>
            </a:r>
            <a:r>
              <a:rPr lang="en-US" dirty="0" smtClean="0"/>
              <a:t>= 0.80 (Baker, </a:t>
            </a:r>
            <a:r>
              <a:rPr lang="en-US" dirty="0" err="1" smtClean="0"/>
              <a:t>Mitrovic</a:t>
            </a:r>
            <a:r>
              <a:rPr lang="en-US" dirty="0" smtClean="0"/>
              <a:t>, &amp; Mathews, 2010)</a:t>
            </a:r>
          </a:p>
          <a:p>
            <a:endParaRPr lang="en-US" dirty="0"/>
          </a:p>
        </p:txBody>
      </p:sp>
      <p:pic>
        <p:nvPicPr>
          <p:cNvPr id="5" name="Picture 2" descr="http://www.apsce.net/Images/TanjaMitrov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6552" y="5791200"/>
            <a:ext cx="917448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Machine Learned/Data Mined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using data from text replays and quantitative field observations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Accuracy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GB" dirty="0" smtClean="0"/>
              <a:t>The latest model versions can</a:t>
            </a:r>
          </a:p>
          <a:p>
            <a:pPr lvl="1"/>
            <a:r>
              <a:rPr lang="en-GB" dirty="0" smtClean="0"/>
              <a:t>Distinguish a gaming student from a non-gaming student 96% of the time (not relevant for off-task; in the USA, almost everyone goes off-task sometimes)</a:t>
            </a:r>
          </a:p>
          <a:p>
            <a:pPr lvl="1"/>
            <a:r>
              <a:rPr lang="en-GB" dirty="0" smtClean="0"/>
              <a:t>Achieve a correlation to frequency of gaming </a:t>
            </a:r>
            <a:r>
              <a:rPr lang="en-GB" dirty="0" err="1" smtClean="0"/>
              <a:t>behavior</a:t>
            </a:r>
            <a:r>
              <a:rPr lang="en-GB" dirty="0" smtClean="0"/>
              <a:t> of 0.9, and a correlation to off-task </a:t>
            </a:r>
            <a:r>
              <a:rPr lang="en-GB" dirty="0" err="1" smtClean="0"/>
              <a:t>behavior</a:t>
            </a:r>
            <a:r>
              <a:rPr lang="en-GB" dirty="0" smtClean="0"/>
              <a:t> of 0.62</a:t>
            </a:r>
          </a:p>
          <a:p>
            <a:pPr lvl="1"/>
            <a:r>
              <a:rPr lang="en-GB" dirty="0" smtClean="0"/>
              <a:t>Distinguish off-task </a:t>
            </a:r>
            <a:r>
              <a:rPr lang="en-GB" dirty="0" err="1" smtClean="0"/>
              <a:t>behavior</a:t>
            </a:r>
            <a:r>
              <a:rPr lang="en-GB" dirty="0" smtClean="0"/>
              <a:t> from when a student is talking to the teacher</a:t>
            </a:r>
          </a:p>
          <a:p>
            <a:pPr lvl="1"/>
            <a:r>
              <a:rPr lang="en-GB" dirty="0" smtClean="0"/>
              <a:t>Determine exactly when gaming </a:t>
            </a:r>
            <a:r>
              <a:rPr lang="en-GB" dirty="0" err="1" smtClean="0"/>
              <a:t>behavior</a:t>
            </a:r>
            <a:r>
              <a:rPr lang="en-GB" dirty="0" smtClean="0"/>
              <a:t> and off-task </a:t>
            </a:r>
            <a:r>
              <a:rPr lang="en-GB" dirty="0" err="1" smtClean="0"/>
              <a:t>behavior</a:t>
            </a:r>
            <a:r>
              <a:rPr lang="en-GB" dirty="0" smtClean="0"/>
              <a:t> occurred, 40% better than chance </a:t>
            </a:r>
            <a:endParaRPr lang="en-GB" dirty="0"/>
          </a:p>
          <a:p>
            <a:pPr lvl="1"/>
            <a:r>
              <a:rPr lang="en-GB" dirty="0" smtClean="0"/>
              <a:t>Predict student </a:t>
            </a:r>
            <a:r>
              <a:rPr lang="en-GB" dirty="0" err="1" smtClean="0"/>
              <a:t>behavior</a:t>
            </a:r>
            <a:r>
              <a:rPr lang="en-GB" dirty="0" smtClean="0"/>
              <a:t> accurately for new students and new tutor lessons</a:t>
            </a:r>
          </a:p>
          <a:p>
            <a:pPr lvl="2"/>
            <a:r>
              <a:rPr lang="en-GB" dirty="0" smtClean="0"/>
              <a:t>Not yet clear if detectors can transfer between tutors, but gaming detectors developed for high school Algebra can predict learning gains in college Genetics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Rational Model</a:t>
            </a:r>
            <a:br>
              <a:rPr lang="en-US" dirty="0" smtClean="0"/>
            </a:br>
            <a:r>
              <a:rPr lang="en-US" dirty="0" smtClean="0"/>
              <a:t>(Gong, Beck,&amp; Heffernan, 2010)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“Rapid Guessing: submit answers less than 2 seconds apart at least twice in a row. </a:t>
            </a:r>
          </a:p>
          <a:p>
            <a:r>
              <a:rPr lang="en-US" sz="2400" dirty="0" smtClean="0"/>
              <a:t>Rapid Response: perform any action after a hint or starting a problem before a reasonable amount of time has passed (where “reasonable” is a fast reading speed for the content of the hint or problem body. We chose a reading rate of 400wpm).   </a:t>
            </a:r>
          </a:p>
          <a:p>
            <a:r>
              <a:rPr lang="en-US" sz="2400" dirty="0" smtClean="0"/>
              <a:t>Repeatedly Bottom-out Hinting: reach a bottom out hint on three consecutive problems.”</a:t>
            </a:r>
            <a:endParaRPr lang="en-US" sz="2400" dirty="0"/>
          </a:p>
        </p:txBody>
      </p:sp>
      <p:pic>
        <p:nvPicPr>
          <p:cNvPr id="26626" name="Picture 2" descr="http://www.scienceassistments.org/images/Joseph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5419" y="5715000"/>
            <a:ext cx="789365" cy="1190625"/>
          </a:xfrm>
          <a:prstGeom prst="rect">
            <a:avLst/>
          </a:prstGeom>
          <a:noFill/>
        </p:spPr>
      </p:pic>
      <p:pic>
        <p:nvPicPr>
          <p:cNvPr id="26628" name="Picture 4" descr="Neil Heffern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7420" y="5715000"/>
            <a:ext cx="786580" cy="1143000"/>
          </a:xfrm>
          <a:prstGeom prst="rect">
            <a:avLst/>
          </a:prstGeom>
          <a:noFill/>
        </p:spPr>
      </p:pic>
      <p:pic>
        <p:nvPicPr>
          <p:cNvPr id="26630" name="Picture 6" descr="http://teacherwiki.assistment.org/wiki/images/thumb/b/b9/Yue.jpg/120px-Y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2419" y="5714999"/>
            <a:ext cx="1143000" cy="1143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Rational Model</a:t>
            </a:r>
            <a:br>
              <a:rPr lang="en-US" dirty="0" smtClean="0"/>
            </a:br>
            <a:r>
              <a:rPr lang="en-US" sz="3600" dirty="0" smtClean="0"/>
              <a:t>(</a:t>
            </a:r>
            <a:r>
              <a:rPr lang="en-US" sz="3600" dirty="0" err="1" smtClean="0"/>
              <a:t>Muldner</a:t>
            </a:r>
            <a:r>
              <a:rPr lang="en-US" sz="3600" dirty="0" smtClean="0"/>
              <a:t>, Burleson, Van de </a:t>
            </a:r>
            <a:r>
              <a:rPr lang="en-US" sz="3600" dirty="0" err="1" smtClean="0"/>
              <a:t>Sande</a:t>
            </a:r>
            <a:r>
              <a:rPr lang="en-US" sz="3600" dirty="0" smtClean="0"/>
              <a:t>, </a:t>
            </a:r>
            <a:r>
              <a:rPr lang="en-US" sz="3600" dirty="0" err="1" smtClean="0"/>
              <a:t>VanLehn</a:t>
            </a:r>
            <a:r>
              <a:rPr lang="en-US" sz="3600" dirty="0" smtClean="0"/>
              <a:t>, 2010)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“Skipping </a:t>
            </a:r>
            <a:r>
              <a:rPr lang="en-US" dirty="0" smtClean="0"/>
              <a:t>a hint: the tutor presents a hint and the student skips the hint by quickly asking for another hint (under 3 seconds)</a:t>
            </a:r>
          </a:p>
          <a:p>
            <a:r>
              <a:rPr lang="en-US" dirty="0" smtClean="0"/>
              <a:t>Copying a hint:  the tutor presents a bottom-out  hint and the student quickly generates a solution entry, suggesting a shallow  copy of the hint instead of learning of the underlying domain principle </a:t>
            </a:r>
            <a:r>
              <a:rPr lang="en-US" dirty="0" smtClean="0"/>
              <a:t>(under 4 seconds)</a:t>
            </a:r>
            <a:endParaRPr lang="en-US" dirty="0" smtClean="0"/>
          </a:p>
          <a:p>
            <a:r>
              <a:rPr lang="en-US" dirty="0" smtClean="0"/>
              <a:t>Guessing: after the tutor signals an incorrect entry, the student quickly generates another incorrect entry, suggesting s/he is guessing instead of reasoning about why the entry is incorrect </a:t>
            </a:r>
            <a:r>
              <a:rPr lang="en-US" dirty="0" smtClean="0"/>
              <a:t>(under 4 seconds)</a:t>
            </a:r>
            <a:endParaRPr lang="en-US" dirty="0" smtClean="0"/>
          </a:p>
          <a:p>
            <a:r>
              <a:rPr lang="en-US" dirty="0" smtClean="0"/>
              <a:t>Lack of planning:  after the tutor signals a correct entry, the student quickly asks for a hint, suggesting reliance on hints for planning the solution </a:t>
            </a:r>
            <a:r>
              <a:rPr lang="en-US" dirty="0" smtClean="0"/>
              <a:t>(under 4 seconds)”</a:t>
            </a:r>
          </a:p>
          <a:p>
            <a:endParaRPr lang="en-US" dirty="0"/>
          </a:p>
          <a:p>
            <a:r>
              <a:rPr lang="en-US" dirty="0" smtClean="0"/>
              <a:t>Thresholds set by visual inspection of data</a:t>
            </a:r>
            <a:endParaRPr lang="en-US" dirty="0"/>
          </a:p>
        </p:txBody>
      </p:sp>
      <p:pic>
        <p:nvPicPr>
          <p:cNvPr id="24578" name="Picture 2" descr="http://www.public.asu.edu/~kvanlehn/images/kurt_vanleh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9594" y="5715000"/>
            <a:ext cx="964406" cy="1143000"/>
          </a:xfrm>
          <a:prstGeom prst="rect">
            <a:avLst/>
          </a:prstGeom>
          <a:noFill/>
        </p:spPr>
      </p:pic>
      <p:pic>
        <p:nvPicPr>
          <p:cNvPr id="5" name="Picture 5" descr="http://t0.gstatic.com/images?q=tbn:ANd9GcRoBBFz0UUadj9XnrYMxfMwzHgqN7LbtFUY1H2kxYPrymv9P2V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768"/>
          <a:stretch/>
        </p:blipFill>
        <p:spPr bwMode="auto">
          <a:xfrm>
            <a:off x="7313683" y="5715000"/>
            <a:ext cx="86590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Rational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Aleven</a:t>
            </a:r>
            <a:r>
              <a:rPr lang="en-US" dirty="0" smtClean="0"/>
              <a:t> et al. (2004, 2006)</a:t>
            </a:r>
          </a:p>
          <a:p>
            <a:r>
              <a:rPr lang="en-US" dirty="0" smtClean="0"/>
              <a:t>Beck (2005)</a:t>
            </a:r>
          </a:p>
          <a:p>
            <a:r>
              <a:rPr lang="en-US" dirty="0" smtClean="0"/>
              <a:t>Johns &amp; Woolf (2006)</a:t>
            </a:r>
            <a:endParaRPr lang="en-US" dirty="0"/>
          </a:p>
          <a:p>
            <a:r>
              <a:rPr lang="en-US" dirty="0" smtClean="0"/>
              <a:t>Beal, </a:t>
            </a:r>
            <a:r>
              <a:rPr lang="en-US" dirty="0" err="1" smtClean="0"/>
              <a:t>Qu</a:t>
            </a:r>
            <a:r>
              <a:rPr lang="en-US" dirty="0" smtClean="0"/>
              <a:t>, &amp; Lee (2007)</a:t>
            </a:r>
          </a:p>
        </p:txBody>
      </p:sp>
    </p:spTree>
    <p:extLst>
      <p:ext uri="{BB962C8B-B14F-4D97-AF65-F5344CB8AC3E}">
        <p14:creationId xmlns:p14="http://schemas.microsoft.com/office/powerpoint/2010/main" val="243088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Advantages/Disadvantages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advantages and disadvantages of each method of assessing gaming?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Gaming and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/>
              <a:t>Gaming and Learning in Cognitive Tutors</a:t>
            </a:r>
            <a:br>
              <a:rPr lang="en-GB" dirty="0" smtClean="0"/>
            </a:br>
            <a:r>
              <a:rPr lang="en-GB" dirty="0" smtClean="0"/>
              <a:t>(5 field observation studies, 2003-2005)</a:t>
            </a:r>
            <a:endParaRPr lang="en-US" dirty="0" smtClean="0"/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838200" y="1447800"/>
          <a:ext cx="8001000" cy="533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hart" r:id="rId3" imgW="6096060" imgH="4067085" progId="MSGraph.Chart.8">
                  <p:embed followColorScheme="full"/>
                </p:oleObj>
              </mc:Choice>
              <mc:Fallback>
                <p:oleObj name="Chart" r:id="rId3" imgW="6096060" imgH="4067085" progId="MSGraph.Chart.8">
                  <p:embed followColorScheme="full"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7800"/>
                        <a:ext cx="8001000" cy="5338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 descr="http://users.wpi.edu/~rsbaker/Ryan%20Bak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74912" y="5791200"/>
            <a:ext cx="769088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Gaming the System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“Attempting to get correct answers and advance in a curriculum by taking advantage of the software’s help or feedback, rather than by actively thinking through the material”</a:t>
            </a:r>
            <a:br>
              <a:rPr lang="en-US" dirty="0" smtClean="0"/>
            </a:br>
            <a:r>
              <a:rPr lang="en-US" dirty="0" smtClean="0"/>
              <a:t>(Baker et al., 2004, 2006)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Beck (2005)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Gaming studied in Project LISTEN reading tutor for elementary school students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Measured using rational model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Gaming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associated with significantly lower learning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http://www.scienceassistments.org/images/Joseph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4635" y="5715000"/>
            <a:ext cx="789365" cy="119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Aleven</a:t>
            </a:r>
            <a:r>
              <a:rPr lang="en-US" dirty="0" smtClean="0"/>
              <a:t> et al. (2006)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Gaming studied in Cognitive Tutor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measured using rational model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Gaming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associated with significantly lower learning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 descr="KenKoedin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825" y="5791200"/>
            <a:ext cx="765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vinn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3675" y="5791200"/>
            <a:ext cx="1050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hcii.cmu.edu/system/files/imagecache/Image_resize/images/phd/i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5791200"/>
            <a:ext cx="1066800" cy="1066800"/>
          </a:xfrm>
          <a:prstGeom prst="rect">
            <a:avLst/>
          </a:prstGeom>
          <a:noFill/>
        </p:spPr>
      </p:pic>
      <p:pic>
        <p:nvPicPr>
          <p:cNvPr id="51202" name="Picture 2" descr="http://t1.gstatic.com/images?q=tbn:ANd9GcSiaCrLybouwDEJXEP7VLAQpyg_8C8XowqeNRP1f0fDeLg0z6vGCg"/>
          <p:cNvPicPr>
            <a:picLocks noChangeAspect="1" noChangeArrowheads="1"/>
          </p:cNvPicPr>
          <p:nvPr/>
        </p:nvPicPr>
        <p:blipFill>
          <a:blip r:embed="rId5" cstate="print"/>
          <a:srcRect l="12468"/>
          <a:stretch>
            <a:fillRect/>
          </a:stretch>
        </p:blipFill>
        <p:spPr bwMode="auto">
          <a:xfrm>
            <a:off x="6316186" y="5791200"/>
            <a:ext cx="989489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Walonoski</a:t>
            </a:r>
            <a:r>
              <a:rPr lang="en-US" dirty="0" smtClean="0"/>
              <a:t> &amp; Heffernan (2006)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Gaming studied </a:t>
            </a:r>
            <a:r>
              <a:rPr lang="en-US" sz="3200" dirty="0" smtClean="0"/>
              <a:t>in </a:t>
            </a:r>
            <a:r>
              <a:rPr lang="en-US" sz="3200" dirty="0" err="1" smtClean="0"/>
              <a:t>ASSISTments</a:t>
            </a:r>
            <a:r>
              <a:rPr lang="en-US" sz="3200" dirty="0" smtClean="0"/>
              <a:t> for mathematics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measured using </a:t>
            </a:r>
            <a:r>
              <a:rPr lang="en-US" sz="3200" dirty="0" smtClean="0"/>
              <a:t>dat</a:t>
            </a:r>
            <a:r>
              <a:rPr lang="en-US" sz="3200" dirty="0" smtClean="0"/>
              <a:t>a mined model constructed from </a:t>
            </a:r>
            <a:r>
              <a:rPr lang="en-US" sz="3200" dirty="0" smtClean="0"/>
              <a:t>field </a:t>
            </a:r>
            <a:r>
              <a:rPr lang="en-US" sz="3200" dirty="0" smtClean="0"/>
              <a:t>observations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Trend towards gaming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being associated with lower learning, but not significant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 descr="Neil Heffern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7420" y="5715000"/>
            <a:ext cx="78658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Gong et al. (2010)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Gaming studied in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ASSISTments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mathematics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measured using rational model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Gaming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associated with significantly lower learning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scienceassistments.org/images/Joseph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5419" y="5715000"/>
            <a:ext cx="789365" cy="1190625"/>
          </a:xfrm>
          <a:prstGeom prst="rect">
            <a:avLst/>
          </a:prstGeom>
          <a:noFill/>
        </p:spPr>
      </p:pic>
      <p:pic>
        <p:nvPicPr>
          <p:cNvPr id="6" name="Picture 4" descr="Neil Heffern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7420" y="5715000"/>
            <a:ext cx="786580" cy="1143000"/>
          </a:xfrm>
          <a:prstGeom prst="rect">
            <a:avLst/>
          </a:prstGeom>
          <a:noFill/>
        </p:spPr>
      </p:pic>
      <p:pic>
        <p:nvPicPr>
          <p:cNvPr id="7" name="Picture 6" descr="http://teacherwiki.assistment.org/wiki/images/thumb/b/b9/Yue.jpg/120px-Y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2419" y="5714999"/>
            <a:ext cx="1143000" cy="1143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Gobel</a:t>
            </a:r>
            <a:r>
              <a:rPr lang="en-US" dirty="0" smtClean="0"/>
              <a:t> (2010)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Gaming studied in college classroom in Japan using ESL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software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m</a:t>
            </a:r>
            <a:r>
              <a:rPr lang="en-US" sz="3200" noProof="0" dirty="0" err="1" smtClean="0"/>
              <a:t>easured</a:t>
            </a:r>
            <a:r>
              <a:rPr lang="en-US" sz="3200" noProof="0" dirty="0" smtClean="0"/>
              <a:t> using quantitative field observations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relationship to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learning (</a:t>
            </a:r>
            <a:r>
              <a:rPr lang="en-US" sz="3200" dirty="0" smtClean="0"/>
              <a:t>p value and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correlation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not reported)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Case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Shih, </a:t>
            </a:r>
            <a:r>
              <a:rPr lang="en-US" dirty="0" err="1" smtClean="0"/>
              <a:t>Koedinger</a:t>
            </a:r>
            <a:r>
              <a:rPr lang="en-US" dirty="0" smtClean="0"/>
              <a:t>, &amp; </a:t>
            </a:r>
            <a:r>
              <a:rPr lang="en-US" dirty="0" err="1" smtClean="0"/>
              <a:t>Scheines</a:t>
            </a:r>
            <a:r>
              <a:rPr lang="en-US" dirty="0" smtClean="0"/>
              <a:t> (2008)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</p:sp>
      <p:pic>
        <p:nvPicPr>
          <p:cNvPr id="4" name="Picture 3" descr="KenKoedin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825" y="5791200"/>
            <a:ext cx="765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 descr="http://www.cmu.edu/pier/assets/b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846" y="5791200"/>
            <a:ext cx="804203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Shih, </a:t>
            </a:r>
            <a:r>
              <a:rPr lang="en-US" dirty="0" err="1" smtClean="0"/>
              <a:t>Koedinger</a:t>
            </a:r>
            <a:r>
              <a:rPr lang="en-US" dirty="0" smtClean="0"/>
              <a:t>, &amp; </a:t>
            </a:r>
            <a:r>
              <a:rPr lang="en-US" dirty="0" err="1" smtClean="0"/>
              <a:t>Scheines</a:t>
            </a:r>
            <a:r>
              <a:rPr lang="en-US" dirty="0" smtClean="0"/>
              <a:t> (2008)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If student games the system, obtains the answer, enters the answer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Then </a:t>
            </a:r>
            <a:r>
              <a:rPr lang="en-US" sz="3200" b="1" i="1" dirty="0" smtClean="0"/>
              <a:t>pauses for a substantial period of time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Interpreted as self-explanation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behavior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associated with successful learning (in Cognitive Tutor for Geometry)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Factors Predicting Gaming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Predicting Gaming: </a:t>
            </a:r>
            <a:br>
              <a:rPr lang="en-US" dirty="0" smtClean="0"/>
            </a:br>
            <a:r>
              <a:rPr lang="en-US" dirty="0" smtClean="0"/>
              <a:t>State or Trait?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Baker (2007) found that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gaming varies more by lesson-level factors than student-level factors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aseline="0" dirty="0" smtClean="0"/>
              <a:t>Using machine-learned detector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err="1" smtClean="0"/>
              <a:t>Muldner</a:t>
            </a:r>
            <a:r>
              <a:rPr lang="en-US" sz="3200" dirty="0" smtClean="0"/>
              <a:t> et al. (2010) and Gong et al. (2010) found that gaming varies more by student-level factors than problem-level factors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Using rational models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Gaming in Intelligent Tutors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 Abuse</a:t>
            </a:r>
          </a:p>
          <a:p>
            <a:pPr lvl="1">
              <a:buFontTx/>
              <a:buNone/>
            </a:pPr>
            <a:r>
              <a:rPr lang="en-US" dirty="0" smtClean="0"/>
              <a:t>	(cf. Wood and Wood, 2000; </a:t>
            </a:r>
            <a:r>
              <a:rPr lang="en-US" dirty="0" err="1" smtClean="0"/>
              <a:t>Aleven</a:t>
            </a:r>
            <a:r>
              <a:rPr lang="en-US" dirty="0" smtClean="0"/>
              <a:t>, 2001; </a:t>
            </a:r>
            <a:r>
              <a:rPr lang="en-US" dirty="0" err="1" smtClean="0"/>
              <a:t>Aleven</a:t>
            </a:r>
            <a:r>
              <a:rPr lang="en-US" dirty="0" smtClean="0"/>
              <a:t> et al., 2004)</a:t>
            </a:r>
          </a:p>
          <a:p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Predicting Gaming: </a:t>
            </a:r>
            <a:br>
              <a:rPr lang="en-US" dirty="0" smtClean="0"/>
            </a:br>
            <a:r>
              <a:rPr lang="en-US" dirty="0" smtClean="0"/>
              <a:t>Trait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Baker et al. (2008)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studied gaming and student characteristics using gaming detector, in Cognitive Tutor and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ASSISTments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Disliking mathematics (r=0.19), lack of grit (r=0.22) significantly associated with gaming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Performance goals and other constructs not associated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Predicting Gaming: </a:t>
            </a:r>
            <a:br>
              <a:rPr lang="en-US" dirty="0" smtClean="0"/>
            </a:br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Baker et al. (2009) developed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taxonom</a:t>
            </a:r>
            <a:r>
              <a:rPr lang="en-US" sz="2400" dirty="0" smtClean="0"/>
              <a:t>y of 79 tutor features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Labeled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from 58 students and 20 lessons in terms of taxonomy and gaming (using text replays)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aseline="0" dirty="0" smtClean="0"/>
              <a:t>Split taxonomy using factor analysis to produce</a:t>
            </a:r>
            <a:r>
              <a:rPr lang="en-US" sz="2400" dirty="0" smtClean="0"/>
              <a:t> 6 factors for tutor design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factor statistically significant predictor of gaming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AlCorbett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25" y="5791200"/>
            <a:ext cx="847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KenKoedin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8825" y="5791200"/>
            <a:ext cx="765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vinn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3825" y="5791200"/>
            <a:ext cx="1050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adrian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5025" y="5791200"/>
            <a:ext cx="9032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9425" y="5867400"/>
            <a:ext cx="89748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http://users.wpi.edu/~rsbaker/Ryan%20Bak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3025" y="5791200"/>
            <a:ext cx="769088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(Some) tutor lesson features </a:t>
            </a:r>
            <a:br>
              <a:rPr lang="en-US" dirty="0" smtClean="0"/>
            </a:br>
            <a:r>
              <a:rPr lang="en-US" dirty="0" smtClean="0"/>
              <a:t>associated with gaming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>
              <a:buFont typeface="Arial" pitchFamily="34" charset="0"/>
              <a:buChar char="•"/>
            </a:pPr>
            <a:r>
              <a:rPr lang="en-US" sz="3200" dirty="0" smtClean="0"/>
              <a:t> Hints are not associated with better future performance (more gaming)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smtClean="0"/>
              <a:t> Proportion of hints in each hint sequence that refer to abstract principles (more gaming)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smtClean="0"/>
              <a:t> Average number of words in problem statements not directly related to math (less gaming)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smtClean="0"/>
              <a:t> No problem statement (less gaming)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smtClean="0"/>
              <a:t> Not immediately apparent what icons in toolbar mean (to teacher coder with tutor experience) (more gaming)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Achieves r</a:t>
            </a:r>
            <a:r>
              <a:rPr lang="en-US" baseline="30000" dirty="0" smtClean="0"/>
              <a:t>2</a:t>
            </a:r>
            <a:r>
              <a:rPr lang="en-US" dirty="0" smtClean="0"/>
              <a:t> = 0.56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1233-E1D8-4AA6-907C-C578EBBF5C5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 (APRIL 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Off-Task Behavior and Carelessness</a:t>
            </a:r>
          </a:p>
          <a:p>
            <a:endParaRPr lang="en-US" dirty="0"/>
          </a:p>
          <a:p>
            <a:r>
              <a:rPr lang="en-US" b="1" dirty="0" smtClean="0"/>
              <a:t>Readings</a:t>
            </a:r>
          </a:p>
          <a:p>
            <a:r>
              <a:rPr lang="en-US" dirty="0" err="1" smtClean="0"/>
              <a:t>Karweit</a:t>
            </a:r>
            <a:r>
              <a:rPr lang="en-US" dirty="0" smtClean="0"/>
              <a:t>, N., </a:t>
            </a:r>
            <a:r>
              <a:rPr lang="en-US" dirty="0" err="1" smtClean="0"/>
              <a:t>Slavin</a:t>
            </a:r>
            <a:r>
              <a:rPr lang="en-US" dirty="0" smtClean="0"/>
              <a:t>, R.E. (1982) Time-On-Task: Issues of Timing, Sampling, and Definition. </a:t>
            </a:r>
            <a:r>
              <a:rPr lang="en-US" i="1" dirty="0" smtClean="0"/>
              <a:t>Journal of Experimental Psychology</a:t>
            </a:r>
            <a:r>
              <a:rPr lang="en-US" dirty="0" smtClean="0"/>
              <a:t>, 74 (6), 844-851.</a:t>
            </a:r>
          </a:p>
          <a:p>
            <a:r>
              <a:rPr lang="en-US" dirty="0" smtClean="0"/>
              <a:t>Baker, </a:t>
            </a:r>
            <a:r>
              <a:rPr lang="en-US" dirty="0" err="1" smtClean="0"/>
              <a:t>R.S.J.d</a:t>
            </a:r>
            <a:r>
              <a:rPr lang="en-US" dirty="0" smtClean="0"/>
              <a:t>. (2007) Modeling and Understanding Students' Off-Task Behavior in Intelligent Tutoring Systems. </a:t>
            </a:r>
            <a:r>
              <a:rPr lang="en-US" i="1" dirty="0" smtClean="0"/>
              <a:t>Proceedings of ACM CHI 2007: Computer-Human Interaction</a:t>
            </a:r>
            <a:r>
              <a:rPr lang="en-US" dirty="0" smtClean="0"/>
              <a:t>, 1059-1068.</a:t>
            </a:r>
          </a:p>
          <a:p>
            <a:r>
              <a:rPr lang="en-US" dirty="0" smtClean="0"/>
              <a:t>Clements, M.A. (1982) Careless Errors Made by Sixth-Grade Children on Written Mathematical Tasks. </a:t>
            </a:r>
            <a:r>
              <a:rPr lang="en-US" i="1" dirty="0" smtClean="0"/>
              <a:t>Journal for Research in Mathematics Education</a:t>
            </a:r>
            <a:r>
              <a:rPr lang="en-US" dirty="0" smtClean="0"/>
              <a:t>, 13 (2), 136-144.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9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Gaming in Intelligent Tutors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Systematic Guessing</a:t>
            </a:r>
          </a:p>
          <a:p>
            <a:pPr lvl="1">
              <a:buNone/>
            </a:pPr>
            <a:r>
              <a:rPr lang="en-US" dirty="0" smtClean="0"/>
              <a:t>	(cf. Baker et al., 2004)</a:t>
            </a:r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Gaming in Intelligent Tutors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Systematic Guessing</a:t>
            </a:r>
          </a:p>
          <a:p>
            <a:pPr lvl="1">
              <a:buNone/>
            </a:pPr>
            <a:r>
              <a:rPr lang="en-US" dirty="0" smtClean="0"/>
              <a:t>	(cf. Baker et al., 2004)</a:t>
            </a:r>
          </a:p>
          <a:p>
            <a:pPr lvl="1"/>
            <a:r>
              <a:rPr lang="en-US" dirty="0" smtClean="0"/>
              <a:t>	Alternately conceptualized as “hasty guessing”/</a:t>
            </a:r>
            <a:br>
              <a:rPr lang="en-US" dirty="0" smtClean="0"/>
            </a:br>
            <a:r>
              <a:rPr lang="en-US" dirty="0" smtClean="0"/>
              <a:t>”rapid guessing” (Beck, 2005; </a:t>
            </a:r>
            <a:r>
              <a:rPr lang="en-US" dirty="0" err="1" smtClean="0"/>
              <a:t>Muldner</a:t>
            </a:r>
            <a:r>
              <a:rPr lang="en-US" dirty="0" smtClean="0"/>
              <a:t> et al., 2010)</a:t>
            </a:r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Gaming in Intelligent Tutors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Intentional Rapid Mistakes</a:t>
            </a:r>
          </a:p>
          <a:p>
            <a:pPr lvl="1">
              <a:buNone/>
            </a:pPr>
            <a:r>
              <a:rPr lang="en-US" dirty="0" smtClean="0"/>
              <a:t>	(cf. Murray &amp; </a:t>
            </a:r>
            <a:r>
              <a:rPr lang="en-US" dirty="0" err="1" smtClean="0"/>
              <a:t>VanLehn</a:t>
            </a:r>
            <a:r>
              <a:rPr lang="en-US" dirty="0" smtClean="0"/>
              <a:t>, 2007; Baker, </a:t>
            </a:r>
            <a:r>
              <a:rPr lang="en-US" dirty="0" err="1" smtClean="0"/>
              <a:t>Mitrovic</a:t>
            </a:r>
            <a:r>
              <a:rPr lang="en-US" dirty="0" smtClean="0"/>
              <a:t>, &amp; Mathews, 2010)</a:t>
            </a:r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Gaming the System</a:t>
            </a: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First documented in 1972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Tait</a:t>
            </a:r>
            <a:r>
              <a:rPr lang="en-US" dirty="0" smtClean="0"/>
              <a:t>, Hartley, &amp; Anderson, 1972)</a:t>
            </a: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Has been documented in many learning environments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Intelligent Tutors (Baker et al, 2004; Beck et al, 2005; Murray &amp; </a:t>
            </a:r>
            <a:r>
              <a:rPr lang="en-GB" dirty="0" err="1" smtClean="0"/>
              <a:t>VanLehn</a:t>
            </a:r>
            <a:r>
              <a:rPr lang="en-GB" dirty="0" smtClean="0"/>
              <a:t>, 2005; </a:t>
            </a:r>
            <a:r>
              <a:rPr lang="en-GB" dirty="0" err="1" smtClean="0"/>
              <a:t>Walonoski</a:t>
            </a:r>
            <a:r>
              <a:rPr lang="en-GB" dirty="0" smtClean="0"/>
              <a:t> &amp; Heffernan, 2006; Johns &amp; Woolf, 2006)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Puzzle-Solving Games (Rodrigo et al, 2007)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Collaborative </a:t>
            </a:r>
            <a:r>
              <a:rPr lang="en-GB" dirty="0" smtClean="0"/>
              <a:t>Games (</a:t>
            </a:r>
            <a:r>
              <a:rPr lang="en-GB" dirty="0" err="1" smtClean="0"/>
              <a:t>Magnussen</a:t>
            </a:r>
            <a:r>
              <a:rPr lang="en-GB" dirty="0" smtClean="0"/>
              <a:t> &amp; </a:t>
            </a:r>
            <a:r>
              <a:rPr lang="en-GB" dirty="0" err="1" smtClean="0"/>
              <a:t>Misfeldt</a:t>
            </a:r>
            <a:r>
              <a:rPr lang="en-GB" dirty="0" smtClean="0"/>
              <a:t>, 2004)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Graded-Participation </a:t>
            </a:r>
            <a:r>
              <a:rPr lang="en-GB" dirty="0" smtClean="0"/>
              <a:t>Newsgroups (Cheng &amp; </a:t>
            </a:r>
            <a:r>
              <a:rPr lang="en-GB" dirty="0" err="1" smtClean="0"/>
              <a:t>Vassileva</a:t>
            </a:r>
            <a:r>
              <a:rPr lang="en-GB" dirty="0" smtClean="0"/>
              <a:t>, 2005)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Assessing Gaming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Quantitative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Field Observations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Text Replays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/>
              <a:t>Machine-Learned/Data-Mined</a:t>
            </a:r>
            <a:r>
              <a:rPr lang="en-US" sz="3200" dirty="0" smtClean="0"/>
              <a:t> Models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Rational/Knowledge-Engineered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7337</TotalTime>
  <Words>1105</Words>
  <Application>Microsoft Office PowerPoint</Application>
  <PresentationFormat>On-screen Show (4:3)</PresentationFormat>
  <Paragraphs>155</Paragraphs>
  <Slides>44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Chart</vt:lpstr>
      <vt:lpstr>Meta-Cognition, Motivation,  and Affect</vt:lpstr>
      <vt:lpstr>Gaming the System (Baker, Corbett, Koedinger, &amp; Wagner, 2004; Baker et al., 2006)</vt:lpstr>
      <vt:lpstr>Gaming the System</vt:lpstr>
      <vt:lpstr>Gaming in Intelligent Tutors</vt:lpstr>
      <vt:lpstr>Gaming in Intelligent Tutors</vt:lpstr>
      <vt:lpstr>Gaming in Intelligent Tutors</vt:lpstr>
      <vt:lpstr>Gaming in Intelligent Tutors</vt:lpstr>
      <vt:lpstr>Gaming the System</vt:lpstr>
      <vt:lpstr>Methods for Assessing Gaming</vt:lpstr>
      <vt:lpstr>Quantitative Field Observations (Baker et al., 2004)</vt:lpstr>
      <vt:lpstr>Quantitative Field Observations</vt:lpstr>
      <vt:lpstr>Inter-rater reliability</vt:lpstr>
      <vt:lpstr>Text Replays (Baker, Corbett, &amp; Wagner, 2006)</vt:lpstr>
      <vt:lpstr>Text replays</vt:lpstr>
      <vt:lpstr>Real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Inter-rater reliability (for gaming)</vt:lpstr>
      <vt:lpstr>Machine Learned/Data Mined Models</vt:lpstr>
      <vt:lpstr>Accuracy</vt:lpstr>
      <vt:lpstr>Rational Model (Gong, Beck,&amp; Heffernan, 2010)</vt:lpstr>
      <vt:lpstr>Rational Model (Muldner, Burleson, Van de Sande, VanLehn, 2010)</vt:lpstr>
      <vt:lpstr>Other Rational Models</vt:lpstr>
      <vt:lpstr>Advantages/Disadvantages</vt:lpstr>
      <vt:lpstr>Gaming and Learning</vt:lpstr>
      <vt:lpstr>Gaming and Learning in Cognitive Tutors (5 field observation studies, 2003-2005)</vt:lpstr>
      <vt:lpstr>Beck (2005)</vt:lpstr>
      <vt:lpstr>Aleven et al. (2006)</vt:lpstr>
      <vt:lpstr>Walonoski &amp; Heffernan (2006)</vt:lpstr>
      <vt:lpstr>Gong et al. (2010)</vt:lpstr>
      <vt:lpstr>Gobel (2010)</vt:lpstr>
      <vt:lpstr>Special Case</vt:lpstr>
      <vt:lpstr>Shih, Koedinger, &amp; Scheines (2008)</vt:lpstr>
      <vt:lpstr>Shih, Koedinger, &amp; Scheines (2008)</vt:lpstr>
      <vt:lpstr>Factors Predicting Gaming</vt:lpstr>
      <vt:lpstr>Factors Predicting Gaming:  State or Trait?</vt:lpstr>
      <vt:lpstr>Factors Predicting Gaming:  Trait</vt:lpstr>
      <vt:lpstr>Factors Predicting Gaming:  State</vt:lpstr>
      <vt:lpstr>(Some) tutor lesson features  associated with gaming</vt:lpstr>
      <vt:lpstr>Final Model</vt:lpstr>
      <vt:lpstr>Next Class (APRIL 18)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for the Learning Sciences</dc:title>
  <dc:creator>rsbaker</dc:creator>
  <cp:lastModifiedBy>Ryan Baker</cp:lastModifiedBy>
  <cp:revision>1488</cp:revision>
  <dcterms:created xsi:type="dcterms:W3CDTF">2010-01-07T20:34:12Z</dcterms:created>
  <dcterms:modified xsi:type="dcterms:W3CDTF">2011-04-12T17:18:30Z</dcterms:modified>
</cp:coreProperties>
</file>