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5" r:id="rId3"/>
    <p:sldId id="358" r:id="rId4"/>
    <p:sldId id="357" r:id="rId5"/>
    <p:sldId id="356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8" r:id="rId14"/>
    <p:sldId id="369" r:id="rId15"/>
    <p:sldId id="370" r:id="rId16"/>
    <p:sldId id="381" r:id="rId17"/>
    <p:sldId id="366" r:id="rId18"/>
    <p:sldId id="384" r:id="rId19"/>
    <p:sldId id="375" r:id="rId20"/>
    <p:sldId id="385" r:id="rId21"/>
    <p:sldId id="374" r:id="rId22"/>
    <p:sldId id="376" r:id="rId23"/>
    <p:sldId id="377" r:id="rId24"/>
    <p:sldId id="378" r:id="rId25"/>
    <p:sldId id="372" r:id="rId26"/>
    <p:sldId id="380" r:id="rId27"/>
    <p:sldId id="382" r:id="rId28"/>
    <p:sldId id="386" r:id="rId29"/>
    <p:sldId id="383" r:id="rId30"/>
    <p:sldId id="371" r:id="rId31"/>
    <p:sldId id="393" r:id="rId32"/>
    <p:sldId id="387" r:id="rId33"/>
    <p:sldId id="389" r:id="rId34"/>
    <p:sldId id="390" r:id="rId35"/>
    <p:sldId id="388" r:id="rId36"/>
    <p:sldId id="391" r:id="rId37"/>
    <p:sldId id="392" r:id="rId38"/>
    <p:sldId id="30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0667" autoAdjust="0"/>
  </p:normalViewPr>
  <p:slideViewPr>
    <p:cSldViewPr>
      <p:cViewPr>
        <p:scale>
          <a:sx n="66" d="100"/>
          <a:sy n="66" d="100"/>
        </p:scale>
        <p:origin x="-119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18,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Talking to other student about Inception</a:t>
            </a:r>
          </a:p>
          <a:p>
            <a:pPr lvl="1"/>
            <a:r>
              <a:rPr lang="en-US" dirty="0"/>
              <a:t>Reading a magazine about Inception</a:t>
            </a:r>
          </a:p>
          <a:p>
            <a:pPr lvl="1"/>
            <a:r>
              <a:rPr lang="en-US" dirty="0"/>
              <a:t>Surfing the web to read blog posts on Inception</a:t>
            </a:r>
          </a:p>
          <a:p>
            <a:pPr lvl="1"/>
            <a:r>
              <a:rPr lang="en-US" dirty="0"/>
              <a:t>Playing an online Inception video game</a:t>
            </a:r>
          </a:p>
          <a:p>
            <a:pPr lvl="1"/>
            <a:r>
              <a:rPr lang="en-US" dirty="0" smtClean="0"/>
              <a:t>Sleeping…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Talking to other student about Inception</a:t>
            </a:r>
          </a:p>
          <a:p>
            <a:pPr lvl="1"/>
            <a:r>
              <a:rPr lang="en-US" dirty="0"/>
              <a:t>Reading a magazine about Inception</a:t>
            </a:r>
          </a:p>
          <a:p>
            <a:pPr lvl="1"/>
            <a:r>
              <a:rPr lang="en-US" dirty="0"/>
              <a:t>Surfing the web to read blog posts on Inception</a:t>
            </a:r>
          </a:p>
          <a:p>
            <a:pPr lvl="1"/>
            <a:r>
              <a:rPr lang="en-US" dirty="0"/>
              <a:t>Playing an online Inception video game</a:t>
            </a:r>
          </a:p>
          <a:p>
            <a:pPr lvl="1"/>
            <a:r>
              <a:rPr lang="en-US" dirty="0" smtClean="0"/>
              <a:t>Sleeping… and dreaming about Inception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Talking to other student about Inception</a:t>
            </a:r>
          </a:p>
          <a:p>
            <a:pPr lvl="1"/>
            <a:r>
              <a:rPr lang="en-US" dirty="0"/>
              <a:t>Reading a magazine about Inception</a:t>
            </a:r>
          </a:p>
          <a:p>
            <a:pPr lvl="1"/>
            <a:r>
              <a:rPr lang="en-US" dirty="0"/>
              <a:t>Surfing the web to read blog posts on Inception</a:t>
            </a:r>
          </a:p>
          <a:p>
            <a:pPr lvl="1"/>
            <a:r>
              <a:rPr lang="en-US" dirty="0"/>
              <a:t>Playing an online Inception video game</a:t>
            </a:r>
          </a:p>
          <a:p>
            <a:pPr lvl="1"/>
            <a:r>
              <a:rPr lang="en-US" dirty="0" smtClean="0"/>
              <a:t>Sleeping… and dreaming about Inception</a:t>
            </a:r>
            <a:br>
              <a:rPr lang="en-US" dirty="0" smtClean="0"/>
            </a:br>
            <a:r>
              <a:rPr lang="en-US" dirty="0" smtClean="0"/>
              <a:t>(but is it really a dream?)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3794" name="Picture 2" descr="96x96_01_Inception_Top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455" y="5943599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off-task behavior</a:t>
            </a:r>
            <a:br>
              <a:rPr lang="en-US" dirty="0" smtClean="0"/>
            </a:br>
            <a:r>
              <a:rPr lang="en-US" dirty="0" smtClean="0"/>
              <a:t>(Plato, ~600 BC, The </a:t>
            </a:r>
            <a:r>
              <a:rPr lang="en-US" i="1" dirty="0" err="1" smtClean="0"/>
              <a:t>Madeuppias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Gorgias</a:t>
            </a:r>
            <a:r>
              <a:rPr lang="en-US" dirty="0" smtClean="0"/>
              <a:t>: I must admit, Socrates, that on some occasions, my students do not pay attention to me while I am lecturing.</a:t>
            </a:r>
          </a:p>
          <a:p>
            <a:r>
              <a:rPr lang="en-US" dirty="0" smtClean="0"/>
              <a:t>Socrates: And what do you do in these </a:t>
            </a:r>
            <a:r>
              <a:rPr lang="en-US" dirty="0" err="1" smtClean="0"/>
              <a:t>sitatuations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Gorgias</a:t>
            </a:r>
            <a:r>
              <a:rPr lang="en-US" dirty="0" smtClean="0"/>
              <a:t>: I often utilize verbal reprimands.</a:t>
            </a:r>
          </a:p>
          <a:p>
            <a:r>
              <a:rPr lang="en-US" dirty="0" smtClean="0"/>
              <a:t>Socrates: And does that eliminate the off-task behavior then, </a:t>
            </a:r>
            <a:r>
              <a:rPr lang="en-US" dirty="0" err="1" smtClean="0"/>
              <a:t>Gorgias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Gorgias</a:t>
            </a:r>
            <a:r>
              <a:rPr lang="en-US" dirty="0" smtClean="0"/>
              <a:t>: No, Socrates, it does not.</a:t>
            </a:r>
          </a:p>
          <a:p>
            <a:r>
              <a:rPr lang="en-US" dirty="0" smtClean="0"/>
              <a:t>Socrates: Can off-task behavior be considered the most complete, the ideal form of classroom disengagement?</a:t>
            </a:r>
          </a:p>
          <a:p>
            <a:r>
              <a:rPr lang="en-US" dirty="0" err="1" smtClean="0"/>
              <a:t>Gorgias</a:t>
            </a:r>
            <a:r>
              <a:rPr lang="en-US" dirty="0" smtClean="0"/>
              <a:t>: I am not certain, Socrates.</a:t>
            </a:r>
          </a:p>
          <a:p>
            <a:r>
              <a:rPr lang="en-US" dirty="0" smtClean="0"/>
              <a:t>Socrates: And what would you do to reduce off-task behavior, Alcibiades?</a:t>
            </a:r>
          </a:p>
          <a:p>
            <a:r>
              <a:rPr lang="en-US" dirty="0" smtClean="0"/>
              <a:t>Alcibiades: I would sell the city of Athens to Xerxes, king of the Persians.</a:t>
            </a:r>
            <a:endParaRPr lang="en-US" dirty="0"/>
          </a:p>
        </p:txBody>
      </p:sp>
      <p:pic>
        <p:nvPicPr>
          <p:cNvPr id="2050" name="Picture 2" descr="http://www.livius.org/a/1/greeks/socrates_louv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278456"/>
            <a:ext cx="990600" cy="157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cited as a problem in classrooms in 1884</a:t>
            </a:r>
            <a:br>
              <a:rPr lang="en-US" dirty="0" smtClean="0"/>
            </a:br>
            <a:r>
              <a:rPr lang="en-US" dirty="0" smtClean="0"/>
              <a:t>(Currie, 1884)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Time-on-Task Hypothesis</a:t>
            </a:r>
            <a:br>
              <a:rPr lang="en-US" dirty="0" smtClean="0"/>
            </a:br>
            <a:r>
              <a:rPr lang="en-US" dirty="0" smtClean="0"/>
              <a:t>(Carroll, 1963; Bloom, 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Off-task behavior reduces the total time spent learning the material, thereby reducing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49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Quantitative field observations (</a:t>
            </a:r>
            <a:r>
              <a:rPr lang="en-US" dirty="0" err="1"/>
              <a:t>Lahaderne</a:t>
            </a:r>
            <a:r>
              <a:rPr lang="en-US" dirty="0"/>
              <a:t>, 1968; Cobb, 1972; McKinney et al, 1975; Fredrick et al., 1979; </a:t>
            </a:r>
            <a:r>
              <a:rPr lang="en-US" dirty="0" err="1" smtClean="0"/>
              <a:t>Karweit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Slavin</a:t>
            </a:r>
            <a:r>
              <a:rPr lang="en-US" dirty="0"/>
              <a:t>, 1981, 1982; </a:t>
            </a:r>
            <a:r>
              <a:rPr lang="en-US" dirty="0" smtClean="0"/>
              <a:t>Lloyd &amp; </a:t>
            </a:r>
            <a:r>
              <a:rPr lang="en-US" dirty="0" err="1" smtClean="0"/>
              <a:t>Loper</a:t>
            </a:r>
            <a:r>
              <a:rPr lang="en-US" dirty="0" smtClean="0"/>
              <a:t>, 1986; Chase </a:t>
            </a:r>
            <a:r>
              <a:rPr lang="en-US" dirty="0"/>
              <a:t>&amp; Mueller, 1989</a:t>
            </a:r>
            <a:r>
              <a:rPr lang="en-US" dirty="0" smtClean="0"/>
              <a:t>; </a:t>
            </a:r>
            <a:r>
              <a:rPr lang="en-US" dirty="0" err="1"/>
              <a:t>Weisz</a:t>
            </a:r>
            <a:r>
              <a:rPr lang="en-US" dirty="0"/>
              <a:t> et al., 1995;</a:t>
            </a:r>
            <a:r>
              <a:rPr lang="en-US" dirty="0" smtClean="0"/>
              <a:t> Lee</a:t>
            </a:r>
            <a:r>
              <a:rPr lang="en-US" dirty="0"/>
              <a:t>, Kelly, &amp; </a:t>
            </a:r>
            <a:r>
              <a:rPr lang="en-US" dirty="0" err="1"/>
              <a:t>Nyre</a:t>
            </a:r>
            <a:r>
              <a:rPr lang="en-US" dirty="0"/>
              <a:t>, </a:t>
            </a:r>
            <a:r>
              <a:rPr lang="en-US" dirty="0" smtClean="0"/>
              <a:t>1999; Baker et al., 2004; Rodrigo </a:t>
            </a:r>
            <a:r>
              <a:rPr lang="en-US" dirty="0"/>
              <a:t>et al., 2007, 2008, 2009</a:t>
            </a:r>
            <a:r>
              <a:rPr lang="en-US" dirty="0" smtClean="0"/>
              <a:t>)</a:t>
            </a:r>
          </a:p>
          <a:p>
            <a:pPr marL="742950" lvl="2" indent="-342900"/>
            <a:r>
              <a:rPr lang="en-US" dirty="0" smtClean="0"/>
              <a:t>Typically excellent inter-rater reliability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Automated detectors, built from field observations (Baker, 2007; </a:t>
            </a:r>
            <a:r>
              <a:rPr lang="en-US" dirty="0" err="1" smtClean="0"/>
              <a:t>Cetintas</a:t>
            </a:r>
            <a:r>
              <a:rPr lang="en-US" dirty="0" smtClean="0"/>
              <a:t> et al., 2009)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2" descr="http://releases.jhu.edu/wp-content/uploads/2010/03/RobertSlavin_web-199x3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8" t="7200" r="24120" b="51200"/>
          <a:stretch/>
        </p:blipFill>
        <p:spPr bwMode="auto">
          <a:xfrm>
            <a:off x="5943600" y="5426892"/>
            <a:ext cx="1081314" cy="14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tat.purdue.edu/images/Faculty/medium/lsi-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4" t="2" r="12921" b="32797"/>
          <a:stretch/>
        </p:blipFill>
        <p:spPr bwMode="auto">
          <a:xfrm>
            <a:off x="7053943" y="5426892"/>
            <a:ext cx="1022220" cy="14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pi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3933" y="5426892"/>
            <a:ext cx="1232467" cy="1478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2262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15-25% of time in middle school and high school </a:t>
            </a:r>
            <a:r>
              <a:rPr lang="en-US" dirty="0"/>
              <a:t>(Baker, 2007; Lee, Kelly, &amp; </a:t>
            </a:r>
            <a:r>
              <a:rPr lang="en-US" dirty="0" err="1"/>
              <a:t>Nyre</a:t>
            </a:r>
            <a:r>
              <a:rPr lang="en-US" dirty="0"/>
              <a:t>, 1999; Lloyd &amp; </a:t>
            </a:r>
            <a:r>
              <a:rPr lang="en-US" dirty="0" err="1"/>
              <a:t>Loper</a:t>
            </a:r>
            <a:r>
              <a:rPr lang="en-US" dirty="0"/>
              <a:t>, 1986</a:t>
            </a:r>
            <a:r>
              <a:rPr lang="en-US" dirty="0" smtClean="0"/>
              <a:t>)</a:t>
            </a:r>
          </a:p>
          <a:p>
            <a:endParaRPr lang="en-US" sz="2800" dirty="0" smtClean="0"/>
          </a:p>
          <a:p>
            <a:r>
              <a:rPr lang="en-US" dirty="0" smtClean="0"/>
              <a:t>Occurs 30-50% of time in elementary school (</a:t>
            </a:r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, 1981; Fisher et al., in preparation)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http://releases.jhu.edu/wp-content/uploads/2010/03/RobertSlavin_web-199x3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8" t="7200" r="24120" b="51200"/>
          <a:stretch/>
        </p:blipFill>
        <p:spPr bwMode="auto">
          <a:xfrm>
            <a:off x="7148286" y="5426892"/>
            <a:ext cx="1081314" cy="14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psy.cmu.edu/people/fisher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344" y="5426892"/>
            <a:ext cx="938859" cy="14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Associated with poorer learning </a:t>
            </a:r>
            <a:r>
              <a:rPr lang="en-US" dirty="0" smtClean="0"/>
              <a:t>in </a:t>
            </a:r>
            <a:r>
              <a:rPr lang="en-US" dirty="0" smtClean="0"/>
              <a:t>traditional classrooms</a:t>
            </a:r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dirty="0" err="1" smtClean="0"/>
              <a:t>Lahaderne</a:t>
            </a:r>
            <a:r>
              <a:rPr lang="en-US" dirty="0" smtClean="0"/>
              <a:t>, 1968; Cobb, 1972; McKinney et al, 1975; </a:t>
            </a:r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, 1981, 1982; </a:t>
            </a:r>
            <a:r>
              <a:rPr lang="en-US" dirty="0"/>
              <a:t>Caldwell, </a:t>
            </a:r>
            <a:r>
              <a:rPr lang="en-US" dirty="0" err="1"/>
              <a:t>Huitt</a:t>
            </a:r>
            <a:r>
              <a:rPr lang="en-US" dirty="0"/>
              <a:t>, &amp; </a:t>
            </a:r>
            <a:r>
              <a:rPr lang="en-US" dirty="0" err="1"/>
              <a:t>Graeber</a:t>
            </a:r>
            <a:r>
              <a:rPr lang="en-US" dirty="0"/>
              <a:t>, </a:t>
            </a:r>
            <a:r>
              <a:rPr lang="en-US" dirty="0" smtClean="0"/>
              <a:t>1982; </a:t>
            </a:r>
            <a:r>
              <a:rPr lang="en-US" dirty="0"/>
              <a:t>Goodman, </a:t>
            </a:r>
            <a:r>
              <a:rPr lang="en-US" dirty="0" smtClean="0"/>
              <a:t>1990; </a:t>
            </a:r>
            <a:r>
              <a:rPr lang="en-US" dirty="0" smtClean="0"/>
              <a:t>Lee</a:t>
            </a:r>
            <a:r>
              <a:rPr lang="en-US" dirty="0" smtClean="0"/>
              <a:t>, Kelly, &amp; </a:t>
            </a:r>
            <a:r>
              <a:rPr lang="en-US" dirty="0" err="1" smtClean="0"/>
              <a:t>Nyre</a:t>
            </a:r>
            <a:r>
              <a:rPr lang="en-US" dirty="0" smtClean="0"/>
              <a:t>, 1999)</a:t>
            </a:r>
          </a:p>
          <a:p>
            <a:r>
              <a:rPr lang="en-US" dirty="0" smtClean="0"/>
              <a:t>And in individual use of educational software</a:t>
            </a:r>
          </a:p>
          <a:p>
            <a:pPr marL="749300" indent="-749300">
              <a:buNone/>
            </a:pPr>
            <a:r>
              <a:rPr lang="pt-BR" sz="2800" dirty="0" smtClean="0"/>
              <a:t>	(</a:t>
            </a:r>
            <a:r>
              <a:rPr lang="en-US" sz="2800" dirty="0" smtClean="0"/>
              <a:t>Baker, Corbett, </a:t>
            </a:r>
            <a:r>
              <a:rPr lang="en-US" sz="2800" dirty="0" err="1" smtClean="0"/>
              <a:t>Koedinger</a:t>
            </a:r>
            <a:r>
              <a:rPr lang="en-US" sz="2800" dirty="0" smtClean="0"/>
              <a:t>, &amp; Wagner, 2004; </a:t>
            </a:r>
            <a:br>
              <a:rPr lang="en-US" sz="2800" dirty="0" smtClean="0"/>
            </a:br>
            <a:r>
              <a:rPr lang="en-US" sz="2800" dirty="0" smtClean="0"/>
              <a:t>Baker, </a:t>
            </a:r>
            <a:r>
              <a:rPr lang="en-US" sz="2800" dirty="0" smtClean="0"/>
              <a:t>2007; </a:t>
            </a:r>
            <a:r>
              <a:rPr lang="en-US" sz="2800" dirty="0" err="1" smtClean="0"/>
              <a:t>Cocea</a:t>
            </a:r>
            <a:r>
              <a:rPr lang="en-US" sz="2800" dirty="0" smtClean="0"/>
              <a:t>, </a:t>
            </a:r>
            <a:r>
              <a:rPr lang="en-US" sz="2800" dirty="0" err="1" smtClean="0"/>
              <a:t>Hershkovitz</a:t>
            </a:r>
            <a:r>
              <a:rPr lang="en-US" sz="2800" dirty="0" smtClean="0"/>
              <a:t>, &amp; Baker, 2009)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Associated with poorer </a:t>
            </a:r>
            <a:r>
              <a:rPr lang="en-US" dirty="0" smtClean="0"/>
              <a:t>performance on later standardized exams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/>
              <a:t>(</a:t>
            </a:r>
            <a:r>
              <a:rPr lang="en-US" dirty="0" err="1"/>
              <a:t>Karweit</a:t>
            </a:r>
            <a:r>
              <a:rPr lang="en-US" dirty="0"/>
              <a:t> &amp; </a:t>
            </a:r>
            <a:r>
              <a:rPr lang="en-US" dirty="0" err="1"/>
              <a:t>Slavin</a:t>
            </a:r>
            <a:r>
              <a:rPr lang="en-US" dirty="0"/>
              <a:t>, </a:t>
            </a:r>
            <a:r>
              <a:rPr lang="en-US" dirty="0" smtClean="0"/>
              <a:t>1982</a:t>
            </a:r>
            <a:r>
              <a:rPr lang="en-US" dirty="0"/>
              <a:t>; </a:t>
            </a:r>
            <a:r>
              <a:rPr lang="en-US" dirty="0" err="1"/>
              <a:t>Rossmiller</a:t>
            </a:r>
            <a:r>
              <a:rPr lang="en-US" dirty="0"/>
              <a:t>, 1986, cited in Berliner, </a:t>
            </a:r>
            <a:r>
              <a:rPr lang="en-US" dirty="0" smtClean="0"/>
              <a:t>1990)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 descr="http://releases.jhu.edu/wp-content/uploads/2010/03/RobertSlavin_web-199x3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8" t="7200" r="24120" b="51200"/>
          <a:stretch/>
        </p:blipFill>
        <p:spPr bwMode="auto">
          <a:xfrm>
            <a:off x="8030029" y="5452292"/>
            <a:ext cx="1081314" cy="14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paper is due </a:t>
            </a:r>
            <a:r>
              <a:rPr lang="en-US" b="1" i="1" dirty="0" smtClean="0"/>
              <a:t>WEDNESDAY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5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Predicts later drop-out</a:t>
            </a:r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(Finn, 1989; Tobin &amp; </a:t>
            </a:r>
            <a:r>
              <a:rPr lang="en-US" sz="3200" dirty="0" err="1" smtClean="0"/>
              <a:t>Sugai</a:t>
            </a:r>
            <a:r>
              <a:rPr lang="en-US" sz="3200" dirty="0" smtClean="0"/>
              <a:t>, 1999)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studies found this pattern</a:t>
            </a:r>
          </a:p>
          <a:p>
            <a:endParaRPr lang="en-US" dirty="0"/>
          </a:p>
          <a:p>
            <a:r>
              <a:rPr lang="en-US" dirty="0" smtClean="0"/>
              <a:t>Some null effects (Fredrick et al., 1979; </a:t>
            </a:r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, 1981)</a:t>
            </a:r>
          </a:p>
          <a:p>
            <a:endParaRPr lang="en-US" dirty="0"/>
          </a:p>
          <a:p>
            <a:r>
              <a:rPr lang="en-US" dirty="0" smtClean="0"/>
              <a:t>Some positive correlations to learning (</a:t>
            </a:r>
            <a:r>
              <a:rPr lang="en-US" dirty="0" err="1" smtClean="0"/>
              <a:t>Kreijns</a:t>
            </a:r>
            <a:r>
              <a:rPr lang="en-US" dirty="0" smtClean="0"/>
              <a:t>, 2004; Kumar et al., 2004)</a:t>
            </a:r>
            <a:endParaRPr lang="en-US" dirty="0"/>
          </a:p>
        </p:txBody>
      </p:sp>
      <p:pic>
        <p:nvPicPr>
          <p:cNvPr id="7170" name="Picture 2" descr="http://academic.research.microsoft.com/Photo/10115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52167"/>
            <a:ext cx="1305832" cy="130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24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in methodology between studies (</a:t>
            </a:r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, 1982)</a:t>
            </a:r>
          </a:p>
          <a:p>
            <a:r>
              <a:rPr lang="en-US" dirty="0" smtClean="0"/>
              <a:t>Lack of statistical power </a:t>
            </a:r>
            <a:r>
              <a:rPr lang="en-US" dirty="0"/>
              <a:t>(</a:t>
            </a:r>
            <a:r>
              <a:rPr lang="en-US" dirty="0" err="1"/>
              <a:t>Karweit</a:t>
            </a:r>
            <a:r>
              <a:rPr lang="en-US" dirty="0"/>
              <a:t> &amp; </a:t>
            </a:r>
            <a:r>
              <a:rPr lang="en-US" dirty="0" err="1"/>
              <a:t>Slavin</a:t>
            </a:r>
            <a:r>
              <a:rPr lang="en-US" dirty="0"/>
              <a:t>, 1982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</a:t>
            </a:r>
            <a:r>
              <a:rPr lang="en-US" dirty="0"/>
              <a:t>large amounts of off-task behavior depress learning (Lee, Kelly, &amp; </a:t>
            </a:r>
            <a:r>
              <a:rPr lang="en-US" dirty="0" err="1"/>
              <a:t>Nyre</a:t>
            </a:r>
            <a:r>
              <a:rPr lang="en-US" dirty="0"/>
              <a:t>, 1999)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8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Unpublished</a:t>
            </a:r>
          </a:p>
          <a:p>
            <a:endParaRPr lang="en-US" dirty="0"/>
          </a:p>
          <a:p>
            <a:r>
              <a:rPr lang="en-US" dirty="0" smtClean="0"/>
              <a:t>Not all studies report all aspects of classroom behavior and the classroom situation</a:t>
            </a:r>
          </a:p>
          <a:p>
            <a:endParaRPr lang="en-US" dirty="0"/>
          </a:p>
          <a:p>
            <a:r>
              <a:rPr lang="en-US" dirty="0" smtClean="0"/>
              <a:t>The two studies that reported positive correlations between off-task behavior and learning were different from the other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45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Unpublished</a:t>
            </a:r>
          </a:p>
          <a:p>
            <a:endParaRPr lang="en-US" dirty="0"/>
          </a:p>
          <a:p>
            <a:r>
              <a:rPr lang="en-US" dirty="0" smtClean="0"/>
              <a:t>Not all studies report all aspects of classroom behavior and the classroom situation</a:t>
            </a:r>
          </a:p>
          <a:p>
            <a:endParaRPr lang="en-US" dirty="0"/>
          </a:p>
          <a:p>
            <a:r>
              <a:rPr lang="en-US" dirty="0" smtClean="0"/>
              <a:t>The two studies that reported positive correlations between off-task behavior and learning were different from the other studies</a:t>
            </a:r>
          </a:p>
          <a:p>
            <a:pPr lvl="1"/>
            <a:r>
              <a:rPr lang="en-US" dirty="0" smtClean="0"/>
              <a:t>Collaborative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49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Off-Task Behavior and </a:t>
            </a:r>
            <a:br>
              <a:rPr lang="en-US" dirty="0" smtClean="0"/>
            </a:br>
            <a:r>
              <a:rPr lang="en-US" dirty="0" smtClean="0"/>
              <a:t>Collaborative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Off-task behavior is associated with better learning within collaborative learning settings (</a:t>
            </a:r>
            <a:r>
              <a:rPr lang="en-US" dirty="0" err="1" smtClean="0"/>
              <a:t>Kreijns</a:t>
            </a:r>
            <a:r>
              <a:rPr lang="en-US" dirty="0" smtClean="0"/>
              <a:t>, 2004; Kumar et al., 2007)</a:t>
            </a:r>
          </a:p>
          <a:p>
            <a:endParaRPr lang="en-US" dirty="0"/>
          </a:p>
          <a:p>
            <a:r>
              <a:rPr lang="en-US" dirty="0" smtClean="0"/>
              <a:t>Mediated by improved inter-personal relationships (</a:t>
            </a:r>
            <a:r>
              <a:rPr lang="en-US" dirty="0" err="1" smtClean="0"/>
              <a:t>Kreijns</a:t>
            </a:r>
            <a:r>
              <a:rPr lang="en-US" dirty="0" smtClean="0"/>
              <a:t>, 2004)</a:t>
            </a:r>
          </a:p>
          <a:p>
            <a:endParaRPr lang="en-US" dirty="0"/>
          </a:p>
          <a:p>
            <a:r>
              <a:rPr lang="en-US" dirty="0" smtClean="0"/>
              <a:t>And (hypothesized) improved help-seeking and help provision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16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Off-Task Behavior and </a:t>
            </a:r>
            <a:br>
              <a:rPr lang="en-US" dirty="0" smtClean="0"/>
            </a:br>
            <a:r>
              <a:rPr lang="en-US" dirty="0" smtClean="0"/>
              <a:t>Collaborative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in collaborative learning switch rapidly between off-task and on-task conversations (</a:t>
            </a:r>
            <a:r>
              <a:rPr lang="en-US" dirty="0" err="1" smtClean="0"/>
              <a:t>Yonge</a:t>
            </a:r>
            <a:r>
              <a:rPr lang="en-US" dirty="0" smtClean="0"/>
              <a:t> &amp; Stables, 1998)</a:t>
            </a:r>
          </a:p>
          <a:p>
            <a:endParaRPr lang="en-US" dirty="0"/>
          </a:p>
          <a:p>
            <a:r>
              <a:rPr lang="en-US" dirty="0" smtClean="0"/>
              <a:t>When pedagogical agents engage collaborating students in off-task social conversation</a:t>
            </a:r>
          </a:p>
          <a:p>
            <a:pPr lvl="1"/>
            <a:r>
              <a:rPr lang="en-US" dirty="0" smtClean="0"/>
              <a:t>Increases amount of help provision, reduces help denials, improves learning</a:t>
            </a:r>
            <a:br>
              <a:rPr lang="en-US" dirty="0" smtClean="0"/>
            </a:br>
            <a:r>
              <a:rPr lang="en-US" dirty="0" smtClean="0"/>
              <a:t>(Kumar et al., 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3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case of off-task behavior 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/>
              <a:t>Barrish</a:t>
            </a:r>
            <a:r>
              <a:rPr lang="en-US" dirty="0"/>
              <a:t>, Saunders, &amp; Wolf, 1969; Stage &amp; Quiroz, 1997; </a:t>
            </a:r>
            <a:r>
              <a:rPr lang="en-US" dirty="0" err="1"/>
              <a:t>Ziemek</a:t>
            </a:r>
            <a:r>
              <a:rPr lang="en-US" dirty="0"/>
              <a:t>, 2006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Disrupts not just the off-task student but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3599658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and extended 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 (1982) observed that 82% of off-task behavior lasts 30 seconds or less</a:t>
            </a:r>
          </a:p>
          <a:p>
            <a:endParaRPr lang="en-US" dirty="0"/>
          </a:p>
          <a:p>
            <a:r>
              <a:rPr lang="en-US" dirty="0" smtClean="0"/>
              <a:t>They note that the relationship between off-task behavior and learning does not significantly change whether this brief off-task behavior is counted as off-task or not</a:t>
            </a:r>
          </a:p>
          <a:p>
            <a:endParaRPr lang="en-US" dirty="0" smtClean="0"/>
          </a:p>
          <a:p>
            <a:r>
              <a:rPr lang="en-US" dirty="0" smtClean="0"/>
              <a:t>However, the correlations to learning for each type of off-task behavior are not reported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92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students go off-task?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anxiety (</a:t>
            </a:r>
            <a:r>
              <a:rPr lang="en-US" dirty="0" err="1" smtClean="0"/>
              <a:t>Nottelmann</a:t>
            </a:r>
            <a:r>
              <a:rPr lang="en-US" dirty="0" smtClean="0"/>
              <a:t> &amp; Hill, 1987)</a:t>
            </a:r>
          </a:p>
          <a:p>
            <a:r>
              <a:rPr lang="en-US" dirty="0" smtClean="0"/>
              <a:t>Disliking the subject matter (Baker, 2007)</a:t>
            </a:r>
          </a:p>
          <a:p>
            <a:r>
              <a:rPr lang="en-US" dirty="0" smtClean="0"/>
              <a:t>Passive-aggressiveness (Baker, 2007)</a:t>
            </a:r>
          </a:p>
          <a:p>
            <a:r>
              <a:rPr lang="en-US" dirty="0" smtClean="0"/>
              <a:t>Boredom (Baker et al., under review)</a:t>
            </a:r>
          </a:p>
          <a:p>
            <a:r>
              <a:rPr lang="en-US" dirty="0" smtClean="0"/>
              <a:t>The </a:t>
            </a:r>
            <a:r>
              <a:rPr lang="en-US" dirty="0"/>
              <a:t>student’s perception that their teacher is unsupportive or favors performance goals over learning goals (Ryan &amp; Patrick, 2001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 that off-task behavior </a:t>
            </a:r>
            <a:r>
              <a:rPr lang="en-US" b="1" i="1" dirty="0" smtClean="0"/>
              <a:t>not</a:t>
            </a:r>
            <a:r>
              <a:rPr lang="en-US" dirty="0" smtClean="0"/>
              <a:t> associated with whether the student themself has performance or learning goals (Baker, 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4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paper is due </a:t>
            </a:r>
            <a:r>
              <a:rPr lang="en-US" b="1" i="1" dirty="0" smtClean="0"/>
              <a:t>WEDNESDAY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have any questions,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1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 in 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Off-task behavior is significantly less frequent in East Asian countries than in the USA (Chase &amp; Mueller, 1989; </a:t>
            </a:r>
            <a:r>
              <a:rPr lang="en-US" dirty="0" err="1" smtClean="0"/>
              <a:t>Weisz</a:t>
            </a:r>
            <a:r>
              <a:rPr lang="en-US" dirty="0" smtClean="0"/>
              <a:t> et al., 1995; Rodrigo et al., 2007, 2008, 2009)</a:t>
            </a:r>
          </a:p>
          <a:p>
            <a:pPr lvl="1"/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Thailand</a:t>
            </a:r>
          </a:p>
          <a:p>
            <a:pPr lvl="1"/>
            <a:r>
              <a:rPr lang="en-US" dirty="0" smtClean="0"/>
              <a:t>Philippines</a:t>
            </a:r>
          </a:p>
          <a:p>
            <a:pPr lvl="1"/>
            <a:endParaRPr lang="en-US" dirty="0"/>
          </a:p>
          <a:p>
            <a:r>
              <a:rPr lang="en-US" dirty="0" smtClean="0"/>
              <a:t>Ironically, teachers in Thailand believe that off-task behavior is very common (</a:t>
            </a:r>
            <a:r>
              <a:rPr lang="en-US" dirty="0" err="1" smtClean="0"/>
              <a:t>Weisz</a:t>
            </a:r>
            <a:r>
              <a:rPr lang="en-US" dirty="0" smtClean="0"/>
              <a:t> et al., </a:t>
            </a:r>
            <a:br>
              <a:rPr lang="en-US" dirty="0" smtClean="0"/>
            </a:br>
            <a:r>
              <a:rPr lang="en-US" dirty="0" smtClean="0"/>
              <a:t>1995)</a:t>
            </a:r>
            <a:endParaRPr lang="en-US" dirty="0"/>
          </a:p>
        </p:txBody>
      </p:sp>
      <p:pic>
        <p:nvPicPr>
          <p:cNvPr id="4" name="Picture 8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26892"/>
            <a:ext cx="1232467" cy="1478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3308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32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definitions</a:t>
            </a:r>
          </a:p>
          <a:p>
            <a:endParaRPr lang="en-US" dirty="0"/>
          </a:p>
          <a:p>
            <a:r>
              <a:rPr lang="en-US" dirty="0" smtClean="0"/>
              <a:t>Making an error despite knowing a skill (Newman, 1977; Clements, 1982)</a:t>
            </a:r>
          </a:p>
          <a:p>
            <a:endParaRPr lang="en-US" dirty="0"/>
          </a:p>
          <a:p>
            <a:r>
              <a:rPr lang="en-US" dirty="0" smtClean="0"/>
              <a:t>Not exercising conscientiousness when attempting to answer a question; answering impulsively (</a:t>
            </a:r>
            <a:r>
              <a:rPr lang="en-US" dirty="0" err="1" smtClean="0"/>
              <a:t>Maydeu</a:t>
            </a:r>
            <a:r>
              <a:rPr lang="en-US" dirty="0" smtClean="0"/>
              <a:t>-Olivares &amp; </a:t>
            </a:r>
            <a:r>
              <a:rPr lang="en-US" dirty="0" err="1" smtClean="0"/>
              <a:t>D’Zurilla</a:t>
            </a:r>
            <a:r>
              <a:rPr lang="en-US" dirty="0" smtClean="0"/>
              <a:t>, 1995; Rodriguez-</a:t>
            </a:r>
            <a:r>
              <a:rPr lang="en-US" dirty="0" err="1" smtClean="0"/>
              <a:t>Fornells</a:t>
            </a:r>
            <a:r>
              <a:rPr lang="en-US" dirty="0" smtClean="0"/>
              <a:t> &amp; </a:t>
            </a:r>
            <a:r>
              <a:rPr lang="en-US" dirty="0" err="1" smtClean="0"/>
              <a:t>Maydeu</a:t>
            </a:r>
            <a:r>
              <a:rPr lang="en-US" dirty="0" smtClean="0"/>
              <a:t>-Olivares,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67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During testing: getting a skill correct, making an error on the same skill, and then getting the skill correct again (Clements, 1982)</a:t>
            </a:r>
          </a:p>
          <a:p>
            <a:endParaRPr lang="en-US" dirty="0"/>
          </a:p>
          <a:p>
            <a:r>
              <a:rPr lang="en-US" dirty="0" smtClean="0"/>
              <a:t>Bayesian prediction of the probability that an error was due to a slip rather than not knowing the skill (Baker &amp; </a:t>
            </a:r>
            <a:r>
              <a:rPr lang="en-US" dirty="0" err="1" smtClean="0"/>
              <a:t>Gowda</a:t>
            </a:r>
            <a:r>
              <a:rPr lang="en-US" dirty="0" smtClean="0"/>
              <a:t>, 2010; San Pedro et al., in press; </a:t>
            </a:r>
            <a:r>
              <a:rPr lang="en-US" dirty="0" err="1" smtClean="0"/>
              <a:t>Hershkovitz</a:t>
            </a:r>
            <a:r>
              <a:rPr lang="en-US" dirty="0"/>
              <a:t> </a:t>
            </a:r>
            <a:r>
              <a:rPr lang="en-US" dirty="0" smtClean="0"/>
              <a:t>et al., in press)</a:t>
            </a:r>
          </a:p>
          <a:p>
            <a:endParaRPr lang="en-US" dirty="0"/>
          </a:p>
          <a:p>
            <a:r>
              <a:rPr lang="en-US" dirty="0" smtClean="0"/>
              <a:t>Questionnaire measures </a:t>
            </a:r>
            <a:r>
              <a:rPr lang="en-US" dirty="0"/>
              <a:t>(</a:t>
            </a:r>
            <a:r>
              <a:rPr lang="en-US" dirty="0" err="1"/>
              <a:t>Maydeu</a:t>
            </a:r>
            <a:r>
              <a:rPr lang="en-US" dirty="0"/>
              <a:t>-Olivares &amp; </a:t>
            </a:r>
            <a:r>
              <a:rPr lang="en-US" dirty="0" err="1"/>
              <a:t>D’Zurilla</a:t>
            </a:r>
            <a:r>
              <a:rPr lang="en-US" dirty="0"/>
              <a:t>, 1995; Rodriguez-</a:t>
            </a:r>
            <a:r>
              <a:rPr lang="en-US" dirty="0" err="1"/>
              <a:t>Fornells</a:t>
            </a:r>
            <a:r>
              <a:rPr lang="en-US" dirty="0"/>
              <a:t> &amp; </a:t>
            </a:r>
            <a:r>
              <a:rPr lang="en-US" dirty="0" err="1" smtClean="0"/>
              <a:t>Maydeu</a:t>
            </a:r>
            <a:r>
              <a:rPr lang="en-US" dirty="0" smtClean="0"/>
              <a:t>-Olivares</a:t>
            </a:r>
            <a:r>
              <a:rPr lang="en-US" dirty="0"/>
              <a:t>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37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Questionnaire</a:t>
            </a:r>
            <a:br>
              <a:rPr lang="en-US" dirty="0" smtClean="0"/>
            </a:br>
            <a:r>
              <a:rPr lang="en-US" dirty="0" smtClean="0"/>
              <a:t>“Impulsivity/Carelessness Style”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Maydeu</a:t>
            </a:r>
            <a:r>
              <a:rPr lang="en-US" dirty="0" smtClean="0"/>
              <a:t>-Olivares &amp; </a:t>
            </a:r>
            <a:r>
              <a:rPr lang="en-US" dirty="0" err="1" smtClean="0"/>
              <a:t>D’Zurilla</a:t>
            </a:r>
            <a:r>
              <a:rPr lang="en-US" dirty="0" smtClean="0"/>
              <a:t>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#22. After carrying out a solution to a problem, I </a:t>
            </a:r>
            <a:r>
              <a:rPr lang="en-US" dirty="0" smtClean="0"/>
              <a:t>do not </a:t>
            </a:r>
            <a:r>
              <a:rPr lang="en-US" dirty="0"/>
              <a:t>usually take the time to evaluate all the results carefully.</a:t>
            </a:r>
          </a:p>
          <a:p>
            <a:r>
              <a:rPr lang="en-US" dirty="0" smtClean="0"/>
              <a:t>#</a:t>
            </a:r>
            <a:r>
              <a:rPr lang="en-US" dirty="0"/>
              <a:t>30. I think that I am too impulsive when it </a:t>
            </a:r>
            <a:r>
              <a:rPr lang="en-US" dirty="0" smtClean="0"/>
              <a:t>comes to </a:t>
            </a:r>
            <a:r>
              <a:rPr lang="en-US" dirty="0"/>
              <a:t>making decisions.</a:t>
            </a:r>
          </a:p>
        </p:txBody>
      </p:sp>
    </p:spTree>
    <p:extLst>
      <p:ext uri="{BB962C8B-B14F-4D97-AF65-F5344CB8AC3E}">
        <p14:creationId xmlns:p14="http://schemas.microsoft.com/office/powerpoint/2010/main" val="3864480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Associated with reduced test performance among middle school students (Clements, 1982)</a:t>
            </a:r>
          </a:p>
          <a:p>
            <a:endParaRPr lang="en-US" dirty="0"/>
          </a:p>
          <a:p>
            <a:r>
              <a:rPr lang="en-US" dirty="0" smtClean="0"/>
              <a:t>Associated with poorer course grades among freshman college students (Rodriguez-</a:t>
            </a:r>
            <a:r>
              <a:rPr lang="en-US" dirty="0" err="1" smtClean="0"/>
              <a:t>Fornells</a:t>
            </a:r>
            <a:r>
              <a:rPr lang="en-US" dirty="0" smtClean="0"/>
              <a:t> &amp; </a:t>
            </a:r>
            <a:r>
              <a:rPr lang="en-US" dirty="0" err="1" smtClean="0"/>
              <a:t>Maydeu</a:t>
            </a:r>
            <a:r>
              <a:rPr lang="en-US" dirty="0" smtClean="0"/>
              <a:t>-Olivares,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1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students become careless?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confidence (Clements, 1982; </a:t>
            </a:r>
            <a:r>
              <a:rPr lang="en-US" dirty="0" err="1" smtClean="0"/>
              <a:t>Hershkovitz</a:t>
            </a:r>
            <a:r>
              <a:rPr lang="en-US" dirty="0" smtClean="0"/>
              <a:t> et al., in preparation)</a:t>
            </a:r>
          </a:p>
          <a:p>
            <a:endParaRPr lang="en-US" dirty="0" smtClean="0"/>
          </a:p>
          <a:p>
            <a:r>
              <a:rPr lang="en-US" dirty="0" smtClean="0"/>
              <a:t>Affective state of engaged concentration (San Pedro et al., under review)</a:t>
            </a:r>
            <a:endParaRPr lang="en-US" dirty="0"/>
          </a:p>
        </p:txBody>
      </p:sp>
      <p:pic>
        <p:nvPicPr>
          <p:cNvPr id="4" name="Picture 3" descr="Sweet San Pedro"/>
          <p:cNvPicPr>
            <a:picLocks noChangeAspect="1" noChangeArrowheads="1"/>
          </p:cNvPicPr>
          <p:nvPr/>
        </p:nvPicPr>
        <p:blipFill>
          <a:blip r:embed="rId2" cstate="print"/>
          <a:srcRect l="16667" t="12712" b="25424"/>
          <a:stretch>
            <a:fillRect/>
          </a:stretch>
        </p:blipFill>
        <p:spPr bwMode="auto">
          <a:xfrm>
            <a:off x="6459909" y="5459913"/>
            <a:ext cx="1451624" cy="1412918"/>
          </a:xfrm>
          <a:prstGeom prst="rect">
            <a:avLst/>
          </a:prstGeom>
          <a:noFill/>
        </p:spPr>
      </p:pic>
      <p:pic>
        <p:nvPicPr>
          <p:cNvPr id="5" name="Picture 8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33" y="5426892"/>
            <a:ext cx="1232467" cy="1478960"/>
          </a:xfrm>
          <a:prstGeom prst="rect">
            <a:avLst/>
          </a:prstGeom>
          <a:noFill/>
        </p:spPr>
      </p:pic>
      <p:sp>
        <p:nvSpPr>
          <p:cNvPr id="6" name="AutoShape 2" descr="data:image/jpg;base64,/9j/4AAQSkZJRgABAQAAAQABAAD/2wBDAAkGBwgHBgkIBwgKCgkLDRYPDQwMDRsUFRAWIB0iIiAdHx8kKDQsJCYxJx8fLT0tMTU3Ojo6Iys/RD84QzQ5Ojf/2wBDAQoKCg0MDRoPDxo3JR8lNzc3Nzc3Nzc3Nzc3Nzc3Nzc3Nzc3Nzc3Nzc3Nzc3Nzc3Nzc3Nzc3Nzc3Nzc3Nzc3Nzf/wAARCAENALsDASIAAhEBAxEB/8QAGwAAAgMBAQEAAAAAAAAAAAAABAUCAwYBBwD/xAA7EAACAQMDAgUDAgQFAwQDAAABAgMABBESITEFQQYTIlFhFHGBkaEyQrHBByNSYtEV4fAWJTNyJFPx/8QAGQEAAwEBAQAAAAAAAAAAAAAAAQIDAAQF/8QAIhEAAgICAgMBAQEBAAAAAAAAAAECEQMhEjETQVEiBDJh/9oADAMBAAIRAxEAPwDs8ixn0OMHeirUt5ayMmtfYUslUo3l6fTwKbdKjGBGS2O3tXI0RSV6KXRWlZShQds1fZOiEK5OVOxq7qyAERquSDyRil5BgAPPuCaWh0qZo+uBH+nYzJl1HHtxRXh+W2hmUSOwc+nAP/FZi7n86OMxgjHINd6fdC3u4LgnYN6smqLqjKX6PUraxGszLI6g8aWNHsu3J/WkUXiC3aCIpJHuN/VVcXXp7nRHDBl3cjIORisqSK9gXj65aLpANvEZWLAHSM6fkmvLo7K4vLzNy5Ge5PavU+sJ1W8WaIQxrEi6sE/HJrIQdJlnZ5JZo1jUZ1dqHojNPkJXsolQtCy5zjfnau9NeMXSxzvkL+xr6ayu2VgoJUE4OKDsLKbzWBdtROcmtROzWvfJLb6QVM0WAF7tSTqcssjB5RpO+w5FA9NhlvLy7WzmJe1YKzA7Z7gfaiLi3vTIrTgyPIvp0/1ocEmHbFJDPrLKSAeRUIcA4IOBuKdxpLFazQ/S4JGnUeRQ9z017VovOUqHTUDjtV6tWiclWgAhVJk4rjrqj8xd25q2SD1YDakFWA6bVnUD2AO1LQqRXaNNcRjCrhBg47/etTZ9Ev8Aq/RnAGpU3QZ70h6BbwiUq7+tt8dq2Z68nQzbdPsIxJJcMAGZtk9zVMY7VKzCywzxytBcKVmhOlhXAXlXcbDvWs/xFsBYXUN3C2qVlBkAG5HB2rM2rBlwDswzt3oTjTDHehj060u3sZprZyQqnWuMnFJXvXiYoY9On+U7Yr2PwktrbeHlmJXSwJkJ+KJfw/0u+IuZ7OMSSKCRgbbUYxdBa+GB+gWUjA43NF9MgSNcEnWD6Pn4q6xjcZwDk9qMaIpF5qppkQ6gCOa4eVDx0wLq4klJkaDQEG5PJ+azMyXNyxaFcIDuTya3N7K0sPnyKG1KAqjj80g0OuoQ+puWA9qaO9sdsUNE4h0MTnP5qpraSFVdkbSf5jRhlUyeoAHO6ml/VPEtosAUyCRADsnI3xjf81WHKT0QbNN4eSC5eOK7aJYuWJAUEDfc03674u6J4ctUiju4WWNA4SAh3kJOyrg7bA5P2HevCuueIbjrDrEq+TZxqB5ec6sb+r33pCZX14D4BOwzjeqxxe5FlJ1R6L4m/wAQurddiFrbebZ2zsTJpcB5QTsCRuFA7d6TjxJ1aG38uO+fRq9KZBUHsW9zjtWUiujE4C4kD5B1DkfHf81ISQpKGClozu2DVNJAoYnqqx3zzXj3FyXxlknKMd/6fFFP1yYRt9KZIxqJXV2B/f8ANZ+NIy7Oz5K9hV4kkVTqdiOwAoppszjoe9O6zP0wulokEeqNBJExYrLgZGT+Tke9OrHxncW8yzQWNmzKN4QxYA/GDWEklZ00nCscEEHnHvXI49TqNLFl/haPY/pR4wfaBR6FdeMLe9UNIkkcj5d0ODj7Y/FRfryX/lqjKGOD/nPowMb7msS4RFMbOWdRp2GCM85FUXEw8qII5YRknEg/tQcEugcLez1a0+ikt30srudhpYNpP4pddBgFhYqGc+nI5rB9M6i0N4siyNAWO7RnGPjHGKNn6xcmWJ5ZTMscokHY5AI7dsGo8HZuBsrGCZYRKjaCmxOea0HTeky3yp1Kyja4EGNQPIPsBSLoHVLTqsy2l1mNidcYUZ7Esc+wAz+a3HhG16hZzSzWUqvZO3rQ7A/b2NVjBolLTF1v1CJruSW7jMinIdGGSn61kQUS6niUMFEhMRP+mvQ+pnps17JFcJ9K/DA86ue1YTqZjXcjTIj6QQP4h702ToEXvRv/APD+6XqPTLmwvdLxxsCqEcg+9a2yvITax/5q7ZG59jivE7C+ntZdUTsvb0tjUPanjdUQnKWehcfwliaXG01sLk70aiW7EbLIIowVbcDvTaTqMEluoNuPVzvWZlvYJ2leGUeWx9O9Stp3nkAkySowMe1cUsdbOhTQ+sLe3ns2DbDUVGecVn+p2j9NuBFATJJO4jiVMFiT2/8AO1aCyu7a2Sf6ySKOIqBlzgZ4FeX+NOtxW1yDDLqlhd0Jj1HBIwTnjP5owjYJu6M34l6ybi6kijby1DFGXkgg43/IrKTTlyULZOrk/Ncu7oudRZSdxjH60EHyy/BrrWlSMo0EzzhD5aAFAMbdz7/tUbefyHVkHq/3DNDKwLjUAR7GrlTABO/cY7URqLi8aMryR5HOR3/4odmORjb2xXWJICZyBxUmgfBOM6RQYyRSCRncbHNERXssZGhtONQzgbZ5qgowHFVkGgagksuF0kcfpRKxweXl7jEgOcEc/n34pcpO57V8pLHY7DuaIKGeIpo3lj9LKSBncMe32zvUlkgkMiTIoZ19B9jQsQhIOtmEScAcsfeqblsvqXO4rGoi/wDltj52qxpSATzkd6qZiwUnfNc4JB7VjUM7SYxp5oc6hgLj+X5/evQ/DnjS8isoLNZ2RY2UYLA5J+/avMIZiqlMbE+/emPT53W5ijcDOwXUM4z/AP2nixZRUj1Pqcz3hEjGXzeWOjgUsuENwjICcngttimVkLrqlvC0RC+cpfI9iTt/apNYzw3LWzQGZ1ByeRQdtnP0K7JY3Ij1BipwWBr0C0u7BLaNZkhaQKAx1gZ/GKw970yOz0y2sjJP/wDrxzU4+vTxIEeDLLsSBSqSTGaHkHT+lzt5ouVgGNWNQzn7VxJ7iymJXRcR+42YCs4hclQwwT3zVzrKAMMSc7b0kYpLZm38JeOev+fDFYwsYrcqWmyMGQ5GFGN8Dk1551Mw+WsFu1wUXDAs+zEjc47b5q/xL1Dz7+Qo+0ahI9O3HJz96TeYxAVcliN8d6dKloeKKZYmXGcke7UMVOeAPtRbuSfU2ccCpK6clQWz27USiB4Yc+phtRi28kjaUUk+3ejOmxJPPGrK2k9gK3HS+kQ2ya1xqY5OBwKSTorCHIyVp4euCFLx5Ldu9PY/DMSwkMrF8/mtPFCiEEAAjargPWNgCPaoyk6OlY4mFvPDeCqKhBztj+lJupdCltJGBAKchgdvtXqyqDgEVCaxguFw6A44OKSORo0sKZ4kbeQhisbkLuxA2FQ0sv59hXsadAijV0Ugo38S6eaAl8KWWgxiBXy2QcYxmqrKSeBnlWknIUE7dqmyF884AzW8i8JAK6hMSKCMk87VC08JM8aCVcHBBb803kQvikYVEYgYwQvNdkXOkjPJz+tb+LwaixSIz8kYxUI/CAVHUtkt39qHkTM8UjA8Gi0aaVyYssy5bI5AAyT+1POreFZreEvFlmG+Pf4rPwtpYqRyMfY1SLsm4tHsPgCW6vbiK1t2knhjhdBOIQiZyGAH51DNej21ssEMdzcQiN40ZZRyCff9q8q/w66/Mlk8FpFEv0sQVFa5KyEu2p2AwRuRge29bL/1e0gkS9hfy03bywHDH2LDiuhHHPsu63H9XZW80FqojQsrOODvV8HhizuIUmadFLjJXjFLV8RfV9PntIwiR5ACd8H2FM7d54YUjW6jwBtryT+a5M/ei+Cq2ees+mQKBt3Jqx7z0lNIO25r64RDK2N8jIxtQMkpiZjgMOMUqZNnns5CyOXOWOc/eqPNKgBTjI5HJq64z5sgYFW1HOaFfc99qsWOElsge9TiyXCjJJ9u9RA275q6ABGXfBrMJrPDVsDMrONlGfvW1hIKgLjash4enUxZVTg7CtJbSnVj4rnlLZ2Y1+Q9uMe5qSH357iohh7749qkuOaVsqiwHf3q1GHeqQduanGRqAzue2akUQQoY49u9WRx747VKMAcq2wGcVOMI7DGrc9qagWUzoo9Q2NCOQDgCmVwgxkZxxuMYNLXU5Oec0GZFYOBv3r4NhqjIeN6rduMf1rRlTBJWfXcayoSQMV574t6R9LL9ZACqn+MAd/et40h75z70J1K0W/s5YDj1qQD7GrKW7OecdUed9B6gen9SjmCqysQHRhkHvuO+4r2nw71Gx8XCCSR9Fxa7OjoEUb7A45PG/cY714UYfLlPmZGG0nT7ivTv8KetxWHUZbfqPl+VdKEDS4ADrxv85x+ldkHo4MkbVj3rFv5F/N9OIleOUg6DyKr13PeMk+5p0/Q5b5Lq6tpYYkMh1KTkjBpDJeaJGUSSNpOMrjFJOFsjCVCp7vdtKA5GNzS0MS5GeRz81bKmgsAee9UJA2nO/OcVz0azL9YtljvJw7Nq15/BGaUOPVxgdhnn70/8SbXzY3bQNgODjH9qRSqV2O2RxXRWi6eirls8/HtV0QBI5JqCLnOPyaKtotbBQvcFj2ApWyiNB0M4AwTg7A+1ae3bcc5rLdHkDOFQYRdlJ960sJK4z7Yrmn2dWPobRHI3qanAqmA6lFEAYU7Uj2XTLFarYxGCrFQXX+Hbih4z3q1D7Hn3oUGw5JyCSO/au61U+xoVTvzx3qQ/i5PxTGYRIzd9vxig5CNXz/WrC/AyajKp06sb0GZIEcYOexqhm7cVbId81W3fIB2pTWDsDnOa+ibfBxvUnU7nkVSpwd+adWTkYjxbb/S9Wd0AAl9WMe9bD/CvocHXbfqUc6ApCImyD61JJ4/AP7Uk8dweZDaTjndD896N/wokuY7+/NuzoGjQM6E7DVx+tduJ6ODIqs9Ju/DVhbdMSVLmRnX0vuRkjY5z/eszJ0+AOwCTkZ5UbVsbK4+mV7eWJ7zTk4kzle//esnPHPcTyTPOVLsTgHGPxVGkcQlnUfc/wBa+jjdl1b4U5NfSljKq43NMIUJiZV5PIxXFZWjA+JmU9WdWDDCrz/SkL7MQcn2+KfeKIZF65OSurKKVPvgY/tSDJz2yTXSnotE6Oygb5q8NhRGNs8mql3bfsaddH6dHdktJnA7VOTorFWw3olkyiKbGEx6a0A2AA5B3r6OFYYQiDYbCpKud8n5rn7Z1JUg20b057UaD6RvShbuOAYZgKrfqwBwCAfms0xlJDxQM7GrVbJH71l26/HEcMwHck8CoSeJ4iutF1EDJKVuLD5ImxjZD3G/zXxA2Pc+1Zex8QwzrjWMn96ZxdRyN2BHAodDJp9DKQ4YY2x2rruSnsO1Btch0zxipG5CquojtQDujjrg9qqfYZOMV151YkY5qiSYL6cj70THGyCck0OSNZ3rrybHcVBXDE4oonIVeLQH6VGcjIkG1Mv8HLq2sur3zTyqv+QGjBBxnVnftx2pZ4tH/szNnhgaC8G+X5sryFv4NGF++d6vB1E48ns9x6t17pRtjcpKBcMwUBeTtz9qxl11GWSd3hVFQ8Ap/wB6SwKHlSIzthjj7U2bpUmfTNkdtqLyNdnMsfIUwAtIGbnNEG48uT0cf1qmBdxr2NEPPYWCia9Kkvny1Ybfc+/2qXY0YOTpGT8Ypi5ScBBrTAwdz/5k1lWVde523r1K/wCndM8R2geORVIGFkgx6T8isde9IvfDxeVrCC8AO08g1Io7en3PzVYzj0dDwTgtmcBy/pYc/oK1/h6Ii114/iNKIPEUus/UdK6Xckkn/Ot9/tlSNq1dlOHVGjsbO3BGdESvgfqxrTSa7NjbT6ClUlSOB2rj+mMtwB3rly93JAgskt4pQ51NISyMMcYxkb/NBFurxrpu4rG5TJ9MbPHj5zv/AEpFFL2Vc2/QuutUjhiWAY7EZyfiroum28ltO0nUBFJGmY4xFI3mHPGcAD80QpjlX62G0NuJVGIxMZNIG3JA5Iz+aSXfUCGJaQxoM4Cj1P8Ab4+aye9A9WRvemuFysrY7a0/egGtpo2JWRW2305/4qVzdzLIVEKgeWoJkGsgY+fvUYUe7kdI7ZH5KsB5bYH22FNsTsrheW3lGrIHcU9sOps7KgYMOCaSlZkJ8p3kUH1RuN1/BqcOtR5sagMu+N8H4NLJJlIycWbyCfXDv7Yrss2lTv2Hah7VY4Ybdbo/TSTgeWkw0s5O2ADz7VO5eJZpbR5o1uI8oyahkHOMYqHFnR5EBz9R8p2Gdh3NJL7r7kkREgD+tVdQ0ydVkt7i6+mjVSXkMZfTtkDA33OB8ZpPILQYOqd2I33CjPxtVoY9WznyZXdIOHX7gbF/T7d6LtetzBtYJPuKTwxwvnCSNjfYg0ZBbxSL/lSbnkEYp+KRNSkx31a/ivvD0zYKyRlW0+/qA/vX3hm0LdN83+ZpCB8kUJa9Lu721ube1AkJXUcHBABGTg1sfANtZSyWthcTeVcgs4jlGkTd8qeDtjYb7UstR0JJNuga2s76KRpRGXTHYcUzh6rcrEoa0YkD2NbWW3tLGWaKFgNY45om16VCbeMtNHnHcCo+X6bw/GeVrM5k96u630yS+t4ir4dEXAP2pg/TPLiaQ/pTBbcOQuoYMSkA/bFNLRX+NVPZ5/Hb9R6Q/wBTEpC8NjcEfNO7brEHULdopcYYFWRu2ac2KBWmRsMurBB4rNeIbCx6ZOlxBMI3kYDyRvkHmkTtnazKdX6cbS70RnKsfTWl6ZdskaR3KaWxz/zQ15EZXh8xctG4/Ip0YY5I1Qr22OKsna2cbjTCYiijAGcknA7k11YpQdQdY8+/alsqXNs4Nv62Y4XHA+9EWj3hyghLyEkmWQ4C/YUs1oeDIJ04pbiFpBoj9Iwm5HPP5pa3QYHmLkg77A71qUgDYOfX31DarZLV2GzKB8JqFIm0V4pman6FHNJhldwF/iBIz7cVCLpn/TmZ7VGBZcEu2ofIwafS2kgJKyIT/wDXFVNaynbUN/8ATW5OjKCEf0GppJGCNKV9DnKlDkHO3OwIwfelfURpkfUyxyNhggGAw3zjttj962S2SxJqkIYnsTSy86bBeXHqAxjDHG4HsKKnTBOFrRb4Zt4F6XB5kKO7plmddR3+9GX3SOnyLpayg3HaMA/tXbdFQgJ/CBgCjLhi2QQRsN6Nsbjo846lZyfWXVtalzDC6swdv4cgAb/c4oP6K4ilZ4WywBBMe5AIwR+hIrQXNt/73K7KGjlUcjhgdv2olrOPbG32p/JRzrHdmbtenRtbTPIwVgAEVtiT8UNDLILnDA6wd88kVp5LKPGNCk5zuKpPT0MisAAV4xW8lgeOg/w7dXdnP9RYW008mkr/AJbABQRy2diNqKguzJ0aWL6K78yGNZoJ2mQCB0bUG2OcYBH5rvTLOeaG6EUuIobd55Q23pUcbe5Iob6QL0tnfOZVMZwcYz3H4NMmiOXTHUnijqd9dQXN30mG2SYDBguwSoIznScnFaKDxJZpCquxLAYJwa8/iTQqhT6RsKYpE2gb1OcYsnHI10OLjq48tUfOnggim0KBrKK7HqWOQI3/ANW4/cD9aU3kUUrsPLBOdgKJsZligkt5iQkiYBB2HyazWh8M+MrOeUTEzr/OxJP5pL1DoEV3BJNLq1aTobPenPSrpZIJIHI82JiGGefmruqTK9sWDYVE22wBUX3o9RVRlOr2a2NlA2SxAALHucb12CcnBwdh3o3xC4uOjrMgBXYgf1pJC+IAR/F81aHRy5dSG8cg1Ej7UfbnjH70mspCyAt96ZQTqgAJz7fNJLseDGYGsg5AxyKJRXP8qkY/1UvFwq7t74xR0MwUjIFayyRNk0LvDkfcUNLKI2GLfJx3xRcsw0ggn53pdcXALHAGaDYySKbt3K5KqgPcc0EjpnQo4712cyXEqxscLjJ2xV/kLGBgfc1kgNE4lDHO5q26z5Z5zXI1wBip3CejenQDN3Ef/wCSH/mDZFGeUkg9Ox9qqu0Z5AV5G+1Ew6WCsy7kc9xQl2LFWCtatnio/Tkdzj2plse/61B48g7jNZCyRV0y9PTXuSqa/Ptnt2HGA+Bq/HtQ8rSz2kE9yAg2hhjUYAjTbPyT71Xc6lbfO3erb0i4eBUOBHGFwDsKc5criou+yICDAXByaIC7bMQPah5rcoBpYlvavkRgo1Oc1qOLY4jmks7oSx4cHgOMiqX17GRj8gHajeowshAX/wCMbBsc0ExZtOfbj3rbYx17DMaXMUjI6+kSD9s+4oyK5WW28qdQ2F0spoZL8W6eRIMo2CQavjaNiWb+IbGkkjv/AJ58lXwWXMYSzezRdMWMoD2+KWRKuwI+MVopGgkgkEjBW4QfNIIxpmY7kZ+1HGNmWy9EEecbDGasRyBnP2qL88bV1hsuN6EwQDo5RpyeO9Xx3A0ghtQO4xSwekbjtwKtRj5Yz2qVnSmFXF4T6V3J4Fdt4nwHlPqxxQisqvqyMD2og3CnAJ7UUrNySF/X7z/p7QT6cx5KuV7HYj+9AjxTaPGFZ2Vvcg4pvO8VxEUkTUh5DCs5e9BsyrSQs8RzsFOR+9USXsnKb9Dzp/WBIBpKOOxzsRTGXqCyjGQB23rzjMvTLhotRxyMbA/NTl61cadMRIJ7mm4P0DzJLZqLnqEa3OlSNuSKKtZS0CuODvWGsra5upCwLPvuSeK2VkBDbRw5BKLj70JxpGhOw9XyBxUZpxwORQwkGdOd+Kpmk2O/71JWUdHZZA4K4/fvXYmWUllYY9qFgJkn08VZZsiSSLnirLo83+h3Kg1dQcEMfkmq5S/mNg7VNZEC5P4q6NmZAdCnPcimOdNGkvre60NGn+dDFgnsRSeVlD5xo/2mt5FCsttM6Ls53J2zWTuozIxDopAPemi7KSjsrkjhubPJhyy7AioQ2ovmjcZXCaWZDuccUV0/ppdHMNw0TDhc5BoZ4uodOudcagR6TqI4+9K1Y0XKOxH1e1WARzRM7FHAYsef/N6HIxMRkYI2NObhUvOnTN2DrgftSOfZow3ZcHbvRpIqpuS2Fu6lcE8jc1YwXQhHGdqB8z0gA/tRSurRk6jlTjipzKwCGTI43BqqQtowDXY5uATn5qTKGTUNyO1RounoWT3DJhdLK3O1WrcSH+Hc1K56X9UuvzpI23wV4pWbLqtu5QTxOuf4iCP7U62LxHaa3BBGkYz+ajJayPupzSyOPqRwXcNk/wAsn/arxDej+VuP9WabY/jKLzoz3pxISpHDDtS5fDEykl5Qy/7RvTOS+u4H0MH3/wBuai/ULpVJYkfOminJCvEiuOH6XTHGuFHGdzXwujHIQTgAVQ/VAu0oRj78Ggrm/gkAVdWsnAHJP2xRSb7JyXHoaC51oGUnWDzmrZpcxBgefeg7G20Isk2oEblTRd4ghVUOdWBz70lLloa/zs7ZM3mMVG4XGPk1fa2jT3HOCxxv3r7pkYEUhbksMfH/AJtRkyGAqp2YjIbiqpnn5F+rYT9CItJlA8sA5xvVqwR4Gl8DsDVVhd4k0tGGBBBz39qZQ28UkSsyOSRvjihYOKfQ96T1LSHhlclSTg0DcqDcyDSTvkd6X2ssmSwICE5wRRdnegXY0gEPtv2p7oNjXw9cFbnAiyuMHNFdXlU6tfloCN8nmlltptXZWY6mPCjiuXLwktsrYzmlu2Ny0I2txE0iI4Kup/h4PsKz/UCUOw2O4rUzs3mROoBBbGANhms91SAmBtP8SE/tWbKYtpoV+ZwWO5+aMimBQ4xk80odtjjYAVbay5GBg43xSyV7LR0Nmyu47iibabAwcjig0Jbk/FXKQo0+3GakysRkJRowOKolO+dv0ocyFRnHHeoGbUBvWHLsIDkjf4NWC5ijGHbGcc0MuSck71RMMYOeKZMzlJBTzROCQyk0M9wxByF396DcZ5GMHO1VeUScjPHvRAsjI3SiXPmQxtjuRmoWNrDDIXSJA3YgVNjg8bc7V3WANuPtTboRu2HRhCWdyNK7v8n2oNpPrLlpD/ADgUNdTtIghiJCDnP9aI6ekbyRwNlYcjzGA4XvQjGhJSHVgscVmjyg6pGLgkbY4H9K+nd5n1MTgbCibuVZ4SSoijx6FUcAbAUJDhgF3TPBp00cU3bLogqaS2QO9XLcug0o+FHAJ3rkdzoyJVVx2I5qhngZi2+9Mop+xEaIPHPPGsSgIVAyR3xQN/LHb5VNJPbHYiqxMNOxGSOBQFwrSMB3FZ10ZyYx+rlmZGPbanltoumCkZAG2BsKy0Nw8aGNkBp90nqKiFvMwuB2NKxodhU3kk+W2MIcbCkF7GBczrjhzkfFO7jyTGpRskblqUXzE3shbctgnt2pX0dOL/RjepRG0ujt6H3Ax+tULscgYBrSdWshdWjKoyw9SH59qykTaHKNt/atF2i0o0xxazDHzRokU4pEsjRn07Y5xRUNyMAE7/ekcQ3Q2XBXAP8AeqxHgYAwPaowSDY/rvRCsCNzjbYGloeLIojY/hqEkLYzt+aKjOM6uPmpOUKYIz34o0OJ5YyBuATz+KoVypwx/NM7jBH4pZLgk4B2oom0UyuScKBioEkKd/girCFxsf1qqTB5qsUI2VxgyMEjXLE4puIltowo9WrluMmu9Ltlto1uJlBZhldtwD/erJ9UhyRhT2os48uS9HElmdRFryuxxVszurKjHIA2xVMZVM74q9Aqplxk9sUtEbOtqKgNuDvXwBwMA4qUKu+oxjJxUhHKNuKKaGjGxsjRC0VzH2xnmq7u0lii+o30sRj9KKtriA2LwshA337UJCJwwELl4W4U74rWNoojKFSc7+xozpsUby4lXC96ienzyKXRCMGjobd4443dj6vYULAosZm3iitQHQYPf4pD1Ug3oZcEFFwR8bVqorZp7Qqx2C5rK9YiEF6IlyAka4zQbtHTjVSKkwRg8VmPE3TjBN9TH/8AHJz960atkjfep3MSXMLwyqCjjBFTTpnZVowUcufSTvVgyCMGudUsJLC4aN+OVYdxVMcx4Jwe1WX1Ev8AjGdrc6So4x70es/p3IP96RZzupx7mpJOynS2SKVxs20PUuQFBydu3tUhdahlT+tJEuieCc/NTFyNt6HEaxq0upTkUvm9OWJ2NcN2rDft2zQ8lwHQBaMYsSTZIsSSBuKmgGQSdxVcaZ2GSTzVkW5xzviqCD8sgtYFxghQSTVqtGhCFchl5Azg1OURiytdhqMa9+5qwworjWpDFc4+KSzllHbFLIGZlwRvkU66f0l5bESzECMjIbP7UX0TpkFxdRGYbSe/aj76H6K2IRNEMcmD/uxxQb+BjD2w7wx0qxh6ZNdzumtFLb/FZa6jmluHkEkUYY5CY4pzFKWV7dw0cc4yig4B35NBT9KDzMSxG/FCMfo8n6QKty0g+mMaKONQ70XZWV3ayyfTBZSo1HJ7V9cWUkduJvLyMbDPNU2YnK+QTIH7YOPxTPQiWzR9CzPat55XLtjA7U8t+mxPFhgNiQB7Uj6Ov050hSSnIFbjodoj24mkbdznHtSbb0VVJCwdNC25iizjGM/FYHxPH5XWJY8glVXj7V7FeQxpAShVcb4968a8QzCfrN1IrZBfAP22/tR4tWPBpy0L1GT2q5TgY2IzQ6Nhtqtzg7b/AGqR1Ip6p06PqFqULYcboT2NYa6tpLWZopl0uhwa9CVs4oDrnTVvotSoFmUehvf4NPCVCyiYtWIx3qer3G1daMoWRl0sOQagVz/xVRdlg0nfvX2jG/JHaqCStfeY2cZIFEOi0xnvU4QoA7n+tUqSx3NEwJ6qxNrYSqiOMnOGP7V203k+O1Vz8hBwOd6OsrYqoZ8gkbD2rWarHFxautnZ3McgbzIwAg7EEj+1RuZb1ZAbiMghQNthinPT+m3Fz021liQN/EifcMf+aaXXh+7uNEcxYTlQdI/SlcjllB26EnT/ABHa2wVZbdtuWABqPVevx9RjcbqpI0qBxinn/plo4ltDAh17s57VoLTwj0g2IEluS2cH4pOSQyhOjB9Iui90kWku7DCsx4rXr4cu3UM13EpPb2pL1jw5YRXv0/S5XWdWAwDx702TwH1F0Vh1mQAjOCxpuaAoy+GclubqS4bXIqxnOg42rS9Bv+jpa67yRBMu/qO5/FK/DttFcRwCZdQJxv7UQvTraK7Evlhg7H0ntvile0GNo03Rr+1lui0cWppD6VK9ven0szKroDHEuMnfJpf06GKIwhY1xo4oKWUnxKIGGYnUZXP3pEyj1oM65cf9O6VLeyNrmkQJEXP8x9h8DevJJmLSMTk5NbXx/eySdT+jxiG1QBB7kgEn+1YqTZs/irS1GhsS3ZBCAx9qu4qMUYYZ71I7DPI9qidVnVPcfoKmWyOeagvJ+KsVc7jbasYRdb6Z5hM8Q/zByB/MKzrKVOCOK30yKy7ikt5YQTNkgqx/mWmjOtC0ZkjcYI+xqOjPb9KcN0xAxGsnHxX30MYONTffNNzQOItVABx+tXRfpU54RHJpyTX0K6u9MmI0W2sQklDMNl4GKZpgAZqiFAqjHYVem+/xSt7Cj1D/AAwSG66dcCQ+qCbueFZQc/qDWnmgkhdr4/5ixgqB/sya8m8OeIZfD8d3cLAs8UkOJImbTnG4wRwdzXsFndfUdAhuAmkSwhtOc4z2oTXslJNMUyqst/aw2W5I1uxzjiherdYitklt/qRDgZ35bPtS2z6tN/1tRIqsq5iAG22eao8T2UPUutkSjS0KbMPjH/NToDui7pUKxSSzlHe4f1IfYfNWt4ovUJVrNCRtnWaQDrlxZkCJQdGVye9Jp7mVpnJkfJP+qikJJ0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g;base64,/9j/4AAQSkZJRgABAQAAAQABAAD/2wBDAAkGBwgHBgkIBwgKCgkLDRYPDQwMDRsUFRAWIB0iIiAdHx8kKDQsJCYxJx8fLT0tMTU3Ojo6Iys/RD84QzQ5Ojf/2wBDAQoKCg0MDRoPDxo3JR8lNzc3Nzc3Nzc3Nzc3Nzc3Nzc3Nzc3Nzc3Nzc3Nzc3Nzc3Nzc3Nzc3Nzc3Nzc3Nzc3Nzf/wAARCAENALsDASIAAhEBAxEB/8QAGwAAAgMBAQEAAAAAAAAAAAAABAUCAwYBBwD/xAA7EAACAQMDAgUDAgQFAwQDAAABAgMABBESITEFQQYTIlFhFHGBkaEyQrHBByNSYtEV4fAWJTNyJFPx/8QAGQEAAwEBAQAAAAAAAAAAAAAAAQIDAAQF/8QAIhEAAgICAgMBAQEBAAAAAAAAAAECEQMhEjETQVEiBDJh/9oADAMBAAIRAxEAPwDs8ixn0OMHeirUt5ayMmtfYUslUo3l6fTwKbdKjGBGS2O3tXI0RSV6KXRWlZShQds1fZOiEK5OVOxq7qyAERquSDyRil5BgAPPuCaWh0qZo+uBH+nYzJl1HHtxRXh+W2hmUSOwc+nAP/FZi7n86OMxgjHINd6fdC3u4LgnYN6smqLqjKX6PUraxGszLI6g8aWNHsu3J/WkUXiC3aCIpJHuN/VVcXXp7nRHDBl3cjIORisqSK9gXj65aLpANvEZWLAHSM6fkmvLo7K4vLzNy5Ge5PavU+sJ1W8WaIQxrEi6sE/HJrIQdJlnZ5JZo1jUZ1dqHojNPkJXsolQtCy5zjfnau9NeMXSxzvkL+xr6ayu2VgoJUE4OKDsLKbzWBdtROcmtROzWvfJLb6QVM0WAF7tSTqcssjB5RpO+w5FA9NhlvLy7WzmJe1YKzA7Z7gfaiLi3vTIrTgyPIvp0/1ocEmHbFJDPrLKSAeRUIcA4IOBuKdxpLFazQ/S4JGnUeRQ9z017VovOUqHTUDjtV6tWiclWgAhVJk4rjrqj8xd25q2SD1YDakFWA6bVnUD2AO1LQqRXaNNcRjCrhBg47/etTZ9Ev8Aq/RnAGpU3QZ70h6BbwiUq7+tt8dq2Z68nQzbdPsIxJJcMAGZtk9zVMY7VKzCywzxytBcKVmhOlhXAXlXcbDvWs/xFsBYXUN3C2qVlBkAG5HB2rM2rBlwDswzt3oTjTDHehj060u3sZprZyQqnWuMnFJXvXiYoY9On+U7Yr2PwktrbeHlmJXSwJkJ+KJfw/0u+IuZ7OMSSKCRgbbUYxdBa+GB+gWUjA43NF9MgSNcEnWD6Pn4q6xjcZwDk9qMaIpF5qppkQ6gCOa4eVDx0wLq4klJkaDQEG5PJ+azMyXNyxaFcIDuTya3N7K0sPnyKG1KAqjj80g0OuoQ+puWA9qaO9sdsUNE4h0MTnP5qpraSFVdkbSf5jRhlUyeoAHO6ml/VPEtosAUyCRADsnI3xjf81WHKT0QbNN4eSC5eOK7aJYuWJAUEDfc03674u6J4ctUiju4WWNA4SAh3kJOyrg7bA5P2HevCuueIbjrDrEq+TZxqB5ec6sb+r33pCZX14D4BOwzjeqxxe5FlJ1R6L4m/wAQurddiFrbebZ2zsTJpcB5QTsCRuFA7d6TjxJ1aG38uO+fRq9KZBUHsW9zjtWUiujE4C4kD5B1DkfHf81ISQpKGClozu2DVNJAoYnqqx3zzXj3FyXxlknKMd/6fFFP1yYRt9KZIxqJXV2B/f8ANZ+NIy7Oz5K9hV4kkVTqdiOwAoppszjoe9O6zP0wulokEeqNBJExYrLgZGT+Tke9OrHxncW8yzQWNmzKN4QxYA/GDWEklZ00nCscEEHnHvXI49TqNLFl/haPY/pR4wfaBR6FdeMLe9UNIkkcj5d0ODj7Y/FRfryX/lqjKGOD/nPowMb7msS4RFMbOWdRp2GCM85FUXEw8qII5YRknEg/tQcEugcLez1a0+ikt30srudhpYNpP4pddBgFhYqGc+nI5rB9M6i0N4siyNAWO7RnGPjHGKNn6xcmWJ5ZTMscokHY5AI7dsGo8HZuBsrGCZYRKjaCmxOea0HTeky3yp1Kyja4EGNQPIPsBSLoHVLTqsy2l1mNidcYUZ7Esc+wAz+a3HhG16hZzSzWUqvZO3rQ7A/b2NVjBolLTF1v1CJruSW7jMinIdGGSn61kQUS6niUMFEhMRP+mvQ+pnps17JFcJ9K/DA86ue1YTqZjXcjTIj6QQP4h702ToEXvRv/APD+6XqPTLmwvdLxxsCqEcg+9a2yvITax/5q7ZG59jivE7C+ntZdUTsvb0tjUPanjdUQnKWehcfwliaXG01sLk70aiW7EbLIIowVbcDvTaTqMEluoNuPVzvWZlvYJ2leGUeWx9O9Stp3nkAkySowMe1cUsdbOhTQ+sLe3ns2DbDUVGecVn+p2j9NuBFATJJO4jiVMFiT2/8AO1aCyu7a2Sf6ySKOIqBlzgZ4FeX+NOtxW1yDDLqlhd0Jj1HBIwTnjP5owjYJu6M34l6ybi6kijby1DFGXkgg43/IrKTTlyULZOrk/Ncu7oudRZSdxjH60EHyy/BrrWlSMo0EzzhD5aAFAMbdz7/tUbefyHVkHq/3DNDKwLjUAR7GrlTABO/cY7URqLi8aMryR5HOR3/4odmORjb2xXWJICZyBxUmgfBOM6RQYyRSCRncbHNERXssZGhtONQzgbZ5qgowHFVkGgagksuF0kcfpRKxweXl7jEgOcEc/n34pcpO57V8pLHY7DuaIKGeIpo3lj9LKSBncMe32zvUlkgkMiTIoZ19B9jQsQhIOtmEScAcsfeqblsvqXO4rGoi/wDltj52qxpSATzkd6qZiwUnfNc4JB7VjUM7SYxp5oc6hgLj+X5/evQ/DnjS8isoLNZ2RY2UYLA5J+/avMIZiqlMbE+/emPT53W5ijcDOwXUM4z/AP2nixZRUj1Pqcz3hEjGXzeWOjgUsuENwjICcngttimVkLrqlvC0RC+cpfI9iTt/apNYzw3LWzQGZ1ByeRQdtnP0K7JY3Ij1BipwWBr0C0u7BLaNZkhaQKAx1gZ/GKw970yOz0y2sjJP/wDrxzU4+vTxIEeDLLsSBSqSTGaHkHT+lzt5ouVgGNWNQzn7VxJ7iymJXRcR+42YCs4hclQwwT3zVzrKAMMSc7b0kYpLZm38JeOev+fDFYwsYrcqWmyMGQ5GFGN8Dk1551Mw+WsFu1wUXDAs+zEjc47b5q/xL1Dz7+Qo+0ahI9O3HJz96TeYxAVcliN8d6dKloeKKZYmXGcke7UMVOeAPtRbuSfU2ccCpK6clQWz27USiB4Yc+phtRi28kjaUUk+3ejOmxJPPGrK2k9gK3HS+kQ2ya1xqY5OBwKSTorCHIyVp4euCFLx5Ldu9PY/DMSwkMrF8/mtPFCiEEAAjargPWNgCPaoyk6OlY4mFvPDeCqKhBztj+lJupdCltJGBAKchgdvtXqyqDgEVCaxguFw6A44OKSORo0sKZ4kbeQhisbkLuxA2FQ0sv59hXsadAijV0Ugo38S6eaAl8KWWgxiBXy2QcYxmqrKSeBnlWknIUE7dqmyF884AzW8i8JAK6hMSKCMk87VC08JM8aCVcHBBb803kQvikYVEYgYwQvNdkXOkjPJz+tb+LwaixSIz8kYxUI/CAVHUtkt39qHkTM8UjA8Gi0aaVyYssy5bI5AAyT+1POreFZreEvFlmG+Pf4rPwtpYqRyMfY1SLsm4tHsPgCW6vbiK1t2knhjhdBOIQiZyGAH51DNej21ssEMdzcQiN40ZZRyCff9q8q/w66/Mlk8FpFEv0sQVFa5KyEu2p2AwRuRge29bL/1e0gkS9hfy03bywHDH2LDiuhHHPsu63H9XZW80FqojQsrOODvV8HhizuIUmadFLjJXjFLV8RfV9PntIwiR5ACd8H2FM7d54YUjW6jwBtryT+a5M/ei+Cq2ees+mQKBt3Jqx7z0lNIO25r64RDK2N8jIxtQMkpiZjgMOMUqZNnns5CyOXOWOc/eqPNKgBTjI5HJq64z5sgYFW1HOaFfc99qsWOElsge9TiyXCjJJ9u9RA275q6ABGXfBrMJrPDVsDMrONlGfvW1hIKgLjash4enUxZVTg7CtJbSnVj4rnlLZ2Y1+Q9uMe5qSH357iohh7749qkuOaVsqiwHf3q1GHeqQduanGRqAzue2akUQQoY49u9WRx747VKMAcq2wGcVOMI7DGrc9qagWUzoo9Q2NCOQDgCmVwgxkZxxuMYNLXU5Oec0GZFYOBv3r4NhqjIeN6rduMf1rRlTBJWfXcayoSQMV574t6R9LL9ZACqn+MAd/et40h75z70J1K0W/s5YDj1qQD7GrKW7OecdUed9B6gen9SjmCqysQHRhkHvuO+4r2nw71Gx8XCCSR9Fxa7OjoEUb7A45PG/cY714UYfLlPmZGG0nT7ivTv8KetxWHUZbfqPl+VdKEDS4ADrxv85x+ldkHo4MkbVj3rFv5F/N9OIleOUg6DyKr13PeMk+5p0/Q5b5Lq6tpYYkMh1KTkjBpDJeaJGUSSNpOMrjFJOFsjCVCp7vdtKA5GNzS0MS5GeRz81bKmgsAee9UJA2nO/OcVz0azL9YtljvJw7Nq15/BGaUOPVxgdhnn70/8SbXzY3bQNgODjH9qRSqV2O2RxXRWi6eirls8/HtV0QBI5JqCLnOPyaKtotbBQvcFj2ApWyiNB0M4AwTg7A+1ae3bcc5rLdHkDOFQYRdlJ960sJK4z7Yrmn2dWPobRHI3qanAqmA6lFEAYU7Uj2XTLFarYxGCrFQXX+Hbih4z3q1D7Hn3oUGw5JyCSO/au61U+xoVTvzx3qQ/i5PxTGYRIzd9vxig5CNXz/WrC/AyajKp06sb0GZIEcYOexqhm7cVbId81W3fIB2pTWDsDnOa+ibfBxvUnU7nkVSpwd+adWTkYjxbb/S9Wd0AAl9WMe9bD/CvocHXbfqUc6ApCImyD61JJ4/AP7Uk8dweZDaTjndD896N/wokuY7+/NuzoGjQM6E7DVx+tduJ6ODIqs9Ju/DVhbdMSVLmRnX0vuRkjY5z/eszJ0+AOwCTkZ5UbVsbK4+mV7eWJ7zTk4kzle//esnPHPcTyTPOVLsTgHGPxVGkcQlnUfc/wBa+jjdl1b4U5NfSljKq43NMIUJiZV5PIxXFZWjA+JmU9WdWDDCrz/SkL7MQcn2+KfeKIZF65OSurKKVPvgY/tSDJz2yTXSnotE6Oygb5q8NhRGNs8mql3bfsaddH6dHdktJnA7VOTorFWw3olkyiKbGEx6a0A2AA5B3r6OFYYQiDYbCpKud8n5rn7Z1JUg20b057UaD6RvShbuOAYZgKrfqwBwCAfms0xlJDxQM7GrVbJH71l26/HEcMwHck8CoSeJ4iutF1EDJKVuLD5ImxjZD3G/zXxA2Pc+1Zex8QwzrjWMn96ZxdRyN2BHAodDJp9DKQ4YY2x2rruSnsO1Btch0zxipG5CquojtQDujjrg9qqfYZOMV151YkY5qiSYL6cj70THGyCck0OSNZ3rrybHcVBXDE4oonIVeLQH6VGcjIkG1Mv8HLq2sur3zTyqv+QGjBBxnVnftx2pZ4tH/szNnhgaC8G+X5sryFv4NGF++d6vB1E48ns9x6t17pRtjcpKBcMwUBeTtz9qxl11GWSd3hVFQ8Ap/wB6SwKHlSIzthjj7U2bpUmfTNkdtqLyNdnMsfIUwAtIGbnNEG48uT0cf1qmBdxr2NEPPYWCia9Kkvny1Ybfc+/2qXY0YOTpGT8Ypi5ScBBrTAwdz/5k1lWVde523r1K/wCndM8R2geORVIGFkgx6T8isde9IvfDxeVrCC8AO08g1Io7en3PzVYzj0dDwTgtmcBy/pYc/oK1/h6Ii114/iNKIPEUus/UdK6Xckkn/Ot9/tlSNq1dlOHVGjsbO3BGdESvgfqxrTSa7NjbT6ClUlSOB2rj+mMtwB3rly93JAgskt4pQ51NISyMMcYxkb/NBFurxrpu4rG5TJ9MbPHj5zv/AEpFFL2Vc2/QuutUjhiWAY7EZyfiroum28ltO0nUBFJGmY4xFI3mHPGcAD80QpjlX62G0NuJVGIxMZNIG3JA5Iz+aSXfUCGJaQxoM4Cj1P8Ab4+aye9A9WRvemuFysrY7a0/egGtpo2JWRW2305/4qVzdzLIVEKgeWoJkGsgY+fvUYUe7kdI7ZH5KsB5bYH22FNsTsrheW3lGrIHcU9sOps7KgYMOCaSlZkJ8p3kUH1RuN1/BqcOtR5sagMu+N8H4NLJJlIycWbyCfXDv7Yrss2lTv2Hah7VY4Ybdbo/TSTgeWkw0s5O2ADz7VO5eJZpbR5o1uI8oyahkHOMYqHFnR5EBz9R8p2Gdh3NJL7r7kkREgD+tVdQ0ydVkt7i6+mjVSXkMZfTtkDA33OB8ZpPILQYOqd2I33CjPxtVoY9WznyZXdIOHX7gbF/T7d6LtetzBtYJPuKTwxwvnCSNjfYg0ZBbxSL/lSbnkEYp+KRNSkx31a/ivvD0zYKyRlW0+/qA/vX3hm0LdN83+ZpCB8kUJa9Lu721ube1AkJXUcHBABGTg1sfANtZSyWthcTeVcgs4jlGkTd8qeDtjYb7UstR0JJNuga2s76KRpRGXTHYcUzh6rcrEoa0YkD2NbWW3tLGWaKFgNY45om16VCbeMtNHnHcCo+X6bw/GeVrM5k96u630yS+t4ir4dEXAP2pg/TPLiaQ/pTBbcOQuoYMSkA/bFNLRX+NVPZ5/Hb9R6Q/wBTEpC8NjcEfNO7brEHULdopcYYFWRu2ac2KBWmRsMurBB4rNeIbCx6ZOlxBMI3kYDyRvkHmkTtnazKdX6cbS70RnKsfTWl6ZdskaR3KaWxz/zQ15EZXh8xctG4/Ip0YY5I1Qr22OKsna2cbjTCYiijAGcknA7k11YpQdQdY8+/alsqXNs4Nv62Y4XHA+9EWj3hyghLyEkmWQ4C/YUs1oeDIJ04pbiFpBoj9Iwm5HPP5pa3QYHmLkg77A71qUgDYOfX31DarZLV2GzKB8JqFIm0V4pman6FHNJhldwF/iBIz7cVCLpn/TmZ7VGBZcEu2ofIwafS2kgJKyIT/wDXFVNaynbUN/8ATW5OjKCEf0GppJGCNKV9DnKlDkHO3OwIwfelfURpkfUyxyNhggGAw3zjttj962S2SxJqkIYnsTSy86bBeXHqAxjDHG4HsKKnTBOFrRb4Zt4F6XB5kKO7plmddR3+9GX3SOnyLpayg3HaMA/tXbdFQgJ/CBgCjLhi2QQRsN6Nsbjo846lZyfWXVtalzDC6swdv4cgAb/c4oP6K4ilZ4WywBBMe5AIwR+hIrQXNt/73K7KGjlUcjhgdv2olrOPbG32p/JRzrHdmbtenRtbTPIwVgAEVtiT8UNDLILnDA6wd88kVp5LKPGNCk5zuKpPT0MisAAV4xW8lgeOg/w7dXdnP9RYW008mkr/AJbABQRy2diNqKguzJ0aWL6K78yGNZoJ2mQCB0bUG2OcYBH5rvTLOeaG6EUuIobd55Q23pUcbe5Iob6QL0tnfOZVMZwcYz3H4NMmiOXTHUnijqd9dQXN30mG2SYDBguwSoIznScnFaKDxJZpCquxLAYJwa8/iTQqhT6RsKYpE2gb1OcYsnHI10OLjq48tUfOnggim0KBrKK7HqWOQI3/ANW4/cD9aU3kUUrsPLBOdgKJsZligkt5iQkiYBB2HyazWh8M+MrOeUTEzr/OxJP5pL1DoEV3BJNLq1aTobPenPSrpZIJIHI82JiGGefmruqTK9sWDYVE22wBUX3o9RVRlOr2a2NlA2SxAALHucb12CcnBwdh3o3xC4uOjrMgBXYgf1pJC+IAR/F81aHRy5dSG8cg1Ej7UfbnjH70mspCyAt96ZQTqgAJz7fNJLseDGYGsg5AxyKJRXP8qkY/1UvFwq7t74xR0MwUjIFayyRNk0LvDkfcUNLKI2GLfJx3xRcsw0ggn53pdcXALHAGaDYySKbt3K5KqgPcc0EjpnQo4712cyXEqxscLjJ2xV/kLGBgfc1kgNE4lDHO5q26z5Z5zXI1wBip3CejenQDN3Ef/wCSH/mDZFGeUkg9Ox9qqu0Z5AV5G+1Ew6WCsy7kc9xQl2LFWCtatnio/Tkdzj2plse/61B48g7jNZCyRV0y9PTXuSqa/Ptnt2HGA+Bq/HtQ8rSz2kE9yAg2hhjUYAjTbPyT71Xc6lbfO3erb0i4eBUOBHGFwDsKc5criou+yICDAXByaIC7bMQPah5rcoBpYlvavkRgo1Oc1qOLY4jmks7oSx4cHgOMiqX17GRj8gHajeowshAX/wCMbBsc0ExZtOfbj3rbYx17DMaXMUjI6+kSD9s+4oyK5WW28qdQ2F0spoZL8W6eRIMo2CQavjaNiWb+IbGkkjv/AJ58lXwWXMYSzezRdMWMoD2+KWRKuwI+MVopGgkgkEjBW4QfNIIxpmY7kZ+1HGNmWy9EEecbDGasRyBnP2qL88bV1hsuN6EwQDo5RpyeO9Xx3A0ghtQO4xSwekbjtwKtRj5Yz2qVnSmFXF4T6V3J4Fdt4nwHlPqxxQisqvqyMD2og3CnAJ7UUrNySF/X7z/p7QT6cx5KuV7HYj+9AjxTaPGFZ2Vvcg4pvO8VxEUkTUh5DCs5e9BsyrSQs8RzsFOR+9USXsnKb9Dzp/WBIBpKOOxzsRTGXqCyjGQB23rzjMvTLhotRxyMbA/NTl61cadMRIJ7mm4P0DzJLZqLnqEa3OlSNuSKKtZS0CuODvWGsra5upCwLPvuSeK2VkBDbRw5BKLj70JxpGhOw9XyBxUZpxwORQwkGdOd+Kpmk2O/71JWUdHZZA4K4/fvXYmWUllYY9qFgJkn08VZZsiSSLnirLo83+h3Kg1dQcEMfkmq5S/mNg7VNZEC5P4q6NmZAdCnPcimOdNGkvre60NGn+dDFgnsRSeVlD5xo/2mt5FCsttM6Ls53J2zWTuozIxDopAPemi7KSjsrkjhubPJhyy7AioQ2ovmjcZXCaWZDuccUV0/ppdHMNw0TDhc5BoZ4uodOudcagR6TqI4+9K1Y0XKOxH1e1WARzRM7FHAYsef/N6HIxMRkYI2NObhUvOnTN2DrgftSOfZow3ZcHbvRpIqpuS2Fu6lcE8jc1YwXQhHGdqB8z0gA/tRSurRk6jlTjipzKwCGTI43BqqQtowDXY5uATn5qTKGTUNyO1RounoWT3DJhdLK3O1WrcSH+Hc1K56X9UuvzpI23wV4pWbLqtu5QTxOuf4iCP7U62LxHaa3BBGkYz+ajJayPupzSyOPqRwXcNk/wAsn/arxDej+VuP9WabY/jKLzoz3pxISpHDDtS5fDEykl5Qy/7RvTOS+u4H0MH3/wBuai/ULpVJYkfOminJCvEiuOH6XTHGuFHGdzXwujHIQTgAVQ/VAu0oRj78Ggrm/gkAVdWsnAHJP2xRSb7JyXHoaC51oGUnWDzmrZpcxBgefeg7G20Isk2oEblTRd4ghVUOdWBz70lLloa/zs7ZM3mMVG4XGPk1fa2jT3HOCxxv3r7pkYEUhbksMfH/AJtRkyGAqp2YjIbiqpnn5F+rYT9CItJlA8sA5xvVqwR4Gl8DsDVVhd4k0tGGBBBz39qZQ28UkSsyOSRvjihYOKfQ96T1LSHhlclSTg0DcqDcyDSTvkd6X2ssmSwICE5wRRdnegXY0gEPtv2p7oNjXw9cFbnAiyuMHNFdXlU6tfloCN8nmlltptXZWY6mPCjiuXLwktsrYzmlu2Ny0I2txE0iI4Kup/h4PsKz/UCUOw2O4rUzs3mROoBBbGANhms91SAmBtP8SE/tWbKYtpoV+ZwWO5+aMimBQ4xk80odtjjYAVbay5GBg43xSyV7LR0Nmyu47iibabAwcjig0Jbk/FXKQo0+3GakysRkJRowOKolO+dv0ocyFRnHHeoGbUBvWHLsIDkjf4NWC5ijGHbGcc0MuSck71RMMYOeKZMzlJBTzROCQyk0M9wxByF396DcZ5GMHO1VeUScjPHvRAsjI3SiXPmQxtjuRmoWNrDDIXSJA3YgVNjg8bc7V3WANuPtTboRu2HRhCWdyNK7v8n2oNpPrLlpD/ADgUNdTtIghiJCDnP9aI6ekbyRwNlYcjzGA4XvQjGhJSHVgscVmjyg6pGLgkbY4H9K+nd5n1MTgbCibuVZ4SSoijx6FUcAbAUJDhgF3TPBp00cU3bLogqaS2QO9XLcug0o+FHAJ3rkdzoyJVVx2I5qhngZi2+9Mop+xEaIPHPPGsSgIVAyR3xQN/LHb5VNJPbHYiqxMNOxGSOBQFwrSMB3FZ10ZyYx+rlmZGPbanltoumCkZAG2BsKy0Nw8aGNkBp90nqKiFvMwuB2NKxodhU3kk+W2MIcbCkF7GBczrjhzkfFO7jyTGpRskblqUXzE3shbctgnt2pX0dOL/RjepRG0ujt6H3Ax+tULscgYBrSdWshdWjKoyw9SH59qykTaHKNt/atF2i0o0xxazDHzRokU4pEsjRn07Y5xRUNyMAE7/ekcQ3Q2XBXAP8AeqxHgYAwPaowSDY/rvRCsCNzjbYGloeLIojY/hqEkLYzt+aKjOM6uPmpOUKYIz34o0OJ5YyBuATz+KoVypwx/NM7jBH4pZLgk4B2oom0UyuScKBioEkKd/girCFxsf1qqTB5qsUI2VxgyMEjXLE4puIltowo9WrluMmu9Ltlto1uJlBZhldtwD/erJ9UhyRhT2os48uS9HElmdRFryuxxVszurKjHIA2xVMZVM74q9Aqplxk9sUtEbOtqKgNuDvXwBwMA4qUKu+oxjJxUhHKNuKKaGjGxsjRC0VzH2xnmq7u0lii+o30sRj9KKtriA2LwshA337UJCJwwELl4W4U74rWNoojKFSc7+xozpsUby4lXC96ienzyKXRCMGjobd4443dj6vYULAosZm3iitQHQYPf4pD1Ug3oZcEFFwR8bVqorZp7Qqx2C5rK9YiEF6IlyAka4zQbtHTjVSKkwRg8VmPE3TjBN9TH/8AHJz960atkjfep3MSXMLwyqCjjBFTTpnZVowUcufSTvVgyCMGudUsJLC4aN+OVYdxVMcx4Jwe1WX1Ev8AjGdrc6So4x70es/p3IP96RZzupx7mpJOynS2SKVxs20PUuQFBydu3tUhdahlT+tJEuieCc/NTFyNt6HEaxq0upTkUvm9OWJ2NcN2rDft2zQ8lwHQBaMYsSTZIsSSBuKmgGQSdxVcaZ2GSTzVkW5xzviqCD8sgtYFxghQSTVqtGhCFchl5Azg1OURiytdhqMa9+5qwworjWpDFc4+KSzllHbFLIGZlwRvkU66f0l5bESzECMjIbP7UX0TpkFxdRGYbSe/aj76H6K2IRNEMcmD/uxxQb+BjD2w7wx0qxh6ZNdzumtFLb/FZa6jmluHkEkUYY5CY4pzFKWV7dw0cc4yig4B35NBT9KDzMSxG/FCMfo8n6QKty0g+mMaKONQ70XZWV3ayyfTBZSo1HJ7V9cWUkduJvLyMbDPNU2YnK+QTIH7YOPxTPQiWzR9CzPat55XLtjA7U8t+mxPFhgNiQB7Uj6Ov050hSSnIFbjodoj24mkbdznHtSbb0VVJCwdNC25iizjGM/FYHxPH5XWJY8glVXj7V7FeQxpAShVcb4968a8QzCfrN1IrZBfAP22/tR4tWPBpy0L1GT2q5TgY2IzQ6Nhtqtzg7b/AGqR1Ip6p06PqFqULYcboT2NYa6tpLWZopl0uhwa9CVs4oDrnTVvotSoFmUehvf4NPCVCyiYtWIx3qer3G1daMoWRl0sOQagVz/xVRdlg0nfvX2jG/JHaqCStfeY2cZIFEOi0xnvU4QoA7n+tUqSx3NEwJ6qxNrYSqiOMnOGP7V203k+O1Vz8hBwOd6OsrYqoZ8gkbD2rWarHFxautnZ3McgbzIwAg7EEj+1RuZb1ZAbiMghQNthinPT+m3Fz021liQN/EifcMf+aaXXh+7uNEcxYTlQdI/SlcjllB26EnT/ABHa2wVZbdtuWABqPVevx9RjcbqpI0qBxinn/plo4ltDAh17s57VoLTwj0g2IEluS2cH4pOSQyhOjB9Iui90kWku7DCsx4rXr4cu3UM13EpPb2pL1jw5YRXv0/S5XWdWAwDx702TwH1F0Vh1mQAjOCxpuaAoy+GclubqS4bXIqxnOg42rS9Bv+jpa67yRBMu/qO5/FK/DttFcRwCZdQJxv7UQvTraK7Evlhg7H0ntvile0GNo03Rr+1lui0cWppD6VK9ven0szKroDHEuMnfJpf06GKIwhY1xo4oKWUnxKIGGYnUZXP3pEyj1oM65cf9O6VLeyNrmkQJEXP8x9h8DevJJmLSMTk5NbXx/eySdT+jxiG1QBB7kgEn+1YqTZs/irS1GhsS3ZBCAx9qu4qMUYYZ71I7DPI9qidVnVPcfoKmWyOeagvJ+KsVc7jbasYRdb6Z5hM8Q/zByB/MKzrKVOCOK30yKy7ikt5YQTNkgqx/mWmjOtC0ZkjcYI+xqOjPb9KcN0xAxGsnHxX30MYONTffNNzQOItVABx+tXRfpU54RHJpyTX0K6u9MmI0W2sQklDMNl4GKZpgAZqiFAqjHYVem+/xSt7Cj1D/AAwSG66dcCQ+qCbueFZQc/qDWnmgkhdr4/5ixgqB/sya8m8OeIZfD8d3cLAs8UkOJImbTnG4wRwdzXsFndfUdAhuAmkSwhtOc4z2oTXslJNMUyqst/aw2W5I1uxzjiherdYitklt/qRDgZ35bPtS2z6tN/1tRIqsq5iAG22eao8T2UPUutkSjS0KbMPjH/NToDui7pUKxSSzlHe4f1IfYfNWt4ovUJVrNCRtnWaQDrlxZkCJQdGVye9Jp7mVpnJkfJP+qikJJ0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edumining.info/arnon/uploads/images/arnon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789"/>
            <a:ext cx="1049709" cy="150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graph.facebook.com/1194316713/picture?type=lar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8" r="19927"/>
          <a:stretch/>
        </p:blipFill>
        <p:spPr bwMode="auto">
          <a:xfrm>
            <a:off x="1049709" y="5349789"/>
            <a:ext cx="1188720" cy="152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737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99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(APRIL </a:t>
            </a:r>
            <a:r>
              <a:rPr lang="en-US" dirty="0" smtClean="0"/>
              <a:t>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Educational Games/Serious Games</a:t>
            </a:r>
          </a:p>
          <a:p>
            <a:r>
              <a:rPr lang="en-US" dirty="0" smtClean="0"/>
              <a:t>Adam </a:t>
            </a:r>
            <a:r>
              <a:rPr lang="en-US" dirty="0" err="1" smtClean="0"/>
              <a:t>Nakama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Lepper</a:t>
            </a:r>
            <a:r>
              <a:rPr lang="en-US" dirty="0"/>
              <a:t>, M. R., &amp; Malone, T. W. (1987). Intrinsic motivation and instructional effectiveness in computer-based education. In R. E. Snow &amp; M. J. Farr (Eds.), </a:t>
            </a:r>
            <a:r>
              <a:rPr lang="en-US" i="1" dirty="0"/>
              <a:t>Aptitude, learning, and instruction (Vol. 3, pp. 107-141)</a:t>
            </a:r>
            <a:r>
              <a:rPr lang="en-US" dirty="0"/>
              <a:t>. Hillsdale, NJ: Erlbaum.</a:t>
            </a:r>
          </a:p>
          <a:p>
            <a:r>
              <a:rPr lang="en-US" dirty="0" err="1"/>
              <a:t>Sweetser</a:t>
            </a:r>
            <a:r>
              <a:rPr lang="en-US" dirty="0"/>
              <a:t>, P., Wyeth, P. (2005) </a:t>
            </a:r>
            <a:r>
              <a:rPr lang="en-US" dirty="0" err="1"/>
              <a:t>GameFlow</a:t>
            </a:r>
            <a:r>
              <a:rPr lang="en-US" dirty="0"/>
              <a:t>: A Model For Evaluating Player Enjoyment in Games. </a:t>
            </a:r>
            <a:r>
              <a:rPr lang="en-US" i="1" dirty="0"/>
              <a:t>ACM Computers in Entertainment</a:t>
            </a:r>
            <a:r>
              <a:rPr lang="en-US" dirty="0"/>
              <a:t>, 3 (3), 1-24.</a:t>
            </a:r>
          </a:p>
          <a:p>
            <a:r>
              <a:rPr lang="en-US" dirty="0" err="1"/>
              <a:t>Habgood</a:t>
            </a:r>
            <a:r>
              <a:rPr lang="en-US" dirty="0"/>
              <a:t>, M.P.J &amp; Ainsworth, S.E (in press). Motivating children to learn effectively: Exploring the value of intrinsic integration in educational games. </a:t>
            </a:r>
            <a:r>
              <a:rPr lang="en-US" i="1" dirty="0"/>
              <a:t>Journal of the Learning Sciences.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paper is due </a:t>
            </a:r>
            <a:r>
              <a:rPr lang="en-US" b="1" i="1" dirty="0" smtClean="0"/>
              <a:t>WEDNESDAY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have any questions, last week was the time to ask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paper is due </a:t>
            </a:r>
            <a:r>
              <a:rPr lang="en-US" b="1" i="1" dirty="0" smtClean="0"/>
              <a:t>WEDNESDAY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have any questions, last week was the time to ask them</a:t>
            </a:r>
          </a:p>
          <a:p>
            <a:endParaRPr lang="en-US" dirty="0"/>
          </a:p>
          <a:p>
            <a:r>
              <a:rPr lang="en-US" dirty="0" smtClean="0"/>
              <a:t>But I’ll take them any time up </a:t>
            </a:r>
            <a:r>
              <a:rPr lang="en-US" smtClean="0"/>
              <a:t>until Wednesday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3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Talking to other student about Inception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Talking to other student about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Reading a magazine about </a:t>
            </a:r>
            <a:r>
              <a:rPr lang="en-US" dirty="0"/>
              <a:t>Inception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Talking to other student about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Reading a magazine about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Surfing the web to read blog posts on </a:t>
            </a:r>
            <a:r>
              <a:rPr lang="en-US" dirty="0"/>
              <a:t>Inception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student completely disengages from the learning environment and task to engage in an unrelated behavior.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Talking to other student about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Reading a magazine about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Surfing the web to read blog posts on </a:t>
            </a:r>
            <a:r>
              <a:rPr lang="en-US" dirty="0"/>
              <a:t>Inception</a:t>
            </a:r>
            <a:endParaRPr lang="en-US" dirty="0" smtClean="0"/>
          </a:p>
          <a:p>
            <a:pPr lvl="1"/>
            <a:r>
              <a:rPr lang="en-US" dirty="0" smtClean="0"/>
              <a:t>Playing an online </a:t>
            </a:r>
            <a:r>
              <a:rPr lang="en-US" dirty="0"/>
              <a:t>Inception video </a:t>
            </a:r>
            <a:r>
              <a:rPr lang="en-US" dirty="0" smtClean="0"/>
              <a:t>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7422</TotalTime>
  <Words>1500</Words>
  <Application>Microsoft Office PowerPoint</Application>
  <PresentationFormat>On-screen Show (4:3)</PresentationFormat>
  <Paragraphs>206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Meta-Cognition, Motivation,  and Affect</vt:lpstr>
      <vt:lpstr>Class Notes</vt:lpstr>
      <vt:lpstr>Class Notes</vt:lpstr>
      <vt:lpstr>Class Notes</vt:lpstr>
      <vt:lpstr>Class Notes</vt:lpstr>
      <vt:lpstr>Off-Task Behavior</vt:lpstr>
      <vt:lpstr>Off-Task Behavior</vt:lpstr>
      <vt:lpstr>Off-Task Behavior</vt:lpstr>
      <vt:lpstr>Off-Task Behavior</vt:lpstr>
      <vt:lpstr>Off-Task Behavior</vt:lpstr>
      <vt:lpstr>Off-Task Behavior</vt:lpstr>
      <vt:lpstr>Off-Task Behavior</vt:lpstr>
      <vt:lpstr>History of off-task behavior (Plato, ~600 BC, The Madeuppias)</vt:lpstr>
      <vt:lpstr>History of off-task behavior</vt:lpstr>
      <vt:lpstr>Time-on-Task Hypothesis (Carroll, 1963; Bloom, 1976)</vt:lpstr>
      <vt:lpstr>Assessing off-task behavior</vt:lpstr>
      <vt:lpstr>Off-Task Behavior</vt:lpstr>
      <vt:lpstr>Off-Task Behavior</vt:lpstr>
      <vt:lpstr>Off-Task Behavior</vt:lpstr>
      <vt:lpstr>Off-Task Behavior</vt:lpstr>
      <vt:lpstr>However</vt:lpstr>
      <vt:lpstr>Hypotheses</vt:lpstr>
      <vt:lpstr>Another hypothesis</vt:lpstr>
      <vt:lpstr>Another hypothesis</vt:lpstr>
      <vt:lpstr>Off-Task Behavior and  Collaborative Learning</vt:lpstr>
      <vt:lpstr>Off-Task Behavior and  Collaborative Learning</vt:lpstr>
      <vt:lpstr>Disruptive Behavior</vt:lpstr>
      <vt:lpstr>Brief and extended off-task behavior</vt:lpstr>
      <vt:lpstr>Why do students go off-task?</vt:lpstr>
      <vt:lpstr>Off-Task Behavior in East Asia</vt:lpstr>
      <vt:lpstr>Comments? Questions?</vt:lpstr>
      <vt:lpstr>Carelessness</vt:lpstr>
      <vt:lpstr>Assessment</vt:lpstr>
      <vt:lpstr>Questionnaire “Impulsivity/Carelessness Style” (Maydeu-Olivares &amp; D’Zurilla, 1995)</vt:lpstr>
      <vt:lpstr>Carelessness</vt:lpstr>
      <vt:lpstr>Why do students become careless?</vt:lpstr>
      <vt:lpstr>Comments? Questions?</vt:lpstr>
      <vt:lpstr>Next Class (APRIL 19)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1571</cp:revision>
  <dcterms:created xsi:type="dcterms:W3CDTF">2010-01-07T20:34:12Z</dcterms:created>
  <dcterms:modified xsi:type="dcterms:W3CDTF">2011-04-16T21:17:20Z</dcterms:modified>
</cp:coreProperties>
</file>