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55" r:id="rId3"/>
    <p:sldId id="385" r:id="rId4"/>
    <p:sldId id="356" r:id="rId5"/>
    <p:sldId id="357" r:id="rId6"/>
    <p:sldId id="358" r:id="rId7"/>
    <p:sldId id="360" r:id="rId8"/>
    <p:sldId id="359" r:id="rId9"/>
    <p:sldId id="361" r:id="rId10"/>
    <p:sldId id="366" r:id="rId11"/>
    <p:sldId id="362" r:id="rId12"/>
    <p:sldId id="363" r:id="rId13"/>
    <p:sldId id="364" r:id="rId14"/>
    <p:sldId id="367" r:id="rId15"/>
    <p:sldId id="368" r:id="rId16"/>
    <p:sldId id="379" r:id="rId17"/>
    <p:sldId id="381" r:id="rId18"/>
    <p:sldId id="369" r:id="rId19"/>
    <p:sldId id="371" r:id="rId20"/>
    <p:sldId id="389" r:id="rId21"/>
    <p:sldId id="390" r:id="rId22"/>
    <p:sldId id="370" r:id="rId23"/>
    <p:sldId id="373" r:id="rId24"/>
    <p:sldId id="375" r:id="rId25"/>
    <p:sldId id="380" r:id="rId26"/>
    <p:sldId id="388" r:id="rId27"/>
    <p:sldId id="378" r:id="rId28"/>
    <p:sldId id="377" r:id="rId29"/>
    <p:sldId id="374" r:id="rId30"/>
    <p:sldId id="376" r:id="rId31"/>
    <p:sldId id="382" r:id="rId32"/>
    <p:sldId id="383" r:id="rId33"/>
    <p:sldId id="386" r:id="rId34"/>
    <p:sldId id="387" r:id="rId35"/>
    <p:sldId id="384" r:id="rId36"/>
    <p:sldId id="30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6" autoAdjust="0"/>
    <p:restoredTop sz="90667" autoAdjust="0"/>
  </p:normalViewPr>
  <p:slideViewPr>
    <p:cSldViewPr>
      <p:cViewPr>
        <p:scale>
          <a:sx n="66" d="100"/>
          <a:sy n="66" d="100"/>
        </p:scale>
        <p:origin x="-121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Meta-Cognition, Motivation, </a:t>
            </a:r>
            <a:br>
              <a:rPr lang="en-US" dirty="0" smtClean="0"/>
            </a:br>
            <a:r>
              <a:rPr lang="en-US" dirty="0" smtClean="0"/>
              <a:t>and Affect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PSY504</a:t>
            </a:r>
            <a:br>
              <a:rPr lang="en-US" dirty="0" smtClean="0"/>
            </a:br>
            <a:r>
              <a:rPr lang="en-US" dirty="0" smtClean="0"/>
              <a:t>Spring term, 2011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20,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Questionnaire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75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"/>
            <a:ext cx="4976083" cy="671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514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Pure Procrastination Scale</a:t>
            </a:r>
            <a:br>
              <a:rPr lang="en-US" dirty="0" smtClean="0"/>
            </a:br>
            <a:r>
              <a:rPr lang="en-US" dirty="0" smtClean="0"/>
              <a:t>(Steel,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14" y="1747838"/>
            <a:ext cx="9339693" cy="495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14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Procrastination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by taking several procrastination scales, administering them to the same students, doing a factor analysis, and finding the most central items across all scales</a:t>
            </a:r>
            <a:br>
              <a:rPr lang="en-US" dirty="0" smtClean="0"/>
            </a:br>
            <a:r>
              <a:rPr lang="en-US" dirty="0" smtClean="0"/>
              <a:t>(Steel, 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87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Questionnaire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74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(Ackerman &amp; Gross, 2005)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“Students </a:t>
            </a:r>
            <a:r>
              <a:rPr lang="en-US" dirty="0"/>
              <a:t>were first asked to think about </a:t>
            </a:r>
            <a:r>
              <a:rPr lang="en-US" dirty="0" smtClean="0"/>
              <a:t>an important </a:t>
            </a:r>
            <a:r>
              <a:rPr lang="en-US" dirty="0"/>
              <a:t>assignment they had completed during the </a:t>
            </a:r>
            <a:r>
              <a:rPr lang="en-US" dirty="0" smtClean="0"/>
              <a:t>past semester </a:t>
            </a:r>
            <a:r>
              <a:rPr lang="en-US" dirty="0"/>
              <a:t>and briefly describe it on the questionnaire </a:t>
            </a:r>
            <a:r>
              <a:rPr lang="en-US" dirty="0" smtClean="0"/>
              <a:t>form (example </a:t>
            </a:r>
            <a:r>
              <a:rPr lang="en-US" dirty="0"/>
              <a:t>responses included term paper, analytical </a:t>
            </a:r>
            <a:r>
              <a:rPr lang="en-US" dirty="0" smtClean="0"/>
              <a:t>report, industry </a:t>
            </a:r>
            <a:r>
              <a:rPr lang="en-US" dirty="0"/>
              <a:t>analysis, and case analysis). Next, the </a:t>
            </a:r>
            <a:r>
              <a:rPr lang="en-US" dirty="0" smtClean="0"/>
              <a:t>questionnaire asked</a:t>
            </a:r>
            <a:r>
              <a:rPr lang="en-US" dirty="0"/>
              <a:t>, “How many days or weeks did your instructor give </a:t>
            </a:r>
            <a:r>
              <a:rPr lang="en-US" dirty="0" smtClean="0"/>
              <a:t>you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complete the assignment?” (M = 6.5 weeks), and, “</a:t>
            </a:r>
            <a:r>
              <a:rPr lang="en-US" dirty="0" smtClean="0"/>
              <a:t>How many </a:t>
            </a:r>
            <a:r>
              <a:rPr lang="en-US" dirty="0"/>
              <a:t>days or weeks before the due date did you start </a:t>
            </a:r>
            <a:r>
              <a:rPr lang="en-US" dirty="0" smtClean="0"/>
              <a:t>the assignment</a:t>
            </a:r>
            <a:r>
              <a:rPr lang="en-US" dirty="0"/>
              <a:t>?” (M = 3 weeks). This measured actual procrastination behavior on an assignment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62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Assignments could be turned in late for penalty</a:t>
            </a:r>
          </a:p>
          <a:p>
            <a:pPr lvl="1"/>
            <a:r>
              <a:rPr lang="en-US" dirty="0" smtClean="0"/>
              <a:t>The later, the higher the penalty</a:t>
            </a:r>
          </a:p>
          <a:p>
            <a:pPr lvl="1"/>
            <a:r>
              <a:rPr lang="en-US" dirty="0" smtClean="0"/>
              <a:t>The later on average, the more procrastination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(Steel et al., 2001)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72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Assignments turned in online for class</a:t>
            </a:r>
          </a:p>
          <a:p>
            <a:r>
              <a:rPr lang="en-US" dirty="0" smtClean="0"/>
              <a:t>When do students turn in assignment, between first possible day and last possible day?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(Moon &amp; Illingworth, 2004)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31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Advantages/Disadvantages?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each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00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Procrastination and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Undergraduates taking health science courses who procrastinate (Lay’s scale) get lower grades on assignments (Tice &amp; </a:t>
            </a:r>
            <a:r>
              <a:rPr lang="en-US" dirty="0" err="1" smtClean="0"/>
              <a:t>Baumeister</a:t>
            </a:r>
            <a:r>
              <a:rPr lang="en-US" dirty="0" smtClean="0"/>
              <a:t>, 1997)</a:t>
            </a:r>
          </a:p>
          <a:p>
            <a:endParaRPr lang="en-US" dirty="0"/>
          </a:p>
          <a:p>
            <a:r>
              <a:rPr lang="en-US" dirty="0" smtClean="0"/>
              <a:t>Undergraduates taking </a:t>
            </a:r>
            <a:r>
              <a:rPr lang="en-US" dirty="0" err="1" smtClean="0"/>
              <a:t>ed</a:t>
            </a:r>
            <a:r>
              <a:rPr lang="en-US" dirty="0" smtClean="0"/>
              <a:t> psych course who procrastinate (another scale) perform more poorly on final exam (</a:t>
            </a:r>
            <a:r>
              <a:rPr lang="en-US" dirty="0" err="1" smtClean="0"/>
              <a:t>Tuckman</a:t>
            </a:r>
            <a:r>
              <a:rPr lang="en-US" dirty="0" smtClean="0"/>
              <a:t>, 1998)</a:t>
            </a:r>
          </a:p>
          <a:p>
            <a:pPr lvl="1"/>
            <a:r>
              <a:rPr lang="en-US" dirty="0" smtClean="0"/>
              <a:t>However, regular quizzes reduce negative effects from procrastination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Undergraduates </a:t>
            </a:r>
            <a:r>
              <a:rPr lang="en-US" dirty="0"/>
              <a:t>taking intro psych course online who procrastinate (lateness of assignments) perform more poorly on final exam (Steel et al., 2001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8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hand in topic paper</a:t>
            </a:r>
          </a:p>
          <a:p>
            <a:endParaRPr lang="en-US" b="1" i="1" dirty="0"/>
          </a:p>
          <a:p>
            <a:r>
              <a:rPr lang="en-US" dirty="0" smtClean="0"/>
              <a:t>Course project presentations are </a:t>
            </a:r>
          </a:p>
          <a:p>
            <a:pPr lvl="1"/>
            <a:r>
              <a:rPr lang="en-US" dirty="0" smtClean="0"/>
              <a:t>Monday: Cameron, </a:t>
            </a:r>
            <a:r>
              <a:rPr lang="en-US" dirty="0" err="1" smtClean="0"/>
              <a:t>Juelaila</a:t>
            </a:r>
            <a:r>
              <a:rPr lang="en-US" dirty="0" smtClean="0"/>
              <a:t>/Mike W. </a:t>
            </a:r>
          </a:p>
          <a:p>
            <a:pPr lvl="1"/>
            <a:r>
              <a:rPr lang="en-US" dirty="0" smtClean="0"/>
              <a:t>Tuesday: </a:t>
            </a:r>
            <a:r>
              <a:rPr lang="en-US" dirty="0" err="1" smtClean="0"/>
              <a:t>Dovan</a:t>
            </a:r>
            <a:r>
              <a:rPr lang="en-US" dirty="0" smtClean="0"/>
              <a:t>, Adam </a:t>
            </a:r>
            <a:r>
              <a:rPr lang="en-US" dirty="0" err="1" smtClean="0"/>
              <a:t>Nakama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Any questions on course project presentations?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51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Procrastination and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Undergraduates </a:t>
            </a:r>
            <a:r>
              <a:rPr lang="en-US" dirty="0"/>
              <a:t>taking </a:t>
            </a:r>
            <a:r>
              <a:rPr lang="en-US" dirty="0" err="1"/>
              <a:t>ed</a:t>
            </a:r>
            <a:r>
              <a:rPr lang="en-US" dirty="0"/>
              <a:t> psych course </a:t>
            </a:r>
            <a:r>
              <a:rPr lang="en-US" dirty="0" smtClean="0"/>
              <a:t>online who </a:t>
            </a:r>
            <a:r>
              <a:rPr lang="en-US" dirty="0"/>
              <a:t>procrastinate (another scale) perform more poorly on </a:t>
            </a:r>
            <a:r>
              <a:rPr lang="en-US" dirty="0" smtClean="0"/>
              <a:t>course grade (</a:t>
            </a:r>
            <a:r>
              <a:rPr lang="en-US" dirty="0" err="1" smtClean="0"/>
              <a:t>Tuckman</a:t>
            </a:r>
            <a:r>
              <a:rPr lang="en-US" dirty="0"/>
              <a:t>, </a:t>
            </a:r>
            <a:r>
              <a:rPr lang="en-US" dirty="0" smtClean="0"/>
              <a:t>2002)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Undergraduates who procrastinate (another scale) achieve lower college GPA (Wesley, 1994)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5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Procrastination and Performance: Meta-Analysis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1" r="34350" b="34326"/>
          <a:stretch/>
        </p:blipFill>
        <p:spPr bwMode="auto">
          <a:xfrm>
            <a:off x="152400" y="2438400"/>
            <a:ext cx="8735018" cy="310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360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procrastinate?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8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or Trait?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20% of adults state that they are “chronic procrastinators” (</a:t>
            </a:r>
            <a:r>
              <a:rPr lang="en-US" dirty="0" err="1" smtClean="0"/>
              <a:t>Harriott</a:t>
            </a:r>
            <a:r>
              <a:rPr lang="en-US" dirty="0" smtClean="0"/>
              <a:t> &amp; Ferrari, 1996)</a:t>
            </a:r>
          </a:p>
          <a:p>
            <a:endParaRPr lang="en-US" dirty="0"/>
          </a:p>
          <a:p>
            <a:r>
              <a:rPr lang="en-US" dirty="0" smtClean="0"/>
              <a:t>Contrasting findings on what proportion of undergraduates report engaging in procrastination at least some of the time (Solomon &amp; </a:t>
            </a:r>
            <a:r>
              <a:rPr lang="en-US" dirty="0" err="1" smtClean="0"/>
              <a:t>Rothblum</a:t>
            </a:r>
            <a:r>
              <a:rPr lang="en-US" dirty="0" smtClean="0"/>
              <a:t>, 1984; review in Ackerman &amp; Gross, 2005; review in Moon &amp; Illingworth, 2005)</a:t>
            </a:r>
          </a:p>
          <a:p>
            <a:pPr lvl="1"/>
            <a:r>
              <a:rPr lang="en-US" dirty="0" smtClean="0"/>
              <a:t>25%-95%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00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Self-reported anxiety is </a:t>
            </a:r>
            <a:r>
              <a:rPr lang="en-US" dirty="0"/>
              <a:t>correlated </a:t>
            </a:r>
            <a:r>
              <a:rPr lang="en-US" dirty="0" smtClean="0"/>
              <a:t>with self-reported procrastination (Solomon &amp; </a:t>
            </a:r>
            <a:r>
              <a:rPr lang="en-US" dirty="0" err="1" smtClean="0"/>
              <a:t>Rothblum</a:t>
            </a:r>
            <a:r>
              <a:rPr lang="en-US" dirty="0" smtClean="0"/>
              <a:t>, 1984; </a:t>
            </a:r>
            <a:r>
              <a:rPr lang="en-US" dirty="0" err="1" smtClean="0"/>
              <a:t>Senecal</a:t>
            </a:r>
            <a:r>
              <a:rPr lang="en-US" dirty="0" smtClean="0"/>
              <a:t> et al., 1995)</a:t>
            </a:r>
          </a:p>
          <a:p>
            <a:endParaRPr lang="en-US" dirty="0"/>
          </a:p>
          <a:p>
            <a:r>
              <a:rPr lang="en-US" dirty="0" smtClean="0"/>
              <a:t>Self-efficacy is negatively correlated </a:t>
            </a:r>
            <a:r>
              <a:rPr lang="en-US" dirty="0"/>
              <a:t>with self-reported procrastination (</a:t>
            </a:r>
            <a:r>
              <a:rPr lang="en-US" dirty="0" smtClean="0"/>
              <a:t>Steel </a:t>
            </a:r>
            <a:r>
              <a:rPr lang="en-US" dirty="0"/>
              <a:t>et al., </a:t>
            </a:r>
            <a:r>
              <a:rPr lang="en-US" dirty="0" smtClean="0"/>
              <a:t>2007)</a:t>
            </a:r>
          </a:p>
          <a:p>
            <a:endParaRPr lang="en-US" dirty="0"/>
          </a:p>
          <a:p>
            <a:r>
              <a:rPr lang="en-US" dirty="0" smtClean="0"/>
              <a:t>Intrinsic motivation for subject is negatively correlated with self-reported </a:t>
            </a:r>
            <a:r>
              <a:rPr lang="en-US" dirty="0"/>
              <a:t>procrastination </a:t>
            </a:r>
            <a:r>
              <a:rPr lang="en-US" dirty="0" smtClean="0"/>
              <a:t>(</a:t>
            </a:r>
            <a:r>
              <a:rPr lang="en-US" dirty="0" err="1" smtClean="0"/>
              <a:t>Senecal</a:t>
            </a:r>
            <a:r>
              <a:rPr lang="en-US" dirty="0" smtClean="0"/>
              <a:t> </a:t>
            </a:r>
            <a:r>
              <a:rPr lang="en-US" dirty="0"/>
              <a:t>et al., 1995)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964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Conscientiousness associated with self-reported procrastination (Moon &amp; Illingworth, 2005; Steel et al., 2007)</a:t>
            </a:r>
          </a:p>
          <a:p>
            <a:endParaRPr lang="en-US" dirty="0" smtClean="0"/>
          </a:p>
          <a:p>
            <a:r>
              <a:rPr lang="en-US" dirty="0" smtClean="0"/>
              <a:t>Neuroticism </a:t>
            </a:r>
            <a:r>
              <a:rPr lang="en-US" dirty="0"/>
              <a:t>associated with self-reported procrastination </a:t>
            </a:r>
            <a:r>
              <a:rPr lang="en-US" dirty="0" smtClean="0"/>
              <a:t>(Steel et al., 2007)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45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Impulsiveness and boredom proneness associated with self-reported procrastination (Steel et al., 2007)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09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personal perfectionism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“I demand nothing less </a:t>
            </a:r>
            <a:r>
              <a:rPr lang="en-US" dirty="0" smtClean="0"/>
              <a:t>than perfection </a:t>
            </a:r>
            <a:r>
              <a:rPr lang="en-US" dirty="0"/>
              <a:t>of myself”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not</a:t>
            </a:r>
            <a:r>
              <a:rPr lang="en-US" dirty="0" smtClean="0"/>
              <a:t> associated with more procrastination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Flett</a:t>
            </a:r>
            <a:r>
              <a:rPr lang="en-US" dirty="0" smtClean="0"/>
              <a:t> et al., 1992)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982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Perception of high </a:t>
            </a:r>
            <a:r>
              <a:rPr lang="en-US" dirty="0"/>
              <a:t>social perfectionism</a:t>
            </a:r>
            <a:br>
              <a:rPr lang="en-US" dirty="0"/>
            </a:br>
            <a:r>
              <a:rPr lang="en-US" dirty="0"/>
              <a:t>“The people around me expect me to succeed </a:t>
            </a:r>
            <a:r>
              <a:rPr lang="en-US" dirty="0" smtClean="0"/>
              <a:t>at everything </a:t>
            </a:r>
            <a:r>
              <a:rPr lang="en-US" dirty="0"/>
              <a:t>I </a:t>
            </a:r>
            <a:r>
              <a:rPr lang="en-US" dirty="0" smtClean="0"/>
              <a:t>do”</a:t>
            </a:r>
            <a:br>
              <a:rPr lang="en-US" dirty="0" smtClean="0"/>
            </a:br>
            <a:r>
              <a:rPr lang="en-US" dirty="0" smtClean="0"/>
              <a:t>associated with more procrastination</a:t>
            </a:r>
          </a:p>
          <a:p>
            <a:endParaRPr lang="en-US" dirty="0"/>
          </a:p>
          <a:p>
            <a:r>
              <a:rPr lang="en-US" dirty="0" smtClean="0"/>
              <a:t>But only in males, not in females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Flett</a:t>
            </a:r>
            <a:r>
              <a:rPr lang="en-US" dirty="0" smtClean="0"/>
              <a:t> et al., 1992)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13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Situational Factors Leading to </a:t>
            </a:r>
            <a:br>
              <a:rPr lang="en-US" dirty="0" smtClean="0"/>
            </a:br>
            <a:r>
              <a:rPr lang="en-US" dirty="0" smtClean="0"/>
              <a:t>Less Procrastination</a:t>
            </a:r>
            <a:br>
              <a:rPr lang="en-US" dirty="0" smtClean="0"/>
            </a:br>
            <a:r>
              <a:rPr lang="en-US" dirty="0" smtClean="0"/>
              <a:t>(Ackerman &amp; Gross, 1995)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More interesting assignments (according to students)</a:t>
            </a:r>
          </a:p>
          <a:p>
            <a:r>
              <a:rPr lang="en-US" dirty="0" smtClean="0"/>
              <a:t>Assignments involving fewer skills</a:t>
            </a:r>
            <a:endParaRPr lang="en-US" dirty="0"/>
          </a:p>
          <a:p>
            <a:r>
              <a:rPr lang="en-US" dirty="0" smtClean="0"/>
              <a:t>Clearer instructions</a:t>
            </a:r>
          </a:p>
          <a:p>
            <a:r>
              <a:rPr lang="en-US" dirty="0" smtClean="0"/>
              <a:t>Interdependence between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9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evaluations at the end of class today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18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Situational Factors Not </a:t>
            </a:r>
            <a:br>
              <a:rPr lang="en-US" dirty="0" smtClean="0"/>
            </a:br>
            <a:r>
              <a:rPr lang="en-US" dirty="0" smtClean="0"/>
              <a:t>Affecting Procrastination</a:t>
            </a:r>
            <a:br>
              <a:rPr lang="en-US" dirty="0" smtClean="0"/>
            </a:br>
            <a:r>
              <a:rPr lang="en-US" dirty="0" smtClean="0"/>
              <a:t>(Ackerman &amp; Gross, 1995)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Instructor pressure about deadlines</a:t>
            </a:r>
          </a:p>
          <a:p>
            <a:r>
              <a:rPr lang="en-US" dirty="0" smtClean="0"/>
              <a:t>Longer assignments</a:t>
            </a:r>
          </a:p>
          <a:p>
            <a:r>
              <a:rPr lang="en-US" dirty="0" smtClean="0"/>
              <a:t>Harder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202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Situational Factors </a:t>
            </a:r>
            <a:br>
              <a:rPr lang="en-US" dirty="0" smtClean="0"/>
            </a:br>
            <a:r>
              <a:rPr lang="en-US" dirty="0" smtClean="0"/>
              <a:t>(Moon &amp; Illingworth, 2005)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Procrastination goes up over the course of the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62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Situational Factors </a:t>
            </a:r>
            <a:br>
              <a:rPr lang="en-US" dirty="0"/>
            </a:br>
            <a:r>
              <a:rPr lang="en-US" dirty="0"/>
              <a:t>(Moon &amp; Illingworth,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Procrastination goes up over the course of the semester</a:t>
            </a:r>
          </a:p>
          <a:p>
            <a:endParaRPr lang="en-US" dirty="0"/>
          </a:p>
          <a:p>
            <a:r>
              <a:rPr lang="en-US" dirty="0" smtClean="0"/>
              <a:t>No, really?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093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“Positive Procrastinators” – individuals who believe that they work best under pressure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(Chun Chu &amp; Choi, 2005)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Scale developed measuring this construct</a:t>
            </a:r>
          </a:p>
          <a:p>
            <a:pPr lvl="1"/>
            <a:r>
              <a:rPr lang="en-US" dirty="0"/>
              <a:t>“I tend to work better under pressure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“I intentionally put off work to maximize </a:t>
            </a:r>
            <a:r>
              <a:rPr lang="en-US" dirty="0" smtClean="0"/>
              <a:t>my motivation”</a:t>
            </a:r>
          </a:p>
          <a:p>
            <a:pPr lvl="1"/>
            <a:r>
              <a:rPr lang="en-US" dirty="0"/>
              <a:t>“Since I often start working </a:t>
            </a:r>
            <a:r>
              <a:rPr lang="en-US" dirty="0" smtClean="0"/>
              <a:t>on things </a:t>
            </a:r>
            <a:r>
              <a:rPr lang="en-US" dirty="0"/>
              <a:t>at the last moment, I have trouble finishing assigned tasks most of the time</a:t>
            </a:r>
            <a:r>
              <a:rPr lang="en-US" dirty="0" smtClean="0"/>
              <a:t>” [</a:t>
            </a:r>
            <a:r>
              <a:rPr lang="en-US" dirty="0"/>
              <a:t>reverse coded</a:t>
            </a:r>
            <a:r>
              <a:rPr lang="en-US" dirty="0" smtClean="0"/>
              <a:t>]</a:t>
            </a:r>
          </a:p>
          <a:p>
            <a:pPr lvl="1"/>
            <a:r>
              <a:rPr lang="en-US" dirty="0"/>
              <a:t>“I feel that putting work </a:t>
            </a:r>
            <a:r>
              <a:rPr lang="en-US" dirty="0" smtClean="0"/>
              <a:t>off until </a:t>
            </a:r>
            <a:r>
              <a:rPr lang="en-US" dirty="0"/>
              <a:t>the last minute does not do me any good” [reverse coded]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761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Procrastinators do not have worse learning than non-procrastinating students</a:t>
            </a:r>
          </a:p>
          <a:p>
            <a:endParaRPr lang="en-US" dirty="0"/>
          </a:p>
          <a:p>
            <a:r>
              <a:rPr lang="en-US" dirty="0" smtClean="0"/>
              <a:t>And motivationally they look similar to non-procrastinating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920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 get a volunteer to</a:t>
            </a:r>
          </a:p>
          <a:p>
            <a:pPr lvl="1"/>
            <a:r>
              <a:rPr lang="en-US" dirty="0" smtClean="0"/>
              <a:t>Find people who aren’t here today</a:t>
            </a:r>
          </a:p>
          <a:p>
            <a:pPr lvl="1"/>
            <a:r>
              <a:rPr lang="en-US" dirty="0" smtClean="0"/>
              <a:t>Take the final set to the registrar</a:t>
            </a:r>
          </a:p>
          <a:p>
            <a:pPr lvl="1"/>
            <a:endParaRPr lang="en-US" dirty="0"/>
          </a:p>
          <a:p>
            <a:r>
              <a:rPr lang="en-US" dirty="0" smtClean="0"/>
              <a:t>You can fill this out, whether you are taking the class for a grade or just auditing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862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 (APRIL 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Project Presentations!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was going to start preparing early, really I was…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7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Procrastination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rulyt.files.wordpress.com/2008/09/procrastination.jpg?w=400&amp;h=3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421" y="1092847"/>
            <a:ext cx="5928179" cy="576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49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Procrastination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 irrational tendency to delay tasks that should be completed” (Lay, 1986)</a:t>
            </a:r>
          </a:p>
          <a:p>
            <a:endParaRPr lang="en-US" dirty="0"/>
          </a:p>
          <a:p>
            <a:r>
              <a:rPr lang="en-US" dirty="0" smtClean="0"/>
              <a:t>“Delay of a task or assignment that is under one’s control” (Ackerman &amp; Gross, 2005)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7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Procrastination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 irrational tendency to delay tasks that should be completed” (Lay, 1986)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28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093955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284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Procrastination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0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8015</TotalTime>
  <Words>775</Words>
  <Application>Microsoft Office PowerPoint</Application>
  <PresentationFormat>On-screen Show (4:3)</PresentationFormat>
  <Paragraphs>121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Meta-Cognition, Motivation,  and Affect</vt:lpstr>
      <vt:lpstr>Class Notes</vt:lpstr>
      <vt:lpstr>Class Notes</vt:lpstr>
      <vt:lpstr>Today’s class</vt:lpstr>
      <vt:lpstr>Procrastination</vt:lpstr>
      <vt:lpstr>Procrastination</vt:lpstr>
      <vt:lpstr>Procrastination</vt:lpstr>
      <vt:lpstr>PowerPoint Presentation</vt:lpstr>
      <vt:lpstr>Measuring Procrastination</vt:lpstr>
      <vt:lpstr>General Questionnaire Measures</vt:lpstr>
      <vt:lpstr>PowerPoint Presentation</vt:lpstr>
      <vt:lpstr>Pure Procrastination Scale (Steel, 2010)</vt:lpstr>
      <vt:lpstr>Pure Procrastination Scale</vt:lpstr>
      <vt:lpstr>Specific Questionnaire Measure</vt:lpstr>
      <vt:lpstr>(Ackerman &amp; Gross, 2005)</vt:lpstr>
      <vt:lpstr>Behavior Measure</vt:lpstr>
      <vt:lpstr>Behavior Measure</vt:lpstr>
      <vt:lpstr>Advantages/Disadvantages?</vt:lpstr>
      <vt:lpstr>Procrastination and Performance</vt:lpstr>
      <vt:lpstr>Procrastination and Performance</vt:lpstr>
      <vt:lpstr>Procrastination and Performance: Meta-Analysis</vt:lpstr>
      <vt:lpstr>Why do people procrastinate?</vt:lpstr>
      <vt:lpstr>State or Trait?</vt:lpstr>
      <vt:lpstr>Individual Differences</vt:lpstr>
      <vt:lpstr>Individual Differences</vt:lpstr>
      <vt:lpstr>Individual Differences</vt:lpstr>
      <vt:lpstr>Individual Differences</vt:lpstr>
      <vt:lpstr>Individual Differences</vt:lpstr>
      <vt:lpstr>Situational Factors Leading to  Less Procrastination (Ackerman &amp; Gross, 1995)</vt:lpstr>
      <vt:lpstr>Situational Factors Not  Affecting Procrastination (Ackerman &amp; Gross, 1995)</vt:lpstr>
      <vt:lpstr>Other Situational Factors  (Moon &amp; Illingworth, 2005)</vt:lpstr>
      <vt:lpstr>Other Situational Factors  (Moon &amp; Illingworth, 2005)</vt:lpstr>
      <vt:lpstr>Special Case</vt:lpstr>
      <vt:lpstr>Special Case</vt:lpstr>
      <vt:lpstr>Course evaluations</vt:lpstr>
      <vt:lpstr>Next Class (APRIL 19)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1645</cp:revision>
  <dcterms:created xsi:type="dcterms:W3CDTF">2010-01-07T20:34:12Z</dcterms:created>
  <dcterms:modified xsi:type="dcterms:W3CDTF">2011-04-20T00:03:50Z</dcterms:modified>
</cp:coreProperties>
</file>