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55" r:id="rId3"/>
    <p:sldId id="391" r:id="rId4"/>
    <p:sldId id="392" r:id="rId5"/>
    <p:sldId id="393" r:id="rId6"/>
    <p:sldId id="394" r:id="rId7"/>
    <p:sldId id="395" r:id="rId8"/>
    <p:sldId id="396" r:id="rId9"/>
    <p:sldId id="424" r:id="rId10"/>
    <p:sldId id="397" r:id="rId11"/>
    <p:sldId id="407" r:id="rId12"/>
    <p:sldId id="401" r:id="rId13"/>
    <p:sldId id="421" r:id="rId14"/>
    <p:sldId id="423" r:id="rId15"/>
    <p:sldId id="422" r:id="rId16"/>
    <p:sldId id="409" r:id="rId17"/>
    <p:sldId id="398" r:id="rId18"/>
    <p:sldId id="425" r:id="rId19"/>
    <p:sldId id="416" r:id="rId20"/>
    <p:sldId id="417" r:id="rId21"/>
    <p:sldId id="402" r:id="rId22"/>
    <p:sldId id="405" r:id="rId23"/>
    <p:sldId id="399" r:id="rId24"/>
    <p:sldId id="426" r:id="rId25"/>
    <p:sldId id="408" r:id="rId26"/>
    <p:sldId id="406" r:id="rId27"/>
    <p:sldId id="414" r:id="rId28"/>
    <p:sldId id="415" r:id="rId29"/>
    <p:sldId id="410" r:id="rId30"/>
    <p:sldId id="411" r:id="rId31"/>
    <p:sldId id="412" r:id="rId32"/>
    <p:sldId id="420" r:id="rId33"/>
    <p:sldId id="427" r:id="rId34"/>
    <p:sldId id="30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6" autoAdjust="0"/>
    <p:restoredTop sz="90667" autoAdjust="0"/>
  </p:normalViewPr>
  <p:slideViewPr>
    <p:cSldViewPr>
      <p:cViewPr>
        <p:scale>
          <a:sx n="66" d="100"/>
          <a:sy n="66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'Sheet1'!$B$1</c:f>
              <c:strCache>
                <c:ptCount val="1"/>
                <c:pt idx="0">
                  <c:v>USA Drop-Out (NCES, 2008)</c:v>
                </c:pt>
              </c:strCache>
            </c:strRef>
          </c:tx>
          <c:cat>
            <c:numRef>
              <c:f>'Sheet1'!$A$2:$A$8</c:f>
              <c:numCache>
                <c:formatCode>General</c:formatCode>
                <c:ptCount val="7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1995</c:v>
                </c:pt>
                <c:pt idx="4">
                  <c:v>2000</c:v>
                </c:pt>
                <c:pt idx="5">
                  <c:v>2005</c:v>
                </c:pt>
                <c:pt idx="6">
                  <c:v>2008</c:v>
                </c:pt>
              </c:numCache>
            </c:numRef>
          </c:cat>
          <c:val>
            <c:numRef>
              <c:f>'Sheet1'!$B$2:$B$8</c:f>
              <c:numCache>
                <c:formatCode>General</c:formatCode>
                <c:ptCount val="7"/>
                <c:pt idx="0">
                  <c:v>14.1</c:v>
                </c:pt>
                <c:pt idx="1">
                  <c:v>12.6</c:v>
                </c:pt>
                <c:pt idx="2">
                  <c:v>12.1</c:v>
                </c:pt>
                <c:pt idx="3">
                  <c:v>12</c:v>
                </c:pt>
                <c:pt idx="4">
                  <c:v>10.9</c:v>
                </c:pt>
                <c:pt idx="5">
                  <c:v>9.4</c:v>
                </c:pt>
                <c:pt idx="6">
                  <c:v>8</c:v>
                </c:pt>
              </c:numCache>
            </c:numRef>
          </c:val>
        </c:ser>
        <c:marker val="1"/>
        <c:axId val="74580736"/>
        <c:axId val="76225536"/>
      </c:lineChart>
      <c:catAx>
        <c:axId val="74580736"/>
        <c:scaling>
          <c:orientation val="minMax"/>
        </c:scaling>
        <c:axPos val="b"/>
        <c:numFmt formatCode="General" sourceLinked="1"/>
        <c:tickLblPos val="nextTo"/>
        <c:crossAx val="76225536"/>
        <c:crosses val="autoZero"/>
        <c:auto val="1"/>
        <c:lblAlgn val="ctr"/>
        <c:lblOffset val="100"/>
      </c:catAx>
      <c:valAx>
        <c:axId val="76225536"/>
        <c:scaling>
          <c:orientation val="minMax"/>
        </c:scaling>
        <c:axPos val="l"/>
        <c:majorGridlines/>
        <c:numFmt formatCode="General" sourceLinked="1"/>
        <c:tickLblPos val="nextTo"/>
        <c:crossAx val="745807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Meta-Cognition, Motivation, </a:t>
            </a:r>
            <a:br>
              <a:rPr lang="en-US" dirty="0" smtClean="0"/>
            </a:br>
            <a:r>
              <a:rPr lang="en-US" dirty="0" smtClean="0"/>
              <a:t>and Affect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PSY504</a:t>
            </a:r>
            <a:br>
              <a:rPr lang="en-US" dirty="0" smtClean="0"/>
            </a:br>
            <a:r>
              <a:rPr lang="en-US" dirty="0" smtClean="0"/>
              <a:t>Spring term, 2011</a:t>
            </a:r>
          </a:p>
          <a:p>
            <a:r>
              <a:rPr lang="en-US" dirty="0" smtClean="0"/>
              <a:t>April 27,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Finn (1989)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Dropout is conceptualized as a developmental process</a:t>
            </a:r>
          </a:p>
          <a:p>
            <a:endParaRPr lang="en-US" dirty="0"/>
          </a:p>
          <a:p>
            <a:r>
              <a:rPr lang="en-US" dirty="0" smtClean="0"/>
              <a:t>“a </a:t>
            </a:r>
            <a:r>
              <a:rPr lang="en-US" dirty="0"/>
              <a:t>youngster's leaving school before </a:t>
            </a:r>
            <a:r>
              <a:rPr lang="en-US" dirty="0" smtClean="0"/>
              <a:t>graduation </a:t>
            </a:r>
            <a:r>
              <a:rPr lang="en-US" dirty="0"/>
              <a:t>may be </a:t>
            </a:r>
            <a:r>
              <a:rPr lang="en-US" dirty="0" smtClean="0"/>
              <a:t>just </a:t>
            </a:r>
            <a:r>
              <a:rPr lang="en-US" dirty="0"/>
              <a:t>one </a:t>
            </a:r>
            <a:r>
              <a:rPr lang="en-US" dirty="0" smtClean="0"/>
              <a:t>more </a:t>
            </a:r>
            <a:r>
              <a:rPr lang="en-US" dirty="0"/>
              <a:t>event, albeit a conspicuous event, </a:t>
            </a:r>
            <a:r>
              <a:rPr lang="en-US" dirty="0" smtClean="0"/>
              <a:t>in a </a:t>
            </a:r>
            <a:r>
              <a:rPr lang="en-US" dirty="0"/>
              <a:t>chain that may have begun years </a:t>
            </a:r>
            <a:r>
              <a:rPr lang="en-US" dirty="0" smtClean="0"/>
              <a:t>before”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88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Drop-out as </a:t>
            </a:r>
            <a:r>
              <a:rPr lang="en-US" dirty="0" smtClean="0"/>
              <a:t>the end of a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“…a </a:t>
            </a:r>
            <a:r>
              <a:rPr lang="en-US" dirty="0"/>
              <a:t>youngster's leaving school before </a:t>
            </a:r>
            <a:r>
              <a:rPr lang="en-US" dirty="0" smtClean="0"/>
              <a:t>graduation </a:t>
            </a:r>
            <a:r>
              <a:rPr lang="en-US" dirty="0"/>
              <a:t>may be </a:t>
            </a:r>
            <a:r>
              <a:rPr lang="en-US" dirty="0" smtClean="0"/>
              <a:t>just </a:t>
            </a:r>
            <a:r>
              <a:rPr lang="en-US" dirty="0"/>
              <a:t>one </a:t>
            </a:r>
            <a:r>
              <a:rPr lang="en-US" dirty="0" smtClean="0"/>
              <a:t>more </a:t>
            </a:r>
            <a:r>
              <a:rPr lang="en-US" dirty="0"/>
              <a:t>event, albeit a conspicuous event, </a:t>
            </a:r>
            <a:r>
              <a:rPr lang="en-US" dirty="0" smtClean="0"/>
              <a:t>in a </a:t>
            </a:r>
            <a:r>
              <a:rPr lang="en-US" dirty="0"/>
              <a:t>chain that may have begun years </a:t>
            </a:r>
            <a:r>
              <a:rPr lang="en-US" dirty="0" smtClean="0"/>
              <a:t>before.</a:t>
            </a:r>
            <a:r>
              <a:rPr lang="en-US" dirty="0" smtClean="0"/>
              <a:t>” </a:t>
            </a:r>
            <a:r>
              <a:rPr lang="en-US" dirty="0" smtClean="0"/>
              <a:t>(</a:t>
            </a:r>
            <a:r>
              <a:rPr lang="en-US" dirty="0" smtClean="0"/>
              <a:t>Finn, 1989)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"In fact, dropping out itself might better be viewed as a process of disengagement from school, perhaps for either social or academic </a:t>
            </a:r>
            <a:r>
              <a:rPr lang="en-US" dirty="0" smtClean="0"/>
              <a:t>reasons” (</a:t>
            </a:r>
            <a:r>
              <a:rPr lang="en-US" dirty="0" err="1" smtClean="0"/>
              <a:t>Rumberger</a:t>
            </a:r>
            <a:r>
              <a:rPr lang="en-US" dirty="0" smtClean="0"/>
              <a:t>, 1987)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988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Early predictors </a:t>
            </a:r>
            <a:r>
              <a:rPr lang="en-US" dirty="0" smtClean="0"/>
              <a:t>of drop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Skipping class (review in Finn, 1989)</a:t>
            </a:r>
            <a:endParaRPr lang="en-US" dirty="0" smtClean="0"/>
          </a:p>
          <a:p>
            <a:r>
              <a:rPr lang="en-US" dirty="0" smtClean="0"/>
              <a:t>Off-task </a:t>
            </a:r>
            <a:r>
              <a:rPr lang="en-US" dirty="0" smtClean="0"/>
              <a:t>behavior, disruptive behavior (Finn, 1989; </a:t>
            </a:r>
            <a:r>
              <a:rPr lang="en-US" dirty="0" err="1" smtClean="0"/>
              <a:t>Rumberger</a:t>
            </a:r>
            <a:r>
              <a:rPr lang="en-US" dirty="0" smtClean="0"/>
              <a:t> </a:t>
            </a:r>
            <a:r>
              <a:rPr lang="en-US" dirty="0" smtClean="0"/>
              <a:t>&amp; Larson, </a:t>
            </a:r>
            <a:r>
              <a:rPr lang="en-US" dirty="0" smtClean="0"/>
              <a:t>1998; </a:t>
            </a:r>
            <a:r>
              <a:rPr lang="en-US" dirty="0" err="1" smtClean="0"/>
              <a:t>Rumberger</a:t>
            </a:r>
            <a:r>
              <a:rPr lang="en-US" dirty="0" smtClean="0"/>
              <a:t> &amp; Lim, 2008), particularly if the behavior leads to disciplinary referrals and school suspensions (</a:t>
            </a:r>
            <a:r>
              <a:rPr lang="en-US" dirty="0" err="1" smtClean="0"/>
              <a:t>Altenbaugh</a:t>
            </a:r>
            <a:r>
              <a:rPr lang="en-US" dirty="0" smtClean="0"/>
              <a:t> et al., 1995)</a:t>
            </a:r>
          </a:p>
          <a:p>
            <a:r>
              <a:rPr lang="en-US" dirty="0" smtClean="0"/>
              <a:t>Low educational performance (meta-analysis in </a:t>
            </a:r>
            <a:r>
              <a:rPr lang="en-US" dirty="0" err="1" smtClean="0"/>
              <a:t>Rumberger</a:t>
            </a:r>
            <a:r>
              <a:rPr lang="en-US" dirty="0" smtClean="0"/>
              <a:t> &amp; Lim, 2008)</a:t>
            </a:r>
          </a:p>
        </p:txBody>
      </p:sp>
    </p:spTree>
    <p:extLst>
      <p:ext uri="{BB962C8B-B14F-4D97-AF65-F5344CB8AC3E}">
        <p14:creationId xmlns:p14="http://schemas.microsoft.com/office/powerpoint/2010/main" xmlns="" val="3581744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students drop-out?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students drop-out?</a:t>
            </a:r>
            <a:br>
              <a:rPr lang="en-US" dirty="0" smtClean="0"/>
            </a:br>
            <a:r>
              <a:rPr lang="en-US" dirty="0" smtClean="0"/>
              <a:t>(in their own words)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Rotermund</a:t>
            </a:r>
            <a:r>
              <a:rPr lang="en-US" dirty="0" smtClean="0"/>
              <a:t>, 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/>
              <a:t>“missed too many school days” (44 percent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thought it would be easier to </a:t>
            </a:r>
            <a:r>
              <a:rPr lang="en-US" dirty="0" smtClean="0"/>
              <a:t>get a </a:t>
            </a:r>
            <a:r>
              <a:rPr lang="en-US" dirty="0" smtClean="0"/>
              <a:t>GED” (41 percent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getting poor grades/failing school” (38 percent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did not like school” (</a:t>
            </a:r>
            <a:r>
              <a:rPr lang="en-US" dirty="0" smtClean="0"/>
              <a:t>37 percent)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could not keep up with schoolwork” (32 percent)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what are the underlying causes?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Motivational/attitudinal </a:t>
            </a:r>
            <a:br>
              <a:rPr lang="en-US" dirty="0" smtClean="0"/>
            </a:br>
            <a:r>
              <a:rPr lang="en-US" dirty="0" smtClean="0"/>
              <a:t>correlates </a:t>
            </a:r>
            <a:r>
              <a:rPr lang="en-US" dirty="0" smtClean="0"/>
              <a:t>of drop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 smtClean="0"/>
              <a:t>self-esteem </a:t>
            </a:r>
            <a:r>
              <a:rPr lang="en-US" dirty="0" smtClean="0"/>
              <a:t>(</a:t>
            </a:r>
            <a:r>
              <a:rPr lang="en-US" dirty="0" smtClean="0"/>
              <a:t>review in Finn, 1989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However, more recent meta-analysis finds support in only 3 of 22 studies (</a:t>
            </a:r>
            <a:r>
              <a:rPr lang="en-US" dirty="0" err="1" smtClean="0"/>
              <a:t>Rumberger</a:t>
            </a:r>
            <a:r>
              <a:rPr lang="en-US" dirty="0" smtClean="0"/>
              <a:t> &amp; Lim, 2008)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81744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Finn (1989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(key early model, </a:t>
            </a:r>
            <a:br>
              <a:rPr lang="en-US" dirty="0" smtClean="0"/>
            </a:br>
            <a:r>
              <a:rPr lang="en-US" dirty="0" smtClean="0"/>
              <a:t>now thought to be wrong)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917" y="2133600"/>
            <a:ext cx="7094083" cy="312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024914" y="3599543"/>
            <a:ext cx="595086" cy="5914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67600" y="419462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Drop out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470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Finn (1989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(key early model, </a:t>
            </a:r>
            <a:br>
              <a:rPr lang="en-US" dirty="0" smtClean="0"/>
            </a:br>
            <a:r>
              <a:rPr lang="en-US" dirty="0" smtClean="0"/>
              <a:t>now thought to be wrong)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917" y="2133600"/>
            <a:ext cx="7094083" cy="3129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024914" y="3599543"/>
            <a:ext cx="595086" cy="5914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67600" y="419462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Drop out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3124200"/>
            <a:ext cx="14478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470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Motivational/attitudinal </a:t>
            </a:r>
            <a:br>
              <a:rPr lang="en-US" dirty="0" smtClean="0"/>
            </a:br>
            <a:r>
              <a:rPr lang="en-US" dirty="0" smtClean="0"/>
              <a:t>correlates of drop </a:t>
            </a:r>
            <a:r>
              <a:rPr lang="en-US" dirty="0" smtClean="0"/>
              <a:t>out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Hardre</a:t>
            </a:r>
            <a:r>
              <a:rPr lang="en-US" dirty="0" smtClean="0"/>
              <a:t> &amp; Reeve, 2003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Lack of intrinsic motivation</a:t>
            </a:r>
          </a:p>
          <a:p>
            <a:r>
              <a:rPr lang="en-US" dirty="0" smtClean="0"/>
              <a:t>Low self-efficacy </a:t>
            </a:r>
          </a:p>
          <a:p>
            <a:r>
              <a:rPr lang="en-US" dirty="0" smtClean="0"/>
              <a:t>Lack of perceived support for autonomy from </a:t>
            </a:r>
            <a:r>
              <a:rPr lang="en-US" dirty="0" smtClean="0"/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xmlns="" val="261947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project results paper is due Monday</a:t>
            </a:r>
          </a:p>
          <a:p>
            <a:endParaRPr lang="en-US" dirty="0"/>
          </a:p>
          <a:p>
            <a:r>
              <a:rPr lang="en-US" dirty="0" smtClean="0"/>
              <a:t>We’ll talk about the content of Monday’s class at the end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045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7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Motivational/attitudinal </a:t>
            </a:r>
            <a:br>
              <a:rPr lang="en-US" dirty="0" smtClean="0"/>
            </a:br>
            <a:r>
              <a:rPr lang="en-US" dirty="0" smtClean="0"/>
              <a:t>correlates of drop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Identification with school</a:t>
            </a:r>
          </a:p>
          <a:p>
            <a:pPr lvl="1"/>
            <a:r>
              <a:rPr lang="en-US" dirty="0" smtClean="0"/>
              <a:t>Internalized belief that </a:t>
            </a:r>
            <a:r>
              <a:rPr lang="en-US" dirty="0" smtClean="0"/>
              <a:t>student belongs </a:t>
            </a:r>
            <a:r>
              <a:rPr lang="en-US" dirty="0" smtClean="0"/>
              <a:t>in school</a:t>
            </a:r>
          </a:p>
          <a:p>
            <a:pPr lvl="1"/>
            <a:r>
              <a:rPr lang="en-US" dirty="0" smtClean="0"/>
              <a:t>Perception that school and school goals are important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smtClean="0"/>
              <a:t>reviewed in Finn, </a:t>
            </a:r>
            <a:r>
              <a:rPr lang="en-US" dirty="0" smtClean="0"/>
              <a:t>1989; also see Marcus et al., 2001)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9474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Behavioral correlate </a:t>
            </a:r>
            <a:r>
              <a:rPr lang="en-US" dirty="0" smtClean="0"/>
              <a:t>of drop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participation in school-related extracurricular activities (Finn, 1989; </a:t>
            </a:r>
            <a:r>
              <a:rPr lang="en-US" dirty="0" err="1" smtClean="0"/>
              <a:t>Rumberger</a:t>
            </a:r>
            <a:r>
              <a:rPr lang="en-US" dirty="0" smtClean="0"/>
              <a:t> </a:t>
            </a:r>
            <a:r>
              <a:rPr lang="en-US" dirty="0" smtClean="0"/>
              <a:t>&amp; Lim, 2008)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19474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Finn (1989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Key early model, still respected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30172"/>
            <a:ext cx="9077325" cy="535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288143" y="2839748"/>
            <a:ext cx="228600" cy="513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2473403"/>
            <a:ext cx="153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Less drop out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389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Finn (1989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Key early model, still respected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30172"/>
            <a:ext cx="9077325" cy="5351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288143" y="2839748"/>
            <a:ext cx="228600" cy="513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2473403"/>
            <a:ext cx="153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Less drop out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416981" y="4343401"/>
            <a:ext cx="1371600" cy="51305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64743" y="4876159"/>
            <a:ext cx="1531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Including lower off-task behavior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389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Finn (1989)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895721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correlates </a:t>
            </a:r>
            <a:r>
              <a:rPr lang="en-US" dirty="0" smtClean="0"/>
              <a:t>of drop </a:t>
            </a:r>
            <a:r>
              <a:rPr lang="en-US" dirty="0" smtClean="0"/>
              <a:t>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Poverty (Alexander et al., 2001; </a:t>
            </a:r>
            <a:r>
              <a:rPr lang="en-US" dirty="0" smtClean="0"/>
              <a:t>meta-analysis in </a:t>
            </a:r>
            <a:r>
              <a:rPr lang="en-US" dirty="0" err="1" smtClean="0"/>
              <a:t>Rumberger</a:t>
            </a:r>
            <a:r>
              <a:rPr lang="en-US" dirty="0" smtClean="0"/>
              <a:t> &amp; Lim, 2008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Lower educational resources at home (review in Finn, 1989; meta-analysis in </a:t>
            </a:r>
            <a:r>
              <a:rPr lang="en-US" dirty="0" err="1" smtClean="0"/>
              <a:t>Rumberger</a:t>
            </a:r>
            <a:r>
              <a:rPr lang="en-US" dirty="0" smtClean="0"/>
              <a:t> </a:t>
            </a:r>
            <a:r>
              <a:rPr lang="en-US" dirty="0" smtClean="0"/>
              <a:t>&amp; Lim, 2008)</a:t>
            </a:r>
          </a:p>
          <a:p>
            <a:r>
              <a:rPr lang="en-US" dirty="0" smtClean="0"/>
              <a:t>Lower parental support for education (</a:t>
            </a:r>
            <a:r>
              <a:rPr lang="en-US" dirty="0" smtClean="0"/>
              <a:t>meta-analysis in </a:t>
            </a:r>
            <a:r>
              <a:rPr lang="en-US" dirty="0" smtClean="0"/>
              <a:t>Strom &amp; </a:t>
            </a:r>
            <a:r>
              <a:rPr lang="en-US" dirty="0" err="1" smtClean="0"/>
              <a:t>Boster</a:t>
            </a:r>
            <a:r>
              <a:rPr lang="en-US" dirty="0" smtClean="0"/>
              <a:t>, 2007)</a:t>
            </a:r>
          </a:p>
          <a:p>
            <a:r>
              <a:rPr lang="en-US" dirty="0" smtClean="0"/>
              <a:t>Frequent moves between schools during high school (</a:t>
            </a:r>
            <a:r>
              <a:rPr lang="en-US" dirty="0" err="1" smtClean="0"/>
              <a:t>Rumberger</a:t>
            </a:r>
            <a:r>
              <a:rPr lang="en-US" dirty="0" smtClean="0"/>
              <a:t> &amp; Larson, 1998; </a:t>
            </a:r>
            <a:r>
              <a:rPr lang="en-US" dirty="0" smtClean="0"/>
              <a:t>meta-analysis in </a:t>
            </a:r>
            <a:r>
              <a:rPr lang="en-US" dirty="0" err="1" smtClean="0"/>
              <a:t>Rumberger</a:t>
            </a:r>
            <a:r>
              <a:rPr lang="en-US" dirty="0" smtClean="0"/>
              <a:t> &amp; Lim, 2008)</a:t>
            </a:r>
          </a:p>
          <a:p>
            <a:r>
              <a:rPr lang="en-US" dirty="0" smtClean="0"/>
              <a:t>Repeating a </a:t>
            </a:r>
            <a:r>
              <a:rPr lang="en-US" dirty="0" smtClean="0"/>
              <a:t>grade in elementary school or junior high </a:t>
            </a:r>
            <a:r>
              <a:rPr lang="en-US" dirty="0" smtClean="0"/>
              <a:t>(meta-analysis in </a:t>
            </a:r>
            <a:r>
              <a:rPr lang="en-US" dirty="0" err="1" smtClean="0"/>
              <a:t>Jimerson</a:t>
            </a:r>
            <a:r>
              <a:rPr lang="en-US" dirty="0" smtClean="0"/>
              <a:t> et al., 2002; also see </a:t>
            </a:r>
            <a:r>
              <a:rPr lang="en-US" dirty="0" err="1" smtClean="0"/>
              <a:t>Rumberger</a:t>
            </a:r>
            <a:r>
              <a:rPr lang="en-US" dirty="0" smtClean="0"/>
              <a:t> </a:t>
            </a:r>
            <a:r>
              <a:rPr lang="en-US" dirty="0" smtClean="0"/>
              <a:t>&amp; Lim, 2008)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19474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Cultural/Group Differences in Drop-Out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892749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Cultural/Group Differences in Drop-Out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40% in very remote schools in the USA (review in </a:t>
            </a:r>
            <a:r>
              <a:rPr lang="en-US" dirty="0" err="1" smtClean="0"/>
              <a:t>Hardre</a:t>
            </a:r>
            <a:r>
              <a:rPr lang="en-US" dirty="0" smtClean="0"/>
              <a:t> &amp; Reeve, 2003)</a:t>
            </a:r>
          </a:p>
          <a:p>
            <a:r>
              <a:rPr lang="en-US" dirty="0" smtClean="0"/>
              <a:t>40% in very poor urban districts in the USA (Alexander et al., 2001)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U.S. has the expectation that all students will complete high school</a:t>
            </a:r>
          </a:p>
          <a:p>
            <a:endParaRPr lang="en-US" dirty="0" smtClean="0"/>
          </a:p>
          <a:p>
            <a:r>
              <a:rPr lang="en-US" dirty="0" smtClean="0"/>
              <a:t>Not shared among all nations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Cultural/Group Differences in Drop-Out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speaking of the end…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74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High-school drop-out is much more “normal” in Brazil</a:t>
            </a:r>
          </a:p>
          <a:p>
            <a:endParaRPr lang="en-US" dirty="0" smtClean="0"/>
          </a:p>
          <a:p>
            <a:r>
              <a:rPr lang="en-US" dirty="0" smtClean="0"/>
              <a:t>28% drop-out (</a:t>
            </a:r>
            <a:r>
              <a:rPr lang="en-US" dirty="0" err="1" smtClean="0"/>
              <a:t>Bruns</a:t>
            </a:r>
            <a:r>
              <a:rPr lang="en-US" dirty="0" smtClean="0"/>
              <a:t> et al., 2003)</a:t>
            </a:r>
          </a:p>
          <a:p>
            <a:pPr lvl="1"/>
            <a:r>
              <a:rPr lang="en-US" dirty="0" smtClean="0"/>
              <a:t>Almost 4 times U.S. rate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favelas</a:t>
            </a:r>
            <a:r>
              <a:rPr lang="en-US" dirty="0" smtClean="0"/>
              <a:t> in Northeastern Brazil, estimated 50-55% total drop-out (Cardoso &amp; </a:t>
            </a:r>
            <a:r>
              <a:rPr lang="en-US" dirty="0" err="1" smtClean="0"/>
              <a:t>Verner</a:t>
            </a:r>
            <a:r>
              <a:rPr lang="en-US" dirty="0" smtClean="0"/>
              <a:t>, 2006)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Brazil’s Most Famous </a:t>
            </a:r>
            <a:br>
              <a:rPr lang="en-US" dirty="0" smtClean="0"/>
            </a:br>
            <a:r>
              <a:rPr lang="en-US" dirty="0" smtClean="0"/>
              <a:t>High School 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greentaxi.com/wp-content/uploads/2009/03/lula_wor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0" y="1676400"/>
            <a:ext cx="5581650" cy="4849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Singapore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High-school drop-out is much less “normal” in Brazil</a:t>
            </a:r>
          </a:p>
          <a:p>
            <a:endParaRPr lang="en-US" dirty="0" smtClean="0"/>
          </a:p>
          <a:p>
            <a:r>
              <a:rPr lang="en-US" dirty="0" smtClean="0"/>
              <a:t>1.6% drop-out (MOE, 2008)</a:t>
            </a:r>
          </a:p>
          <a:p>
            <a:pPr lvl="1"/>
            <a:r>
              <a:rPr lang="en-US" dirty="0" smtClean="0"/>
              <a:t>Barely 1/5 of U.S. rate</a:t>
            </a:r>
          </a:p>
          <a:p>
            <a:endParaRPr lang="en-US" dirty="0" smtClean="0"/>
          </a:p>
          <a:p>
            <a:r>
              <a:rPr lang="en-US" dirty="0" smtClean="0"/>
              <a:t>Considered a national crisis (MOE, 2008)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(May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want to talk about?</a:t>
            </a:r>
          </a:p>
          <a:p>
            <a:endParaRPr lang="en-US" dirty="0"/>
          </a:p>
          <a:p>
            <a:r>
              <a:rPr lang="en-US" dirty="0" smtClean="0"/>
              <a:t>One idea:</a:t>
            </a:r>
          </a:p>
          <a:p>
            <a:pPr lvl="1"/>
            <a:r>
              <a:rPr lang="en-US" dirty="0" smtClean="0"/>
              <a:t>We could all draw our models of the phenomena in MMA and then compare them to the models from the first class</a:t>
            </a:r>
          </a:p>
          <a:p>
            <a:pPr lvl="1"/>
            <a:endParaRPr lang="en-US" dirty="0"/>
          </a:p>
          <a:p>
            <a:r>
              <a:rPr lang="en-US" dirty="0" smtClean="0"/>
              <a:t>Other ideas?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9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675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dietsinreview.com/diet_column/wp-content/uploads/2008/09/jumping-out-of-a-pla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12900"/>
            <a:ext cx="7867650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449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Leaving high school before completing the course and receiving a high school diploma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197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Also: leaving college without a B.S./B.A./etc.</a:t>
            </a:r>
          </a:p>
          <a:p>
            <a:pPr lvl="1"/>
            <a:r>
              <a:rPr lang="en-US" dirty="0" smtClean="0"/>
              <a:t>Typically called “withdrawal” rather than “dropout” in the research literature</a:t>
            </a:r>
          </a:p>
          <a:p>
            <a:endParaRPr lang="en-US" dirty="0"/>
          </a:p>
          <a:p>
            <a:r>
              <a:rPr lang="en-US" dirty="0" smtClean="0"/>
              <a:t>Related to: non-retention in major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8901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will focus on high school drop-out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076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better, but still a problem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2514600"/>
          <a:ext cx="7239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17995</TotalTime>
  <Words>789</Words>
  <Application>Microsoft Office PowerPoint</Application>
  <PresentationFormat>On-screen Show (4:3)</PresentationFormat>
  <Paragraphs>104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Meta-Cognition, Motivation,  and Affect</vt:lpstr>
      <vt:lpstr>Class Notes</vt:lpstr>
      <vt:lpstr>And speaking of the end…</vt:lpstr>
      <vt:lpstr>Dropout</vt:lpstr>
      <vt:lpstr>Dropout</vt:lpstr>
      <vt:lpstr>Dropout</vt:lpstr>
      <vt:lpstr>Dropout</vt:lpstr>
      <vt:lpstr>Dropout</vt:lpstr>
      <vt:lpstr>Drop-Out</vt:lpstr>
      <vt:lpstr>Finn (1989)</vt:lpstr>
      <vt:lpstr>Drop-out as the end of a process</vt:lpstr>
      <vt:lpstr>Early predictors of drop out</vt:lpstr>
      <vt:lpstr>Why do students drop-out?</vt:lpstr>
      <vt:lpstr>Why do students drop-out? (in their own words) (Rotermund, 2007)</vt:lpstr>
      <vt:lpstr>But what are the underlying causes?</vt:lpstr>
      <vt:lpstr>Motivational/attitudinal  correlates of drop out</vt:lpstr>
      <vt:lpstr>Finn (1989) (key early model,  now thought to be wrong)</vt:lpstr>
      <vt:lpstr>Finn (1989) (key early model,  now thought to be wrong)</vt:lpstr>
      <vt:lpstr>Motivational/attitudinal  correlates of drop out (Hardre &amp; Reeve, 2003)</vt:lpstr>
      <vt:lpstr>Slide 20</vt:lpstr>
      <vt:lpstr>Motivational/attitudinal  correlates of drop out</vt:lpstr>
      <vt:lpstr>Behavioral correlate of drop out</vt:lpstr>
      <vt:lpstr>Finn (1989) Key early model, still respected</vt:lpstr>
      <vt:lpstr>Finn (1989) Key early model, still respected</vt:lpstr>
      <vt:lpstr>Finn (1989)</vt:lpstr>
      <vt:lpstr>Background correlates of drop out</vt:lpstr>
      <vt:lpstr>Cultural/Group Differences in Drop-Out</vt:lpstr>
      <vt:lpstr>Cultural/Group Differences in Drop-Out</vt:lpstr>
      <vt:lpstr>Cultural/Group Differences in Drop-Out</vt:lpstr>
      <vt:lpstr>Brazil</vt:lpstr>
      <vt:lpstr>Brazil’s Most Famous  High School Dropout</vt:lpstr>
      <vt:lpstr>Singapore</vt:lpstr>
      <vt:lpstr>Comments? Questions?</vt:lpstr>
      <vt:lpstr>Last Class (May 2)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rsbaker</cp:lastModifiedBy>
  <cp:revision>1763</cp:revision>
  <dcterms:created xsi:type="dcterms:W3CDTF">2010-01-07T20:34:12Z</dcterms:created>
  <dcterms:modified xsi:type="dcterms:W3CDTF">2011-04-27T00:27:14Z</dcterms:modified>
</cp:coreProperties>
</file>