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444" r:id="rId3"/>
    <p:sldId id="396" r:id="rId4"/>
    <p:sldId id="410" r:id="rId5"/>
    <p:sldId id="413" r:id="rId6"/>
    <p:sldId id="398" r:id="rId7"/>
    <p:sldId id="399" r:id="rId8"/>
    <p:sldId id="405" r:id="rId9"/>
    <p:sldId id="406" r:id="rId10"/>
    <p:sldId id="407" r:id="rId11"/>
    <p:sldId id="419" r:id="rId12"/>
    <p:sldId id="411" r:id="rId13"/>
    <p:sldId id="412" r:id="rId14"/>
    <p:sldId id="414" r:id="rId15"/>
    <p:sldId id="416" r:id="rId16"/>
    <p:sldId id="415" r:id="rId17"/>
    <p:sldId id="417" r:id="rId18"/>
    <p:sldId id="420" r:id="rId19"/>
    <p:sldId id="418" r:id="rId20"/>
    <p:sldId id="431" r:id="rId21"/>
    <p:sldId id="432" r:id="rId22"/>
    <p:sldId id="421" r:id="rId23"/>
    <p:sldId id="422" r:id="rId24"/>
    <p:sldId id="423" r:id="rId25"/>
    <p:sldId id="424" r:id="rId26"/>
    <p:sldId id="425" r:id="rId27"/>
    <p:sldId id="427" r:id="rId28"/>
    <p:sldId id="429" r:id="rId29"/>
    <p:sldId id="428" r:id="rId30"/>
    <p:sldId id="442" r:id="rId31"/>
    <p:sldId id="426" r:id="rId32"/>
    <p:sldId id="430" r:id="rId33"/>
    <p:sldId id="435" r:id="rId34"/>
    <p:sldId id="436" r:id="rId35"/>
    <p:sldId id="437" r:id="rId36"/>
    <p:sldId id="443" r:id="rId37"/>
    <p:sldId id="439" r:id="rId38"/>
    <p:sldId id="438" r:id="rId39"/>
    <p:sldId id="441" r:id="rId40"/>
    <p:sldId id="440" r:id="rId41"/>
    <p:sldId id="434" r:id="rId42"/>
    <p:sldId id="394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January 19,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distinguishes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low-level meaning (words) versus on comprehending overall meaning</a:t>
            </a:r>
          </a:p>
          <a:p>
            <a:r>
              <a:rPr lang="en-US" dirty="0" smtClean="0"/>
              <a:t>Failure in connecting new knowledge to existing knowledge</a:t>
            </a:r>
          </a:p>
          <a:p>
            <a:r>
              <a:rPr lang="en-US" dirty="0" smtClean="0"/>
              <a:t>Failure to focus on the most relevant and important new information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581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060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Comprehension Monitoring,</a:t>
            </a:r>
            <a:br>
              <a:rPr lang="en-US" dirty="0" smtClean="0"/>
            </a:br>
            <a:r>
              <a:rPr lang="en-US" dirty="0" smtClean="0"/>
              <a:t>Other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aspects of comprehension monitoring are specific to comprehension?</a:t>
            </a:r>
          </a:p>
          <a:p>
            <a:endParaRPr lang="en-US" dirty="0"/>
          </a:p>
          <a:p>
            <a:r>
              <a:rPr lang="en-US" dirty="0" smtClean="0"/>
              <a:t>What aspects generalize to other forms of monitoring?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969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Self-monitoring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“Students… assess, evaluate, and record their academic performance...” (Reid &amp; Harris, 1993)</a:t>
            </a:r>
          </a:p>
          <a:p>
            <a:endParaRPr lang="en-US" dirty="0"/>
          </a:p>
          <a:p>
            <a:r>
              <a:rPr lang="en-US" dirty="0" smtClean="0"/>
              <a:t>Can occur entirely mentally, but often studied in situations where it occurs visibly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953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explicit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“Students were taught to count up and graph the number of correct spelling practices after each session” – Reid &amp; Harris (1989)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89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explicit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“Students… set goals, determine if their performance on the desired academic task is moving along lines consistent with attaining these goals, use a rubric to score their performance against an established criterion, and evaluate whether their approach to the problem is successful in helping them solve other problems not explicitly targeted…” (Shapiro &amp; Cole, 1999)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5753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Self-monitoring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visible form, associated with better learning and also with less off-task behavior, in multiple domains (</a:t>
            </a:r>
            <a:r>
              <a:rPr lang="en-US" dirty="0" err="1" smtClean="0"/>
              <a:t>Maag</a:t>
            </a:r>
            <a:r>
              <a:rPr lang="en-US" dirty="0" smtClean="0"/>
              <a:t> et al., 1993; Reid &amp; Harris, 1993; Harris et al., 1994, 2005)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5026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come back to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look further at meta-cognitive scaffolding…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66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966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 </a:t>
            </a:r>
          </a:p>
          <a:p>
            <a:pPr lvl="1"/>
            <a:r>
              <a:rPr lang="en-US" dirty="0" smtClean="0"/>
              <a:t>recognition of flaws/inconsistencies</a:t>
            </a:r>
          </a:p>
          <a:p>
            <a:pPr lvl="1"/>
            <a:r>
              <a:rPr lang="en-US" dirty="0" smtClean="0"/>
              <a:t>monitoring behaviors </a:t>
            </a:r>
          </a:p>
          <a:p>
            <a:pPr lvl="1"/>
            <a:r>
              <a:rPr lang="en-US" dirty="0" smtClean="0"/>
              <a:t>in experimental tasks</a:t>
            </a:r>
          </a:p>
          <a:p>
            <a:r>
              <a:rPr lang="en-US" dirty="0" smtClean="0"/>
              <a:t>Think-aloud protocols in lab</a:t>
            </a:r>
          </a:p>
          <a:p>
            <a:r>
              <a:rPr lang="en-US" dirty="0" smtClean="0"/>
              <a:t>Structured interviews on processes</a:t>
            </a:r>
          </a:p>
          <a:p>
            <a:r>
              <a:rPr lang="en-US" dirty="0" smtClean="0"/>
              <a:t>Analyzing physical artifacts of self-monitoring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902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Benefits? Drawbacks?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 </a:t>
            </a:r>
          </a:p>
          <a:p>
            <a:pPr lvl="1"/>
            <a:r>
              <a:rPr lang="en-US" dirty="0" smtClean="0"/>
              <a:t>recognition of flaws/inconsistencies</a:t>
            </a:r>
          </a:p>
          <a:p>
            <a:pPr lvl="1"/>
            <a:r>
              <a:rPr lang="en-US" dirty="0" smtClean="0"/>
              <a:t>monitoring behaviors </a:t>
            </a:r>
          </a:p>
          <a:p>
            <a:pPr lvl="1"/>
            <a:r>
              <a:rPr lang="en-US" dirty="0" smtClean="0"/>
              <a:t>in experimental tasks</a:t>
            </a:r>
          </a:p>
          <a:p>
            <a:r>
              <a:rPr lang="en-US" dirty="0" smtClean="0"/>
              <a:t>Think-aloud protocols in lab</a:t>
            </a:r>
          </a:p>
          <a:p>
            <a:r>
              <a:rPr lang="en-US" dirty="0" smtClean="0"/>
              <a:t>Structured interviews on processes</a:t>
            </a:r>
          </a:p>
          <a:p>
            <a:r>
              <a:rPr lang="en-US" dirty="0" smtClean="0"/>
              <a:t>Analyzing physical artifacts of self-monitoring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9432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Potential Measurements?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6844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Meta-cognitive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Feeling of Knowing (FOK)</a:t>
            </a:r>
          </a:p>
          <a:p>
            <a:r>
              <a:rPr lang="en-US" dirty="0" smtClean="0"/>
              <a:t>Judgment of Learning (JOL)</a:t>
            </a:r>
          </a:p>
          <a:p>
            <a:endParaRPr lang="en-US" dirty="0"/>
          </a:p>
          <a:p>
            <a:r>
              <a:rPr lang="en-US" dirty="0" smtClean="0"/>
              <a:t>Also referred to as </a:t>
            </a:r>
            <a:r>
              <a:rPr lang="en-US" dirty="0" err="1" smtClean="0"/>
              <a:t>Metamemory</a:t>
            </a:r>
            <a:r>
              <a:rPr lang="en-US" dirty="0" smtClean="0"/>
              <a:t> Experiences</a:t>
            </a:r>
          </a:p>
          <a:p>
            <a:endParaRPr lang="en-US" dirty="0"/>
          </a:p>
          <a:p>
            <a:r>
              <a:rPr lang="en-US" dirty="0" err="1" smtClean="0"/>
              <a:t>Metamemory</a:t>
            </a:r>
            <a:r>
              <a:rPr lang="en-US" dirty="0" smtClean="0"/>
              <a:t> is “the study of what people know and understand about their own memory and memorial processes” (Benjamin et al., 1998)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483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Feeling of Knowing</a:t>
            </a:r>
            <a:br>
              <a:rPr lang="en-US" dirty="0" smtClean="0"/>
            </a:br>
            <a:r>
              <a:rPr lang="en-US" dirty="0" smtClean="0"/>
              <a:t>(Hart, 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feel that you know something</a:t>
            </a:r>
          </a:p>
          <a:p>
            <a:endParaRPr lang="en-US" dirty="0"/>
          </a:p>
          <a:p>
            <a:r>
              <a:rPr lang="en-US" dirty="0" smtClean="0"/>
              <a:t>You may or may not actually know it</a:t>
            </a:r>
          </a:p>
          <a:p>
            <a:endParaRPr lang="en-US" dirty="0"/>
          </a:p>
          <a:p>
            <a:r>
              <a:rPr lang="en-US" dirty="0" smtClean="0"/>
              <a:t>You may or may not actually be able to retrieve it, even if you do know 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3779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29718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“What is produced through a solution of hydrogen fluoride in water?”</a:t>
            </a:r>
          </a:p>
        </p:txBody>
      </p:sp>
      <p:pic>
        <p:nvPicPr>
          <p:cNvPr id="1026" name="Picture 2" descr="http://t1.gstatic.com/images?q=tbn:ANd9GcQ3fNLvL4wCV0h7U939TQadVygEqwgKb1lwGFgj-KC-rSSTBa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0"/>
            <a:ext cx="1447800" cy="1706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45485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pic>
        <p:nvPicPr>
          <p:cNvPr id="1026" name="Picture 2" descr="http://t1.gstatic.com/images?q=tbn:ANd9GcQ3fNLvL4wCV0h7U939TQadVygEqwgKb1lwGFgj-KC-rSSTBa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57" y="2827314"/>
            <a:ext cx="1447800" cy="1706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0.gstatic.com/images?q=tbn:ANd9GcSqUB-MUN7RVRWonrctklVTWOHTtUH5cNdQ6cLwwaOhLMrRKHf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2825447"/>
            <a:ext cx="1230086" cy="1708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30480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“Oh, man, it’s on the tip of my tongue.”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93905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32766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“Spit it out quick! That’s Hydrofluoric Acid!”</a:t>
            </a:r>
            <a:endParaRPr lang="en-US" sz="2400" dirty="0"/>
          </a:p>
        </p:txBody>
      </p:sp>
      <p:pic>
        <p:nvPicPr>
          <p:cNvPr id="2050" name="Picture 2" descr="http://t0.gstatic.com/images?q=tbn:ANd9GcSqUB-MUN7RVRWonrctklVTWOHTtUH5cNdQ6cLwwaOhLMrRKHf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2825447"/>
            <a:ext cx="1230086" cy="1708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1.gstatic.com/images?q=tbn:ANd9GcQ3fNLvL4wCV0h7U939TQadVygEqwgKb1lwGFgj-KC-rSSTBa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57" y="2827314"/>
            <a:ext cx="1447800" cy="1706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0958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“FOK!”</a:t>
            </a:r>
            <a:endParaRPr lang="en-US" sz="2400" dirty="0"/>
          </a:p>
        </p:txBody>
      </p:sp>
      <p:pic>
        <p:nvPicPr>
          <p:cNvPr id="2050" name="Picture 2" descr="http://t0.gstatic.com/images?q=tbn:ANd9GcSqUB-MUN7RVRWonrctklVTWOHTtUH5cNdQ6cLwwaOhLMrRKHf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2825447"/>
            <a:ext cx="1230086" cy="1708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1.gstatic.com/images?q=tbn:ANd9GcQ3fNLvL4wCV0h7U939TQadVygEqwgKb1lwGFgj-KC-rSSTBa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57" y="2827314"/>
            <a:ext cx="1447800" cy="1706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902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Tip-of-the-Tongue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Wenzl</a:t>
            </a:r>
            <a:r>
              <a:rPr lang="en-US" dirty="0" smtClean="0"/>
              <a:t>, 1932; Woodworth, 1934)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6675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Correlates well to actual free recall, </a:t>
            </a:r>
            <a:r>
              <a:rPr lang="en-US" dirty="0" err="1" smtClean="0"/>
              <a:t>scaffolded</a:t>
            </a:r>
            <a:r>
              <a:rPr lang="en-US" dirty="0" smtClean="0"/>
              <a:t> recall, and recognition (when shown) of the information</a:t>
            </a:r>
            <a:br>
              <a:rPr lang="en-US" dirty="0" smtClean="0"/>
            </a:br>
            <a:r>
              <a:rPr lang="en-US" dirty="0" smtClean="0"/>
              <a:t>(Review given in </a:t>
            </a:r>
            <a:r>
              <a:rPr lang="en-US" dirty="0" err="1" smtClean="0"/>
              <a:t>Koriat</a:t>
            </a:r>
            <a:r>
              <a:rPr lang="en-US" dirty="0" smtClean="0"/>
              <a:t>, 1993)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242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couple of classic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“COMPREHENSION </a:t>
            </a:r>
            <a:r>
              <a:rPr lang="en-US" dirty="0"/>
              <a:t>MONITORING </a:t>
            </a:r>
            <a:r>
              <a:rPr lang="en-US" dirty="0" smtClean="0"/>
              <a:t>is… an </a:t>
            </a:r>
            <a:r>
              <a:rPr lang="en-US" dirty="0"/>
              <a:t>executive function, essential </a:t>
            </a:r>
            <a:r>
              <a:rPr lang="en-US" dirty="0" smtClean="0"/>
              <a:t>for competent </a:t>
            </a:r>
            <a:r>
              <a:rPr lang="en-US" dirty="0"/>
              <a:t>reading, which directs the reader's cognitive processes as he/she strives </a:t>
            </a:r>
            <a:r>
              <a:rPr lang="en-US" dirty="0" smtClean="0"/>
              <a:t>to make </a:t>
            </a:r>
            <a:r>
              <a:rPr lang="en-US" dirty="0"/>
              <a:t>sense of incoming textual information</a:t>
            </a:r>
            <a:r>
              <a:rPr lang="en-US" dirty="0" smtClean="0"/>
              <a:t>.” – Wagoner, 1983</a:t>
            </a:r>
          </a:p>
          <a:p>
            <a:endParaRPr lang="en-US" dirty="0" smtClean="0"/>
          </a:p>
          <a:p>
            <a:r>
              <a:rPr lang="en-US" dirty="0" smtClean="0"/>
              <a:t>“Comprehension monitoring is awareness of ongoing comprehension processes, including detection of impediments to successful comprehension.” – Miller, 1985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Self-monitoring is the procedure by which individuals record the occurrences of their own target behaviors</a:t>
            </a:r>
            <a:r>
              <a:rPr lang="en-US" dirty="0" smtClean="0"/>
              <a:t>.” – Nelson &amp; Hayes, 1981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8227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of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 to be a special case of the retrieval process; even if retrieval fails, enough related knowledge is activated to lead the subject to feel he or she knows the material</a:t>
            </a:r>
          </a:p>
          <a:p>
            <a:r>
              <a:rPr lang="en-US" dirty="0" smtClean="0"/>
              <a:t>Termed the “accessibility account” for FOK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Koriat</a:t>
            </a:r>
            <a:r>
              <a:rPr lang="en-US" dirty="0" smtClean="0"/>
              <a:t>, 1993)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3455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FOK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Self-report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survey </a:t>
            </a:r>
          </a:p>
          <a:p>
            <a:pPr lvl="2"/>
            <a:r>
              <a:rPr lang="en-US" dirty="0" smtClean="0"/>
              <a:t>YES/NO (Hart, 1965) or K/DK (</a:t>
            </a:r>
            <a:r>
              <a:rPr lang="en-US" dirty="0" err="1" smtClean="0"/>
              <a:t>Maril</a:t>
            </a:r>
            <a:r>
              <a:rPr lang="en-US" dirty="0" smtClean="0"/>
              <a:t> et al., 2003)</a:t>
            </a:r>
          </a:p>
          <a:p>
            <a:pPr lvl="2"/>
            <a:r>
              <a:rPr lang="en-US" dirty="0" smtClean="0"/>
              <a:t>1-5 </a:t>
            </a:r>
          </a:p>
          <a:p>
            <a:pPr lvl="2"/>
            <a:r>
              <a:rPr lang="en-US" dirty="0" smtClean="0"/>
              <a:t>0-100 (</a:t>
            </a:r>
            <a:r>
              <a:rPr lang="en-US" dirty="0" err="1" smtClean="0"/>
              <a:t>Koriat</a:t>
            </a:r>
            <a:r>
              <a:rPr lang="en-US" dirty="0" smtClean="0"/>
              <a:t>, 1993)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Usually computer-administered (for instance in </a:t>
            </a:r>
            <a:r>
              <a:rPr lang="en-US" dirty="0" err="1" smtClean="0"/>
              <a:t>Maril</a:t>
            </a:r>
            <a:r>
              <a:rPr lang="en-US" dirty="0" smtClean="0"/>
              <a:t> et al., 2003, the subject only needs to press a single key)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2585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this type of measurement?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plausible measurements?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60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of Learning (JOL)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Judgment of the extent to which a person has learned information (Kimball &amp; Metcalfe, 2003)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5865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</a:t>
            </a:r>
            <a:br>
              <a:rPr lang="en-US" dirty="0" smtClean="0"/>
            </a:br>
            <a:r>
              <a:rPr lang="en-US" dirty="0" smtClean="0"/>
              <a:t>(Nelson &amp; </a:t>
            </a:r>
            <a:r>
              <a:rPr lang="en-US" dirty="0" err="1" smtClean="0"/>
              <a:t>Dunlosky</a:t>
            </a:r>
            <a:r>
              <a:rPr lang="en-US" dirty="0" smtClean="0"/>
              <a:t>, 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“Judgment of Learning”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iven immediately after learning task</a:t>
            </a:r>
            <a:endParaRPr lang="en-US" dirty="0"/>
          </a:p>
          <a:p>
            <a:r>
              <a:rPr lang="en-US" dirty="0" smtClean="0"/>
              <a:t>“Delayed Judgment of Learning” (DJOL)</a:t>
            </a:r>
          </a:p>
          <a:p>
            <a:pPr lvl="1"/>
            <a:r>
              <a:rPr lang="en-US" dirty="0" smtClean="0"/>
              <a:t>Given later (15 paired-associate learning tasks later in Nelson &amp; </a:t>
            </a:r>
            <a:r>
              <a:rPr lang="en-US" dirty="0" err="1" smtClean="0"/>
              <a:t>Dunlosky</a:t>
            </a:r>
            <a:r>
              <a:rPr lang="en-US" dirty="0" smtClean="0"/>
              <a:t>, 1991)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7987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</a:t>
            </a:r>
            <a:br>
              <a:rPr lang="en-US" dirty="0" smtClean="0"/>
            </a:br>
            <a:r>
              <a:rPr lang="en-US" dirty="0" smtClean="0"/>
              <a:t>(Nelson &amp; </a:t>
            </a:r>
            <a:r>
              <a:rPr lang="en-US" dirty="0" err="1" smtClean="0"/>
              <a:t>Dunlosky</a:t>
            </a:r>
            <a:r>
              <a:rPr lang="en-US" dirty="0" smtClean="0"/>
              <a:t>, 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DJOL is significantly more accurate than JOL</a:t>
            </a:r>
          </a:p>
          <a:p>
            <a:endParaRPr lang="en-US" dirty="0"/>
          </a:p>
          <a:p>
            <a:r>
              <a:rPr lang="en-US" dirty="0" smtClean="0"/>
              <a:t>With JOL, subjects are often certain about probabilities</a:t>
            </a:r>
          </a:p>
          <a:p>
            <a:pPr lvl="1"/>
            <a:r>
              <a:rPr lang="en-US" dirty="0" smtClean="0"/>
              <a:t>“I certainly will remember this”</a:t>
            </a:r>
          </a:p>
          <a:p>
            <a:pPr lvl="1"/>
            <a:r>
              <a:rPr lang="en-US" dirty="0" smtClean="0"/>
              <a:t>“I certainly will not remember this”</a:t>
            </a:r>
          </a:p>
          <a:p>
            <a:pPr lvl="1"/>
            <a:endParaRPr lang="en-US" dirty="0"/>
          </a:p>
          <a:p>
            <a:r>
              <a:rPr lang="en-US" dirty="0" smtClean="0"/>
              <a:t>With DJOL, subjects are much more accurate at assessing uncertainty</a:t>
            </a:r>
          </a:p>
          <a:p>
            <a:pPr lvl="1"/>
            <a:r>
              <a:rPr lang="en-US" dirty="0" smtClean="0"/>
              <a:t>“There’s a 60% chance I will remember this”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8076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Nelson &amp; </a:t>
            </a:r>
            <a:r>
              <a:rPr lang="en-US" dirty="0" err="1" smtClean="0"/>
              <a:t>Dunlosky</a:t>
            </a:r>
            <a:r>
              <a:rPr lang="en-US" dirty="0" smtClean="0"/>
              <a:t> (1991) thought that this was due to more accurate processing when working memory no longer available</a:t>
            </a:r>
          </a:p>
          <a:p>
            <a:endParaRPr lang="en-US" dirty="0"/>
          </a:p>
          <a:p>
            <a:r>
              <a:rPr lang="en-US" dirty="0" smtClean="0"/>
              <a:t>Kimball &amp; Metcalfe (2003) argue that it is due to memory spacing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5059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JOL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Self-report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survey </a:t>
            </a:r>
          </a:p>
          <a:p>
            <a:pPr lvl="2"/>
            <a:r>
              <a:rPr lang="en-US" dirty="0" smtClean="0"/>
              <a:t>“Very likely”…”Very unlikely” (Arbuckle &amp; </a:t>
            </a:r>
            <a:r>
              <a:rPr lang="en-US" dirty="0" err="1" smtClean="0"/>
              <a:t>Cuddy</a:t>
            </a:r>
            <a:r>
              <a:rPr lang="en-US" dirty="0" smtClean="0"/>
              <a:t>, 1969)</a:t>
            </a:r>
          </a:p>
          <a:p>
            <a:pPr lvl="2"/>
            <a:r>
              <a:rPr lang="en-US" dirty="0" smtClean="0"/>
              <a:t>0%... 20%... 100% (Nelson &amp; </a:t>
            </a:r>
            <a:r>
              <a:rPr lang="en-US" dirty="0" err="1" smtClean="0"/>
              <a:t>Dunlosky</a:t>
            </a:r>
            <a:r>
              <a:rPr lang="en-US" dirty="0" smtClean="0"/>
              <a:t>, 1991)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9615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Item</a:t>
            </a:r>
            <a:br>
              <a:rPr lang="en-US" dirty="0" smtClean="0"/>
            </a:br>
            <a:r>
              <a:rPr lang="en-US" dirty="0" smtClean="0"/>
              <a:t>(Nelson &amp; </a:t>
            </a:r>
            <a:r>
              <a:rPr lang="en-US" dirty="0" err="1" smtClean="0"/>
              <a:t>Dunlosky</a:t>
            </a:r>
            <a:r>
              <a:rPr lang="en-US" dirty="0" smtClean="0"/>
              <a:t>, 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 CONFIDENT  ARE  YOU  THAT  IN </a:t>
            </a:r>
            <a:r>
              <a:rPr lang="en-US" dirty="0" smtClean="0"/>
              <a:t>ABOUT </a:t>
            </a:r>
            <a:r>
              <a:rPr lang="en-US" dirty="0"/>
              <a:t>TEN MINUTES  FROM NOW YOU </a:t>
            </a:r>
            <a:r>
              <a:rPr lang="en-US" dirty="0" smtClean="0"/>
              <a:t>WILL  </a:t>
            </a:r>
            <a:r>
              <a:rPr lang="en-US" dirty="0"/>
              <a:t>BE  ABLE  TO RECALL  THE  </a:t>
            </a:r>
            <a:r>
              <a:rPr lang="en-US" dirty="0" smtClean="0"/>
              <a:t>SECOND  </a:t>
            </a:r>
            <a:r>
              <a:rPr lang="en-US" dirty="0"/>
              <a:t>WORD  OF  THE  ITEM  WHEN </a:t>
            </a:r>
            <a:r>
              <a:rPr lang="en-US" dirty="0" smtClean="0"/>
              <a:t>PROMPTED </a:t>
            </a:r>
            <a:r>
              <a:rPr lang="en-US" dirty="0"/>
              <a:t>WITH THE  FIRST  (0 </a:t>
            </a:r>
            <a:r>
              <a:rPr lang="en-US" dirty="0" smtClean="0"/>
              <a:t>=  definitely </a:t>
            </a:r>
            <a:r>
              <a:rPr lang="en-US" dirty="0"/>
              <a:t>won't  recall, 20  =  20% sure, 40  .  .  .,60 </a:t>
            </a:r>
            <a:r>
              <a:rPr lang="en-US" dirty="0" smtClean="0"/>
              <a:t> . . . 80 </a:t>
            </a:r>
            <a:r>
              <a:rPr lang="en-US" dirty="0"/>
              <a:t>.  .  ., and 100 ,.  .  </a:t>
            </a:r>
            <a:r>
              <a:rPr lang="en-US" dirty="0" smtClean="0"/>
              <a:t>. (definitely </a:t>
            </a:r>
            <a:r>
              <a:rPr lang="en-US" dirty="0"/>
              <a:t>will recall)?</a:t>
            </a:r>
          </a:p>
        </p:txBody>
      </p:sp>
    </p:spTree>
    <p:extLst>
      <p:ext uri="{BB962C8B-B14F-4D97-AF65-F5344CB8AC3E}">
        <p14:creationId xmlns="" xmlns:p14="http://schemas.microsoft.com/office/powerpoint/2010/main" val="2365212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this type of measurement?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plausible measurements?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638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these definitions focus on comprehension monitoring</a:t>
            </a:r>
          </a:p>
          <a:p>
            <a:pPr lvl="1"/>
            <a:r>
              <a:rPr lang="en-US" dirty="0" smtClean="0"/>
              <a:t>A sub-category of monitoring that has received especially intense attention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5525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of Knowing and Judgment of Learning be used in scaffolding learning?</a:t>
            </a:r>
          </a:p>
          <a:p>
            <a:endParaRPr lang="en-US" dirty="0"/>
          </a:p>
          <a:p>
            <a:r>
              <a:rPr lang="en-US" dirty="0" smtClean="0"/>
              <a:t>We’ll come back to this in the Metacognitive Scaffolding class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95676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79163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Tuesday, </a:t>
            </a:r>
            <a:r>
              <a:rPr lang="en-US" dirty="0"/>
              <a:t>January 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 smtClean="0"/>
              <a:t>11am-12:10pm</a:t>
            </a:r>
          </a:p>
          <a:p>
            <a:endParaRPr lang="en-US" dirty="0" smtClean="0"/>
          </a:p>
          <a:p>
            <a:r>
              <a:rPr lang="en-US" dirty="0" smtClean="0"/>
              <a:t>Self-Explanation</a:t>
            </a:r>
          </a:p>
          <a:p>
            <a:endParaRPr lang="en-US" dirty="0" smtClean="0"/>
          </a:p>
          <a:p>
            <a:r>
              <a:rPr lang="en-US" dirty="0"/>
              <a:t>Chi, M.T.H., De </a:t>
            </a:r>
            <a:r>
              <a:rPr lang="en-US" dirty="0" err="1"/>
              <a:t>Leeuw</a:t>
            </a:r>
            <a:r>
              <a:rPr lang="en-US" dirty="0"/>
              <a:t>, N., Chiu, M-H., </a:t>
            </a:r>
            <a:r>
              <a:rPr lang="en-US" dirty="0" err="1"/>
              <a:t>Lavancher</a:t>
            </a:r>
            <a:r>
              <a:rPr lang="en-US" dirty="0"/>
              <a:t>, C. (1994) Eliciting Self-Explanations Improves Understanding. </a:t>
            </a:r>
            <a:r>
              <a:rPr lang="en-US" i="1" dirty="0"/>
              <a:t>Cognitive Science </a:t>
            </a:r>
            <a:r>
              <a:rPr lang="en-US" dirty="0"/>
              <a:t>, 18, 439-477.</a:t>
            </a:r>
          </a:p>
          <a:p>
            <a:r>
              <a:rPr lang="en-US" dirty="0" err="1"/>
              <a:t>Conati</a:t>
            </a:r>
            <a:r>
              <a:rPr lang="en-US" dirty="0"/>
              <a:t>, C., </a:t>
            </a:r>
            <a:r>
              <a:rPr lang="en-US" dirty="0" err="1"/>
              <a:t>VanLehn</a:t>
            </a:r>
            <a:r>
              <a:rPr lang="en-US" dirty="0"/>
              <a:t>, K. (2000) Toward Computer-Based Support of Meta-Cognitive Skills: a Computational Framework to Coach Self-Explanation. </a:t>
            </a:r>
            <a:r>
              <a:rPr lang="en-US" i="1" dirty="0"/>
              <a:t>International Journal of Artificial Intelligence and Education</a:t>
            </a:r>
            <a:r>
              <a:rPr lang="en-US" dirty="0"/>
              <a:t>, 11, 398-415.</a:t>
            </a:r>
          </a:p>
          <a:p>
            <a:r>
              <a:rPr lang="en-US" dirty="0" err="1"/>
              <a:t>Hausmann</a:t>
            </a:r>
            <a:r>
              <a:rPr lang="en-US" dirty="0"/>
              <a:t>, R.G.M., </a:t>
            </a:r>
            <a:r>
              <a:rPr lang="en-US" dirty="0" err="1"/>
              <a:t>Nokes</a:t>
            </a:r>
            <a:r>
              <a:rPr lang="en-US" dirty="0"/>
              <a:t>, T.J., </a:t>
            </a:r>
            <a:r>
              <a:rPr lang="en-US" dirty="0" err="1"/>
              <a:t>VanLehn</a:t>
            </a:r>
            <a:r>
              <a:rPr lang="en-US" dirty="0"/>
              <a:t>, K., </a:t>
            </a:r>
            <a:r>
              <a:rPr lang="en-US" dirty="0" err="1"/>
              <a:t>Gershman</a:t>
            </a:r>
            <a:r>
              <a:rPr lang="en-US" dirty="0"/>
              <a:t>, S. (2009) The Design of Self-Explanation Prompts: The Fit Hypothesis. </a:t>
            </a:r>
            <a:r>
              <a:rPr lang="en-US" i="1" dirty="0"/>
              <a:t>Proceedings of the Cognitive Science Society Conference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Repeatedly found to be associated with better performance at comprehension (see assigned article for review, or Dole et al., 1991 for mildly more recent review)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524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comprehension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Wagoner makes a distinction between “knowing about comprehending” and “knowing how to comprehend”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5339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Wagoner, Baker (1975)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K</a:t>
            </a:r>
            <a:r>
              <a:rPr lang="en-US" dirty="0" smtClean="0"/>
              <a:t>nowing about comprehending” </a:t>
            </a:r>
          </a:p>
          <a:p>
            <a:pPr lvl="1"/>
            <a:r>
              <a:rPr lang="en-US" dirty="0" smtClean="0"/>
              <a:t>Conscious process, recognition that the reader has failed to comprehend, triggered by some sort of meta-cognitive experience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K</a:t>
            </a:r>
            <a:r>
              <a:rPr lang="en-US" dirty="0" smtClean="0"/>
              <a:t>nowing how to comprehend”</a:t>
            </a:r>
          </a:p>
          <a:p>
            <a:pPr lvl="1"/>
            <a:r>
              <a:rPr lang="en-US" dirty="0" smtClean="0"/>
              <a:t>Meta-cognitive strategies used to achieve comprehension once the failure to comprehend is recognized</a:t>
            </a:r>
          </a:p>
        </p:txBody>
      </p:sp>
    </p:spTree>
    <p:extLst>
      <p:ext uri="{BB962C8B-B14F-4D97-AF65-F5344CB8AC3E}">
        <p14:creationId xmlns="" xmlns:p14="http://schemas.microsoft.com/office/powerpoint/2010/main" val="252528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strategies used in comprehension monitoring?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Looking for problems/inconsistencies (Miller, 1985)</a:t>
            </a:r>
          </a:p>
          <a:p>
            <a:pPr lvl="1"/>
            <a:r>
              <a:rPr lang="en-US" dirty="0" smtClean="0"/>
              <a:t>Compared to what is known to be true</a:t>
            </a:r>
          </a:p>
          <a:p>
            <a:pPr lvl="1"/>
            <a:r>
              <a:rPr lang="en-US" dirty="0" smtClean="0"/>
              <a:t>Within the internal logic</a:t>
            </a:r>
          </a:p>
          <a:p>
            <a:r>
              <a:rPr lang="en-US" dirty="0" smtClean="0"/>
              <a:t>Try to use the new knowledge to perform some task, and see if it is possible</a:t>
            </a:r>
          </a:p>
          <a:p>
            <a:r>
              <a:rPr lang="en-US" dirty="0" smtClean="0"/>
              <a:t>Trying to identify difficult text (</a:t>
            </a:r>
            <a:r>
              <a:rPr lang="en-US" dirty="0" err="1" smtClean="0"/>
              <a:t>Palinscar</a:t>
            </a:r>
            <a:r>
              <a:rPr lang="en-US" dirty="0" smtClean="0"/>
              <a:t> &amp; Brown, 1984)</a:t>
            </a:r>
          </a:p>
          <a:p>
            <a:r>
              <a:rPr lang="en-US" dirty="0" smtClean="0"/>
              <a:t>Re-reading when something is not entirely clear, including re-reading previous related materials and comparing different materials</a:t>
            </a:r>
          </a:p>
          <a:p>
            <a:r>
              <a:rPr lang="en-US" dirty="0" smtClean="0"/>
              <a:t>Making hypotheses about missing information</a:t>
            </a:r>
          </a:p>
          <a:p>
            <a:pPr lvl="1"/>
            <a:r>
              <a:rPr lang="en-US" dirty="0" smtClean="0"/>
              <a:t>Such as trying to fill in missing words – “This what?”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Dewitz</a:t>
            </a:r>
            <a:r>
              <a:rPr lang="en-US" dirty="0" smtClean="0"/>
              <a:t> et al., 1987)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Any others?</a:t>
            </a:r>
          </a:p>
        </p:txBody>
      </p:sp>
    </p:spTree>
    <p:extLst>
      <p:ext uri="{BB962C8B-B14F-4D97-AF65-F5344CB8AC3E}">
        <p14:creationId xmlns="" xmlns:p14="http://schemas.microsoft.com/office/powerpoint/2010/main" val="68001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distinguishes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are successful at comprehension from students who are unsuccessful, in terms of comprehension monitoring?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322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1230</Words>
  <Application>Microsoft Office PowerPoint</Application>
  <PresentationFormat>On-screen Show (4:3)</PresentationFormat>
  <Paragraphs>158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Meta-Cognition, Motivation,  and Affect</vt:lpstr>
      <vt:lpstr>Monitoring</vt:lpstr>
      <vt:lpstr>A couple of classic definitions</vt:lpstr>
      <vt:lpstr>Note</vt:lpstr>
      <vt:lpstr>Comprehension Monitoring</vt:lpstr>
      <vt:lpstr>Within comprehension monitoring</vt:lpstr>
      <vt:lpstr>Wagoner, Baker (1975)</vt:lpstr>
      <vt:lpstr>What are the strategies used in comprehension monitoring?</vt:lpstr>
      <vt:lpstr>What distinguishes</vt:lpstr>
      <vt:lpstr>What distinguishes</vt:lpstr>
      <vt:lpstr>Questions? Comments?</vt:lpstr>
      <vt:lpstr>Comprehension Monitoring, Other Monitoring</vt:lpstr>
      <vt:lpstr>Self-monitoring of performance</vt:lpstr>
      <vt:lpstr>In explicit form</vt:lpstr>
      <vt:lpstr>In explicit form</vt:lpstr>
      <vt:lpstr>Self-monitoring of performance</vt:lpstr>
      <vt:lpstr>We’ll come back to this…</vt:lpstr>
      <vt:lpstr>Questions? Comments?</vt:lpstr>
      <vt:lpstr>Measurement of Monitoring</vt:lpstr>
      <vt:lpstr>Benefits? Drawbacks?</vt:lpstr>
      <vt:lpstr>Other Potential Measurements?</vt:lpstr>
      <vt:lpstr>Meta-cognitive Experiences</vt:lpstr>
      <vt:lpstr>Feeling of Knowing (Hart, 1965)</vt:lpstr>
      <vt:lpstr>Feeling of Knowing</vt:lpstr>
      <vt:lpstr>Feeling of Knowing</vt:lpstr>
      <vt:lpstr>Feeling of Knowing</vt:lpstr>
      <vt:lpstr>Feeling of Knowing</vt:lpstr>
      <vt:lpstr>Tip-of-the-Tongue phenomenon</vt:lpstr>
      <vt:lpstr>Feeling of Knowing</vt:lpstr>
      <vt:lpstr>Feeling of Knowing</vt:lpstr>
      <vt:lpstr>Measurement of FOK</vt:lpstr>
      <vt:lpstr>Thoughts on this type of measurement?</vt:lpstr>
      <vt:lpstr>Judgment of Learning (JOL)</vt:lpstr>
      <vt:lpstr>Timing (Nelson &amp; Dunlosky, 1991)</vt:lpstr>
      <vt:lpstr>Timing (Nelson &amp; Dunlosky, 1991)</vt:lpstr>
      <vt:lpstr>Debate</vt:lpstr>
      <vt:lpstr>Measurement of JOL</vt:lpstr>
      <vt:lpstr>Survey Item (Nelson &amp; Dunlosky, 1991)</vt:lpstr>
      <vt:lpstr>Thoughts on this type of measurement?</vt:lpstr>
      <vt:lpstr>How could</vt:lpstr>
      <vt:lpstr>Questions?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rsbaker</cp:lastModifiedBy>
  <cp:revision>402</cp:revision>
  <dcterms:created xsi:type="dcterms:W3CDTF">2010-01-07T20:34:12Z</dcterms:created>
  <dcterms:modified xsi:type="dcterms:W3CDTF">2011-01-21T18:38:17Z</dcterms:modified>
</cp:coreProperties>
</file>