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s/slide76.xml" ContentType="application/vnd.openxmlformats-officedocument.presentationml.slide+xml"/>
  <Override PartName="/ppt/slides/slide94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s/slide83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slides/slide72.xml" ContentType="application/vnd.openxmlformats-officedocument.presentationml.slide+xml"/>
  <Override PartName="/ppt/slides/slide90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s/slide79.xml" ContentType="application/vnd.openxmlformats-officedocument.presentationml.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68.xml" ContentType="application/vnd.openxmlformats-officedocument.presentationml.slide+xml"/>
  <Override PartName="/ppt/slides/slide77.xml" ContentType="application/vnd.openxmlformats-officedocument.presentationml.slide+xml"/>
  <Override PartName="/ppt/slides/slide8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s/slide75.xml" ContentType="application/vnd.openxmlformats-officedocument.presentationml.slide+xml"/>
  <Override PartName="/ppt/slides/slide86.xml" ContentType="application/vnd.openxmlformats-officedocument.presentationml.slide+xml"/>
  <Override PartName="/ppt/slides/slide9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slides/slide73.xml" ContentType="application/vnd.openxmlformats-officedocument.presentationml.slide+xml"/>
  <Override PartName="/ppt/slides/slide84.xml" ContentType="application/vnd.openxmlformats-officedocument.presentationml.slide+xml"/>
  <Override PartName="/ppt/slides/slide9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s/slide71.xml" ContentType="application/vnd.openxmlformats-officedocument.presentationml.slide+xml"/>
  <Override PartName="/ppt/slides/slide80.xml" ContentType="application/vnd.openxmlformats-officedocument.presentationml.slide+xml"/>
  <Override PartName="/ppt/slides/slide82.xml" ContentType="application/vnd.openxmlformats-officedocument.presentationml.slide+xml"/>
  <Override PartName="/ppt/slides/slide9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89.xml" ContentType="application/vnd.openxmlformats-officedocument.presentationml.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ppt/slides/slide78.xml" ContentType="application/vnd.openxmlformats-officedocument.presentationml.slide+xml"/>
  <Override PartName="/ppt/slides/slide87.xml" ContentType="application/vnd.openxmlformats-officedocument.presentationml.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s/slide85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s/slide74.xml" ContentType="application/vnd.openxmlformats-officedocument.presentationml.slide+xml"/>
  <Override PartName="/ppt/slides/slide92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s/slide81.xml" ContentType="application/vnd.openxmlformats-officedocument.presentationml.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slides/slide70.xml" ContentType="application/vnd.openxmlformats-officedocument.presentationml.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7"/>
  </p:notesMasterIdLst>
  <p:sldIdLst>
    <p:sldId id="256" r:id="rId2"/>
    <p:sldId id="257" r:id="rId3"/>
    <p:sldId id="501" r:id="rId4"/>
    <p:sldId id="377" r:id="rId5"/>
    <p:sldId id="502" r:id="rId6"/>
    <p:sldId id="504" r:id="rId7"/>
    <p:sldId id="503" r:id="rId8"/>
    <p:sldId id="505" r:id="rId9"/>
    <p:sldId id="378" r:id="rId10"/>
    <p:sldId id="506" r:id="rId11"/>
    <p:sldId id="511" r:id="rId12"/>
    <p:sldId id="518" r:id="rId13"/>
    <p:sldId id="512" r:id="rId14"/>
    <p:sldId id="514" r:id="rId15"/>
    <p:sldId id="516" r:id="rId16"/>
    <p:sldId id="517" r:id="rId17"/>
    <p:sldId id="519" r:id="rId18"/>
    <p:sldId id="520" r:id="rId19"/>
    <p:sldId id="521" r:id="rId20"/>
    <p:sldId id="522" r:id="rId21"/>
    <p:sldId id="523" r:id="rId22"/>
    <p:sldId id="524" r:id="rId23"/>
    <p:sldId id="525" r:id="rId24"/>
    <p:sldId id="526" r:id="rId25"/>
    <p:sldId id="527" r:id="rId26"/>
    <p:sldId id="528" r:id="rId27"/>
    <p:sldId id="529" r:id="rId28"/>
    <p:sldId id="530" r:id="rId29"/>
    <p:sldId id="531" r:id="rId30"/>
    <p:sldId id="532" r:id="rId31"/>
    <p:sldId id="533" r:id="rId32"/>
    <p:sldId id="534" r:id="rId33"/>
    <p:sldId id="535" r:id="rId34"/>
    <p:sldId id="536" r:id="rId35"/>
    <p:sldId id="539" r:id="rId36"/>
    <p:sldId id="540" r:id="rId37"/>
    <p:sldId id="537" r:id="rId38"/>
    <p:sldId id="538" r:id="rId39"/>
    <p:sldId id="541" r:id="rId40"/>
    <p:sldId id="543" r:id="rId41"/>
    <p:sldId id="542" r:id="rId42"/>
    <p:sldId id="544" r:id="rId43"/>
    <p:sldId id="546" r:id="rId44"/>
    <p:sldId id="545" r:id="rId45"/>
    <p:sldId id="547" r:id="rId46"/>
    <p:sldId id="548" r:id="rId47"/>
    <p:sldId id="551" r:id="rId48"/>
    <p:sldId id="552" r:id="rId49"/>
    <p:sldId id="550" r:id="rId50"/>
    <p:sldId id="507" r:id="rId51"/>
    <p:sldId id="549" r:id="rId52"/>
    <p:sldId id="553" r:id="rId53"/>
    <p:sldId id="554" r:id="rId54"/>
    <p:sldId id="555" r:id="rId55"/>
    <p:sldId id="556" r:id="rId56"/>
    <p:sldId id="558" r:id="rId57"/>
    <p:sldId id="557" r:id="rId58"/>
    <p:sldId id="559" r:id="rId59"/>
    <p:sldId id="589" r:id="rId60"/>
    <p:sldId id="508" r:id="rId61"/>
    <p:sldId id="560" r:id="rId62"/>
    <p:sldId id="561" r:id="rId63"/>
    <p:sldId id="562" r:id="rId64"/>
    <p:sldId id="565" r:id="rId65"/>
    <p:sldId id="563" r:id="rId66"/>
    <p:sldId id="564" r:id="rId67"/>
    <p:sldId id="590" r:id="rId68"/>
    <p:sldId id="509" r:id="rId69"/>
    <p:sldId id="566" r:id="rId70"/>
    <p:sldId id="568" r:id="rId71"/>
    <p:sldId id="567" r:id="rId72"/>
    <p:sldId id="569" r:id="rId73"/>
    <p:sldId id="570" r:id="rId74"/>
    <p:sldId id="571" r:id="rId75"/>
    <p:sldId id="572" r:id="rId76"/>
    <p:sldId id="573" r:id="rId77"/>
    <p:sldId id="574" r:id="rId78"/>
    <p:sldId id="575" r:id="rId79"/>
    <p:sldId id="576" r:id="rId80"/>
    <p:sldId id="577" r:id="rId81"/>
    <p:sldId id="578" r:id="rId82"/>
    <p:sldId id="579" r:id="rId83"/>
    <p:sldId id="580" r:id="rId84"/>
    <p:sldId id="581" r:id="rId85"/>
    <p:sldId id="582" r:id="rId86"/>
    <p:sldId id="583" r:id="rId87"/>
    <p:sldId id="584" r:id="rId88"/>
    <p:sldId id="591" r:id="rId89"/>
    <p:sldId id="510" r:id="rId90"/>
    <p:sldId id="585" r:id="rId91"/>
    <p:sldId id="380" r:id="rId92"/>
    <p:sldId id="587" r:id="rId93"/>
    <p:sldId id="586" r:id="rId94"/>
    <p:sldId id="588" r:id="rId95"/>
    <p:sldId id="301" r:id="rId9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81" autoAdjust="0"/>
    <p:restoredTop sz="82429" autoAdjust="0"/>
  </p:normalViewPr>
  <p:slideViewPr>
    <p:cSldViewPr>
      <p:cViewPr varScale="1">
        <p:scale>
          <a:sx n="82" d="100"/>
          <a:sy n="82" d="100"/>
        </p:scale>
        <p:origin x="-8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97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100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viewProps" Target="viewProps.xml"/><Relationship Id="rId10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CAAA7C-7ACC-4BFB-BE93-9F32D66A2778}" type="datetimeFigureOut">
              <a:rPr lang="en-US" smtClean="0"/>
              <a:pPr/>
              <a:t>1/22/2010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5F639B-656A-4369-84E0-F13809BA208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HERE!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DD7C5E-16BD-4C99-AD9F-AA213F7FDC1A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HERE!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DD7C5E-16BD-4C99-AD9F-AA213F7FDC1A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HERE!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DD7C5E-16BD-4C99-AD9F-AA213F7FDC1A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1/22/2010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1/22/2010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1/22/2010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1/22/2010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1/22/2010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1/22/2010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1/22/2010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1/22/2010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1/22/2010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1/22/2010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1/22/2010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777E0E-AA0C-4CA6-9370-9BDDCA793804}" type="datetimeFigureOut">
              <a:rPr lang="en-US" smtClean="0"/>
              <a:pPr/>
              <a:t>1/22/2010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Observational Methods</a:t>
            </a:r>
            <a:br>
              <a:rPr lang="en-US" dirty="0" smtClean="0"/>
            </a:br>
            <a:r>
              <a:rPr lang="en-US" dirty="0" smtClean="0"/>
              <a:t>Part Two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January 20, 2010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Measures of agreement</a:t>
            </a:r>
          </a:p>
          <a:p>
            <a:r>
              <a:rPr lang="en-US" dirty="0" smtClean="0"/>
              <a:t>Study of prevalence</a:t>
            </a:r>
          </a:p>
          <a:p>
            <a:r>
              <a:rPr lang="en-US" dirty="0" smtClean="0"/>
              <a:t>Correlation to other constructs</a:t>
            </a:r>
          </a:p>
          <a:p>
            <a:r>
              <a:rPr lang="en-US" dirty="0" smtClean="0"/>
              <a:t>Dynamics models</a:t>
            </a:r>
          </a:p>
          <a:p>
            <a:r>
              <a:rPr lang="en-US" dirty="0" smtClean="0"/>
              <a:t>Development of EDM </a:t>
            </a:r>
            <a:r>
              <a:rPr lang="en-US" dirty="0" smtClean="0"/>
              <a:t>models (ref to later)</a:t>
            </a:r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Agreement/ Accuracy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easiest measure of inter-rater reliability is </a:t>
            </a:r>
            <a:r>
              <a:rPr lang="en-US" b="1" i="1" dirty="0" smtClean="0"/>
              <a:t>agreement</a:t>
            </a:r>
            <a:r>
              <a:rPr lang="en-US" dirty="0" smtClean="0"/>
              <a:t>, also called </a:t>
            </a:r>
            <a:r>
              <a:rPr lang="en-US" b="1" i="1" dirty="0" smtClean="0"/>
              <a:t>accuracy</a:t>
            </a:r>
          </a:p>
          <a:p>
            <a:endParaRPr lang="en-US" b="1" i="1" dirty="0" smtClean="0"/>
          </a:p>
          <a:p>
            <a:pPr>
              <a:buNone/>
            </a:pPr>
            <a:r>
              <a:rPr lang="en-US" dirty="0" smtClean="0"/>
              <a:t>      # of agreements</a:t>
            </a:r>
          </a:p>
          <a:p>
            <a:pPr>
              <a:buNone/>
            </a:pPr>
            <a:r>
              <a:rPr lang="en-US" dirty="0" smtClean="0"/>
              <a:t>total number of codes</a:t>
            </a:r>
          </a:p>
        </p:txBody>
      </p:sp>
      <p:cxnSp>
        <p:nvCxnSpPr>
          <p:cNvPr id="5" name="Straight Connector 4"/>
          <p:cNvCxnSpPr>
            <a:stCxn id="3" idx="1"/>
          </p:cNvCxnSpPr>
          <p:nvPr/>
        </p:nvCxnSpPr>
        <p:spPr>
          <a:xfrm rot="10800000" flipH="1" flipV="1">
            <a:off x="457200" y="3863182"/>
            <a:ext cx="3733800" cy="2301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Agreement/ Accuracy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is </a:t>
            </a:r>
            <a:r>
              <a:rPr lang="en-US" dirty="0" smtClean="0"/>
              <a:t>general agreement </a:t>
            </a:r>
            <a:r>
              <a:rPr lang="en-US" dirty="0" smtClean="0"/>
              <a:t>across </a:t>
            </a:r>
            <a:r>
              <a:rPr lang="en-US" dirty="0" smtClean="0"/>
              <a:t>fields that agreement/accuracy is not a good metric</a:t>
            </a:r>
          </a:p>
          <a:p>
            <a:endParaRPr lang="en-US" dirty="0" smtClean="0"/>
          </a:p>
          <a:p>
            <a:r>
              <a:rPr lang="en-US" dirty="0" smtClean="0"/>
              <a:t>What are some drawbacks of agreement/accuracy?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Agreement/ Accuracy</a:t>
            </a:r>
            <a:endParaRPr lang="en-US" sz="4000" dirty="0" smtClean="0"/>
          </a:p>
        </p:txBody>
      </p:sp>
      <p:sp>
        <p:nvSpPr>
          <p:cNvPr id="33795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Let’s say that Tasha and </a:t>
            </a:r>
            <a:r>
              <a:rPr lang="en-GB" dirty="0" err="1" smtClean="0"/>
              <a:t>Uniqua</a:t>
            </a:r>
            <a:r>
              <a:rPr lang="en-GB" dirty="0" smtClean="0"/>
              <a:t> agreed on the classification of 9200 time sequences, out of 10000 actions</a:t>
            </a:r>
          </a:p>
          <a:p>
            <a:pPr lvl="1"/>
            <a:r>
              <a:rPr lang="en-GB" dirty="0" smtClean="0"/>
              <a:t>For a coding scheme with two codes</a:t>
            </a:r>
            <a:br>
              <a:rPr lang="en-GB" dirty="0" smtClean="0"/>
            </a:br>
            <a:endParaRPr lang="en-GB" dirty="0" smtClean="0"/>
          </a:p>
          <a:p>
            <a:pPr eaLnBrk="1" hangingPunct="1"/>
            <a:r>
              <a:rPr lang="en-GB" dirty="0" smtClean="0"/>
              <a:t>92% accuracy</a:t>
            </a:r>
          </a:p>
          <a:p>
            <a:pPr eaLnBrk="1" hangingPunct="1"/>
            <a:endParaRPr lang="en-GB" dirty="0" smtClean="0"/>
          </a:p>
          <a:p>
            <a:pPr eaLnBrk="1" hangingPunct="1"/>
            <a:r>
              <a:rPr lang="en-GB" dirty="0" smtClean="0"/>
              <a:t>Good, right?</a:t>
            </a:r>
            <a:endParaRPr lang="en-US" dirty="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pPr eaLnBrk="1" hangingPunct="1"/>
            <a:r>
              <a:rPr lang="en-GB" dirty="0" smtClean="0"/>
              <a:t>Non-even assignment to categories</a:t>
            </a:r>
            <a:endParaRPr lang="en-US" dirty="0" smtClean="0"/>
          </a:p>
        </p:txBody>
      </p:sp>
      <p:sp>
        <p:nvSpPr>
          <p:cNvPr id="35843" name="Rectangle 3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92500"/>
          </a:bodyPr>
          <a:lstStyle/>
          <a:p>
            <a:pPr eaLnBrk="1" hangingPunct="1">
              <a:lnSpc>
                <a:spcPct val="90000"/>
              </a:lnSpc>
            </a:pPr>
            <a:r>
              <a:rPr lang="en-GB" dirty="0" smtClean="0"/>
              <a:t>Percent Agreement does poorly when there is non-even assignment to categories</a:t>
            </a:r>
          </a:p>
          <a:p>
            <a:pPr lvl="1">
              <a:lnSpc>
                <a:spcPct val="90000"/>
              </a:lnSpc>
            </a:pPr>
            <a:r>
              <a:rPr lang="en-GB" dirty="0" smtClean="0"/>
              <a:t>Which is almost always the case</a:t>
            </a:r>
          </a:p>
          <a:p>
            <a:pPr eaLnBrk="1" hangingPunct="1">
              <a:lnSpc>
                <a:spcPct val="90000"/>
              </a:lnSpc>
            </a:pPr>
            <a:endParaRPr lang="en-GB" dirty="0" smtClean="0"/>
          </a:p>
          <a:p>
            <a:pPr eaLnBrk="1" hangingPunct="1">
              <a:lnSpc>
                <a:spcPct val="90000"/>
              </a:lnSpc>
            </a:pPr>
            <a:r>
              <a:rPr lang="en-GB" dirty="0" smtClean="0"/>
              <a:t>Imagine an extreme case</a:t>
            </a:r>
          </a:p>
          <a:p>
            <a:pPr lvl="1">
              <a:lnSpc>
                <a:spcPct val="90000"/>
              </a:lnSpc>
            </a:pPr>
            <a:r>
              <a:rPr lang="en-GB" dirty="0" err="1" smtClean="0"/>
              <a:t>Uniqua</a:t>
            </a:r>
            <a:r>
              <a:rPr lang="en-GB" dirty="0" smtClean="0"/>
              <a:t> (correctly) picks category A 92% of the time</a:t>
            </a:r>
          </a:p>
          <a:p>
            <a:pPr lvl="1">
              <a:lnSpc>
                <a:spcPct val="90000"/>
              </a:lnSpc>
            </a:pPr>
            <a:r>
              <a:rPr lang="en-GB" dirty="0" smtClean="0"/>
              <a:t>Tasha </a:t>
            </a:r>
            <a:r>
              <a:rPr lang="en-GB" b="1" i="1" dirty="0" smtClean="0"/>
              <a:t>always </a:t>
            </a:r>
            <a:r>
              <a:rPr lang="en-GB" dirty="0" smtClean="0"/>
              <a:t>picks category A</a:t>
            </a:r>
          </a:p>
          <a:p>
            <a:pPr eaLnBrk="1" hangingPunct="1">
              <a:lnSpc>
                <a:spcPct val="90000"/>
              </a:lnSpc>
            </a:pPr>
            <a:endParaRPr lang="en-GB" dirty="0" smtClean="0"/>
          </a:p>
          <a:p>
            <a:pPr eaLnBrk="1" hangingPunct="1">
              <a:lnSpc>
                <a:spcPct val="90000"/>
              </a:lnSpc>
            </a:pPr>
            <a:r>
              <a:rPr lang="en-GB" dirty="0" smtClean="0"/>
              <a:t>Agreement/accuracy of 92%</a:t>
            </a:r>
          </a:p>
          <a:p>
            <a:pPr eaLnBrk="1" hangingPunct="1">
              <a:lnSpc>
                <a:spcPct val="90000"/>
              </a:lnSpc>
            </a:pPr>
            <a:r>
              <a:rPr lang="en-GB" dirty="0" smtClean="0"/>
              <a:t>But essentially </a:t>
            </a:r>
            <a:r>
              <a:rPr lang="en-GB" dirty="0" smtClean="0"/>
              <a:t>no information</a:t>
            </a:r>
            <a:endParaRPr lang="en-GB" dirty="0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4000" dirty="0" smtClean="0"/>
              <a:t>An alternate metric</a:t>
            </a:r>
            <a:endParaRPr lang="en-US" sz="4000" dirty="0" smtClean="0"/>
          </a:p>
        </p:txBody>
      </p:sp>
      <p:sp>
        <p:nvSpPr>
          <p:cNvPr id="37891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Kappa</a:t>
            </a:r>
          </a:p>
          <a:p>
            <a:pPr eaLnBrk="1" hangingPunct="1"/>
            <a:endParaRPr lang="en-GB" dirty="0" smtClean="0"/>
          </a:p>
          <a:p>
            <a:pPr eaLnBrk="1" hangingPunct="1"/>
            <a:endParaRPr lang="en-GB" dirty="0" smtClean="0"/>
          </a:p>
          <a:p>
            <a:pPr eaLnBrk="1" hangingPunct="1"/>
            <a:endParaRPr lang="en-GB" dirty="0" smtClean="0"/>
          </a:p>
          <a:p>
            <a:pPr>
              <a:buNone/>
            </a:pPr>
            <a:r>
              <a:rPr lang="en-GB" dirty="0" smtClean="0"/>
              <a:t>(Agreement – Expected Agreement) </a:t>
            </a:r>
          </a:p>
          <a:p>
            <a:pPr>
              <a:buNone/>
            </a:pPr>
            <a:r>
              <a:rPr lang="en-GB" dirty="0" smtClean="0"/>
              <a:t>       (1 – Expected Agreement)</a:t>
            </a:r>
          </a:p>
          <a:p>
            <a:pPr eaLnBrk="1" hangingPunct="1">
              <a:buFont typeface="Arial" charset="0"/>
              <a:buNone/>
            </a:pPr>
            <a:endParaRPr lang="en-GB" dirty="0" smtClean="0"/>
          </a:p>
          <a:p>
            <a:endParaRPr lang="en-US" dirty="0" smtClean="0"/>
          </a:p>
        </p:txBody>
      </p:sp>
      <p:cxnSp>
        <p:nvCxnSpPr>
          <p:cNvPr id="5" name="Straight Connector 4"/>
          <p:cNvCxnSpPr/>
          <p:nvPr/>
        </p:nvCxnSpPr>
        <p:spPr>
          <a:xfrm>
            <a:off x="609600" y="4494212"/>
            <a:ext cx="51054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4000" dirty="0" smtClean="0"/>
              <a:t>Kappa</a:t>
            </a:r>
            <a:endParaRPr lang="en-US" sz="4000" dirty="0" smtClean="0"/>
          </a:p>
        </p:txBody>
      </p:sp>
      <p:sp>
        <p:nvSpPr>
          <p:cNvPr id="37891" name="Rectangle 3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952999"/>
          </a:xfrm>
        </p:spPr>
        <p:txBody>
          <a:bodyPr>
            <a:normAutofit/>
          </a:bodyPr>
          <a:lstStyle/>
          <a:p>
            <a:pPr eaLnBrk="1" hangingPunct="1"/>
            <a:r>
              <a:rPr lang="en-GB" sz="2400" dirty="0" smtClean="0"/>
              <a:t>Expected agreement computed from a table of the form</a:t>
            </a:r>
          </a:p>
          <a:p>
            <a:pPr eaLnBrk="1" hangingPunct="1"/>
            <a:endParaRPr lang="en-GB" sz="2400" dirty="0" smtClean="0"/>
          </a:p>
          <a:p>
            <a:pPr eaLnBrk="1" hangingPunct="1"/>
            <a:endParaRPr lang="en-GB" sz="2400" dirty="0" smtClean="0"/>
          </a:p>
          <a:p>
            <a:pPr eaLnBrk="1" hangingPunct="1"/>
            <a:endParaRPr lang="en-GB" sz="2400" dirty="0" smtClean="0"/>
          </a:p>
          <a:p>
            <a:pPr eaLnBrk="1" hangingPunct="1"/>
            <a:endParaRPr lang="en-GB" sz="2400" dirty="0" smtClean="0"/>
          </a:p>
          <a:p>
            <a:pPr eaLnBrk="1" hangingPunct="1"/>
            <a:endParaRPr lang="en-GB" sz="2400" dirty="0" smtClean="0"/>
          </a:p>
          <a:p>
            <a:pPr eaLnBrk="1" hangingPunct="1"/>
            <a:endParaRPr lang="en-GB" sz="2400" dirty="0" smtClean="0"/>
          </a:p>
          <a:p>
            <a:pPr eaLnBrk="1" hangingPunct="1"/>
            <a:endParaRPr lang="en-GB" sz="2400" dirty="0" smtClean="0"/>
          </a:p>
          <a:p>
            <a:pPr eaLnBrk="1" hangingPunct="1"/>
            <a:endParaRPr lang="en-GB" sz="2400" dirty="0" smtClean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838200" y="2286000"/>
          <a:ext cx="7696199" cy="250754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752600"/>
                <a:gridCol w="2667000"/>
                <a:gridCol w="3276599"/>
              </a:tblGrid>
              <a:tr h="95306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Rater 2</a:t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>Category 1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Rater 2</a:t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>Category 2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55217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Rater 1</a:t>
                      </a:r>
                      <a:br>
                        <a:rPr lang="en-US" b="1" dirty="0" smtClean="0"/>
                      </a:br>
                      <a:r>
                        <a:rPr lang="en-US" b="1" dirty="0" smtClean="0"/>
                        <a:t>Category 1</a:t>
                      </a:r>
                    </a:p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Count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Count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55217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Rater 1</a:t>
                      </a:r>
                      <a:br>
                        <a:rPr lang="en-US" b="1" dirty="0" smtClean="0"/>
                      </a:br>
                      <a:r>
                        <a:rPr lang="en-US" b="1" dirty="0" smtClean="0"/>
                        <a:t>Category 2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Count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Count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4000" dirty="0" smtClean="0"/>
              <a:t>Kappa</a:t>
            </a:r>
            <a:endParaRPr lang="en-US" sz="4000" dirty="0" smtClean="0"/>
          </a:p>
        </p:txBody>
      </p:sp>
      <p:sp>
        <p:nvSpPr>
          <p:cNvPr id="37891" name="Rectangle 3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952999"/>
          </a:xfrm>
        </p:spPr>
        <p:txBody>
          <a:bodyPr>
            <a:normAutofit/>
          </a:bodyPr>
          <a:lstStyle/>
          <a:p>
            <a:pPr eaLnBrk="1" hangingPunct="1"/>
            <a:r>
              <a:rPr lang="en-GB" sz="2400" dirty="0" smtClean="0"/>
              <a:t>Expected agreement computed from a table of the form</a:t>
            </a:r>
          </a:p>
          <a:p>
            <a:pPr eaLnBrk="1" hangingPunct="1"/>
            <a:endParaRPr lang="en-GB" sz="2400" dirty="0" smtClean="0"/>
          </a:p>
          <a:p>
            <a:pPr eaLnBrk="1" hangingPunct="1"/>
            <a:endParaRPr lang="en-GB" sz="2400" dirty="0" smtClean="0"/>
          </a:p>
          <a:p>
            <a:pPr eaLnBrk="1" hangingPunct="1"/>
            <a:endParaRPr lang="en-GB" sz="2400" dirty="0" smtClean="0"/>
          </a:p>
          <a:p>
            <a:pPr eaLnBrk="1" hangingPunct="1"/>
            <a:endParaRPr lang="en-GB" sz="2400" dirty="0" smtClean="0"/>
          </a:p>
          <a:p>
            <a:pPr eaLnBrk="1" hangingPunct="1"/>
            <a:endParaRPr lang="en-GB" sz="2400" dirty="0" smtClean="0"/>
          </a:p>
          <a:p>
            <a:pPr eaLnBrk="1" hangingPunct="1"/>
            <a:endParaRPr lang="en-GB" sz="2400" dirty="0" smtClean="0"/>
          </a:p>
          <a:p>
            <a:pPr eaLnBrk="1" hangingPunct="1"/>
            <a:endParaRPr lang="en-GB" sz="2400" dirty="0" smtClean="0"/>
          </a:p>
          <a:p>
            <a:pPr eaLnBrk="1" hangingPunct="1"/>
            <a:r>
              <a:rPr lang="en-GB" sz="2400" dirty="0" smtClean="0"/>
              <a:t>Note that Kappa can be calculated for any number of categories (but only 2 </a:t>
            </a:r>
            <a:r>
              <a:rPr lang="en-GB" sz="2400" dirty="0" err="1" smtClean="0"/>
              <a:t>raters</a:t>
            </a:r>
            <a:r>
              <a:rPr lang="en-GB" sz="2400" dirty="0" smtClean="0"/>
              <a:t>)</a:t>
            </a:r>
          </a:p>
          <a:p>
            <a:pPr lvl="1">
              <a:buNone/>
            </a:pPr>
            <a:endParaRPr lang="en-GB" sz="2000" dirty="0" smtClean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838200" y="2286000"/>
          <a:ext cx="7696199" cy="250754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752600"/>
                <a:gridCol w="2667000"/>
                <a:gridCol w="3276599"/>
              </a:tblGrid>
              <a:tr h="95306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Rater 2</a:t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>Category 1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Rater 2</a:t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>Category 2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55217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Rater 1</a:t>
                      </a:r>
                      <a:br>
                        <a:rPr lang="en-US" b="1" dirty="0" smtClean="0"/>
                      </a:br>
                      <a:r>
                        <a:rPr lang="en-US" b="1" dirty="0" smtClean="0"/>
                        <a:t>Category 1</a:t>
                      </a:r>
                    </a:p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Count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Count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55217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Rater 1</a:t>
                      </a:r>
                      <a:br>
                        <a:rPr lang="en-US" b="1" dirty="0" smtClean="0"/>
                      </a:br>
                      <a:r>
                        <a:rPr lang="en-US" b="1" dirty="0" smtClean="0"/>
                        <a:t>Category 2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Count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Count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Cohen’s (1960) Kappa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formula for 2 categories</a:t>
            </a:r>
          </a:p>
          <a:p>
            <a:endParaRPr lang="en-US" dirty="0" smtClean="0"/>
          </a:p>
          <a:p>
            <a:r>
              <a:rPr lang="en-US" dirty="0" err="1" smtClean="0"/>
              <a:t>Fleiss’s</a:t>
            </a:r>
            <a:r>
              <a:rPr lang="en-US" dirty="0" smtClean="0"/>
              <a:t> (1971) Kappa, which is </a:t>
            </a:r>
            <a:r>
              <a:rPr lang="en-US" dirty="0" smtClean="0"/>
              <a:t>more </a:t>
            </a:r>
            <a:r>
              <a:rPr lang="en-US" dirty="0" smtClean="0"/>
              <a:t>complex, can be used for 3+ categories</a:t>
            </a:r>
          </a:p>
          <a:p>
            <a:pPr lvl="1"/>
            <a:r>
              <a:rPr lang="en-US" dirty="0" smtClean="0"/>
              <a:t>I have an Excel spreadsheet which calculates multi-category Kappa, which I would be happy to share with </a:t>
            </a:r>
            <a:r>
              <a:rPr lang="en-US" dirty="0" smtClean="0"/>
              <a:t>you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Expected agreement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Look at the proportion of labels each coder gave to each category</a:t>
            </a:r>
          </a:p>
          <a:p>
            <a:r>
              <a:rPr lang="en-US" dirty="0" smtClean="0"/>
              <a:t>To </a:t>
            </a:r>
            <a:r>
              <a:rPr lang="en-US" dirty="0" smtClean="0"/>
              <a:t>find the number of agreed category A that could be expected by </a:t>
            </a:r>
            <a:r>
              <a:rPr lang="en-US" dirty="0" smtClean="0"/>
              <a:t>chance, multiply </a:t>
            </a:r>
            <a:r>
              <a:rPr lang="en-US" dirty="0" smtClean="0"/>
              <a:t>pct(coder1/</a:t>
            </a:r>
            <a:r>
              <a:rPr lang="en-US" dirty="0" err="1" smtClean="0"/>
              <a:t>categoryA</a:t>
            </a:r>
            <a:r>
              <a:rPr lang="en-US" dirty="0" smtClean="0"/>
              <a:t>)*pct(coder2/</a:t>
            </a:r>
            <a:r>
              <a:rPr lang="en-US" dirty="0" err="1" smtClean="0"/>
              <a:t>categoryA</a:t>
            </a:r>
            <a:r>
              <a:rPr lang="en-US" dirty="0" smtClean="0"/>
              <a:t>)</a:t>
            </a:r>
            <a:endParaRPr lang="en-US" dirty="0" smtClean="0"/>
          </a:p>
          <a:p>
            <a:r>
              <a:rPr lang="en-US" dirty="0" smtClean="0"/>
              <a:t>Do the same thing for </a:t>
            </a:r>
            <a:r>
              <a:rPr lang="en-US" dirty="0" err="1" smtClean="0"/>
              <a:t>categoryB</a:t>
            </a:r>
            <a:endParaRPr lang="en-US" dirty="0" smtClean="0"/>
          </a:p>
          <a:p>
            <a:r>
              <a:rPr lang="en-US" dirty="0" smtClean="0"/>
              <a:t>Add these two values together and divide by the total number of labels</a:t>
            </a:r>
          </a:p>
          <a:p>
            <a:r>
              <a:rPr lang="en-US" dirty="0" smtClean="0"/>
              <a:t>This is your expected agreement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Survey Results</a:t>
            </a:r>
          </a:p>
          <a:p>
            <a:r>
              <a:rPr lang="en-US" dirty="0" smtClean="0"/>
              <a:t>Probing Question for today</a:t>
            </a:r>
          </a:p>
          <a:p>
            <a:r>
              <a:rPr lang="en-US" dirty="0" smtClean="0"/>
              <a:t>Observational Methods</a:t>
            </a:r>
          </a:p>
          <a:p>
            <a:r>
              <a:rPr lang="en-US" dirty="0" smtClean="0"/>
              <a:t>Probing Question for next class</a:t>
            </a:r>
          </a:p>
          <a:p>
            <a:r>
              <a:rPr lang="en-US" dirty="0" smtClean="0"/>
              <a:t>Assignment 1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838200" y="2286000"/>
          <a:ext cx="7696199" cy="250754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752600"/>
                <a:gridCol w="2667000"/>
                <a:gridCol w="3276599"/>
              </a:tblGrid>
              <a:tr h="95306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Pablo</a:t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>Off-Task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Pablo</a:t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>On-Task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55217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Tyrone</a:t>
                      </a:r>
                      <a:br>
                        <a:rPr lang="en-US" b="1" dirty="0" smtClean="0"/>
                      </a:br>
                      <a:r>
                        <a:rPr lang="en-US" b="1" dirty="0" smtClean="0"/>
                        <a:t>Off-Task</a:t>
                      </a:r>
                    </a:p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55217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Tyrone</a:t>
                      </a:r>
                      <a:br>
                        <a:rPr lang="en-US" b="1" dirty="0" smtClean="0"/>
                      </a:br>
                      <a:r>
                        <a:rPr lang="en-US" b="1" dirty="0" smtClean="0"/>
                        <a:t>On-Task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60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5" name="Rectangle 3"/>
          <p:cNvSpPr txBox="1">
            <a:spLocks/>
          </p:cNvSpPr>
          <p:nvPr/>
        </p:nvSpPr>
        <p:spPr>
          <a:xfrm>
            <a:off x="457200" y="1600200"/>
            <a:ext cx="8229600" cy="4952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What is the percent agreement?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838200" y="2286000"/>
          <a:ext cx="7696199" cy="250754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752600"/>
                <a:gridCol w="2667000"/>
                <a:gridCol w="3276599"/>
              </a:tblGrid>
              <a:tr h="95306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Pablo</a:t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>Off-Task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Pablo</a:t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>On-Task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55217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Tyrone</a:t>
                      </a:r>
                      <a:br>
                        <a:rPr lang="en-US" b="1" dirty="0" smtClean="0"/>
                      </a:br>
                      <a:r>
                        <a:rPr lang="en-US" b="1" dirty="0" smtClean="0"/>
                        <a:t>Off-Task</a:t>
                      </a:r>
                    </a:p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55217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Tyrone</a:t>
                      </a:r>
                      <a:br>
                        <a:rPr lang="en-US" b="1" dirty="0" smtClean="0"/>
                      </a:br>
                      <a:r>
                        <a:rPr lang="en-US" b="1" dirty="0" smtClean="0"/>
                        <a:t>On-Task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60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5" name="Rectangle 3"/>
          <p:cNvSpPr txBox="1">
            <a:spLocks/>
          </p:cNvSpPr>
          <p:nvPr/>
        </p:nvSpPr>
        <p:spPr>
          <a:xfrm>
            <a:off x="457200" y="1600200"/>
            <a:ext cx="8229600" cy="4952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What is the percent agreement?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GB" sz="2400" dirty="0" smtClean="0"/>
              <a:t>80%</a:t>
            </a: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838200" y="2286000"/>
          <a:ext cx="7696199" cy="250754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752600"/>
                <a:gridCol w="2667000"/>
                <a:gridCol w="3276599"/>
              </a:tblGrid>
              <a:tr h="95306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Pablo</a:t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>Off-Task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Pablo</a:t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>On-Task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55217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Tyrone</a:t>
                      </a:r>
                      <a:br>
                        <a:rPr lang="en-US" b="1" dirty="0" smtClean="0"/>
                      </a:br>
                      <a:r>
                        <a:rPr lang="en-US" b="1" dirty="0" smtClean="0"/>
                        <a:t>Off-Task</a:t>
                      </a:r>
                    </a:p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55217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Tyrone</a:t>
                      </a:r>
                      <a:br>
                        <a:rPr lang="en-US" b="1" dirty="0" smtClean="0"/>
                      </a:br>
                      <a:r>
                        <a:rPr lang="en-US" b="1" dirty="0" smtClean="0"/>
                        <a:t>On-Task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60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5" name="Rectangle 3"/>
          <p:cNvSpPr txBox="1">
            <a:spLocks/>
          </p:cNvSpPr>
          <p:nvPr/>
        </p:nvSpPr>
        <p:spPr>
          <a:xfrm>
            <a:off x="457200" y="1600200"/>
            <a:ext cx="8229600" cy="4952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What is Tyrone’s</a:t>
            </a:r>
            <a:r>
              <a:rPr kumimoji="0" lang="en-GB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expected frequency for on-task?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838200" y="2286000"/>
          <a:ext cx="7696199" cy="250754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752600"/>
                <a:gridCol w="2667000"/>
                <a:gridCol w="3276599"/>
              </a:tblGrid>
              <a:tr h="95306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Pablo</a:t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>Off-Task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Pablo</a:t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>On-Task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55217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Tyrone</a:t>
                      </a:r>
                      <a:br>
                        <a:rPr lang="en-US" b="1" dirty="0" smtClean="0"/>
                      </a:br>
                      <a:r>
                        <a:rPr lang="en-US" b="1" dirty="0" smtClean="0"/>
                        <a:t>Off-Task</a:t>
                      </a:r>
                    </a:p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55217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Tyrone</a:t>
                      </a:r>
                      <a:br>
                        <a:rPr lang="en-US" b="1" dirty="0" smtClean="0"/>
                      </a:br>
                      <a:r>
                        <a:rPr lang="en-US" b="1" dirty="0" smtClean="0"/>
                        <a:t>On-Task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60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5" name="Rectangle 3"/>
          <p:cNvSpPr txBox="1">
            <a:spLocks/>
          </p:cNvSpPr>
          <p:nvPr/>
        </p:nvSpPr>
        <p:spPr>
          <a:xfrm>
            <a:off x="457200" y="1600200"/>
            <a:ext cx="8229600" cy="4952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What is Tyrone’s</a:t>
            </a:r>
            <a:r>
              <a:rPr kumimoji="0" lang="en-GB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expected frequency for on-task?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GB" sz="2400" baseline="0" dirty="0" smtClean="0"/>
              <a:t>75%</a:t>
            </a: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838200" y="2286000"/>
          <a:ext cx="7696199" cy="250754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752600"/>
                <a:gridCol w="2667000"/>
                <a:gridCol w="3276599"/>
              </a:tblGrid>
              <a:tr h="95306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Pablo</a:t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>Off-Task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Pablo</a:t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>On-Task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55217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Tyrone</a:t>
                      </a:r>
                      <a:br>
                        <a:rPr lang="en-US" b="1" dirty="0" smtClean="0"/>
                      </a:br>
                      <a:r>
                        <a:rPr lang="en-US" b="1" dirty="0" smtClean="0"/>
                        <a:t>Off-Task</a:t>
                      </a:r>
                    </a:p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55217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Tyrone</a:t>
                      </a:r>
                      <a:br>
                        <a:rPr lang="en-US" b="1" dirty="0" smtClean="0"/>
                      </a:br>
                      <a:r>
                        <a:rPr lang="en-US" b="1" dirty="0" smtClean="0"/>
                        <a:t>On-Task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60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5" name="Rectangle 3"/>
          <p:cNvSpPr txBox="1">
            <a:spLocks/>
          </p:cNvSpPr>
          <p:nvPr/>
        </p:nvSpPr>
        <p:spPr>
          <a:xfrm>
            <a:off x="457200" y="1600200"/>
            <a:ext cx="8229600" cy="4952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What is Pablo’s</a:t>
            </a:r>
            <a:r>
              <a:rPr kumimoji="0" lang="en-GB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expected frequency for on-task?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838200" y="2286000"/>
          <a:ext cx="7696199" cy="250754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752600"/>
                <a:gridCol w="2667000"/>
                <a:gridCol w="3276599"/>
              </a:tblGrid>
              <a:tr h="95306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Pablo</a:t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>Off-Task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Pablo</a:t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>On-Task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55217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Tyrone</a:t>
                      </a:r>
                      <a:br>
                        <a:rPr lang="en-US" b="1" dirty="0" smtClean="0"/>
                      </a:br>
                      <a:r>
                        <a:rPr lang="en-US" b="1" dirty="0" smtClean="0"/>
                        <a:t>Off-Task</a:t>
                      </a:r>
                    </a:p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55217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Tyrone</a:t>
                      </a:r>
                      <a:br>
                        <a:rPr lang="en-US" b="1" dirty="0" smtClean="0"/>
                      </a:br>
                      <a:r>
                        <a:rPr lang="en-US" b="1" dirty="0" smtClean="0"/>
                        <a:t>On-Task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60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5" name="Rectangle 3"/>
          <p:cNvSpPr txBox="1">
            <a:spLocks/>
          </p:cNvSpPr>
          <p:nvPr/>
        </p:nvSpPr>
        <p:spPr>
          <a:xfrm>
            <a:off x="457200" y="1600200"/>
            <a:ext cx="8229600" cy="4952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What is Pablo’s</a:t>
            </a:r>
            <a:r>
              <a:rPr kumimoji="0" lang="en-GB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expected frequency for on-task?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GB" sz="2400" noProof="0" dirty="0" smtClean="0"/>
              <a:t>65%</a:t>
            </a: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838200" y="2286000"/>
          <a:ext cx="7696199" cy="250754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752600"/>
                <a:gridCol w="2667000"/>
                <a:gridCol w="3276599"/>
              </a:tblGrid>
              <a:tr h="95306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Pablo</a:t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>Off-Task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Pablo</a:t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>On-Task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55217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Tyrone</a:t>
                      </a:r>
                      <a:br>
                        <a:rPr lang="en-US" b="1" dirty="0" smtClean="0"/>
                      </a:br>
                      <a:r>
                        <a:rPr lang="en-US" b="1" dirty="0" smtClean="0"/>
                        <a:t>Off-Task</a:t>
                      </a:r>
                    </a:p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55217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Tyrone</a:t>
                      </a:r>
                      <a:br>
                        <a:rPr lang="en-US" b="1" dirty="0" smtClean="0"/>
                      </a:br>
                      <a:r>
                        <a:rPr lang="en-US" b="1" dirty="0" smtClean="0"/>
                        <a:t>On-Task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60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5" name="Rectangle 3"/>
          <p:cNvSpPr txBox="1">
            <a:spLocks/>
          </p:cNvSpPr>
          <p:nvPr/>
        </p:nvSpPr>
        <p:spPr>
          <a:xfrm>
            <a:off x="457200" y="1600200"/>
            <a:ext cx="8229600" cy="4952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What is the expected on-task agreement?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838200" y="2286000"/>
          <a:ext cx="7696199" cy="250754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752600"/>
                <a:gridCol w="2667000"/>
                <a:gridCol w="3276599"/>
              </a:tblGrid>
              <a:tr h="95306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Pablo</a:t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>Off-Task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Pablo</a:t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>On-Task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55217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Tyrone</a:t>
                      </a:r>
                      <a:br>
                        <a:rPr lang="en-US" b="1" dirty="0" smtClean="0"/>
                      </a:br>
                      <a:r>
                        <a:rPr lang="en-US" b="1" dirty="0" smtClean="0"/>
                        <a:t>Off-Task</a:t>
                      </a:r>
                    </a:p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55217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Tyrone</a:t>
                      </a:r>
                      <a:br>
                        <a:rPr lang="en-US" b="1" dirty="0" smtClean="0"/>
                      </a:br>
                      <a:r>
                        <a:rPr lang="en-US" b="1" dirty="0" smtClean="0"/>
                        <a:t>On-Task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60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5" name="Rectangle 3"/>
          <p:cNvSpPr txBox="1">
            <a:spLocks/>
          </p:cNvSpPr>
          <p:nvPr/>
        </p:nvSpPr>
        <p:spPr>
          <a:xfrm>
            <a:off x="457200" y="1600200"/>
            <a:ext cx="8229600" cy="4952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What is the expected on-task agreement?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GB" sz="2400" dirty="0" smtClean="0"/>
              <a:t>0.65*0.75= 0.4875</a:t>
            </a: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838200" y="2286000"/>
          <a:ext cx="7696199" cy="250754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752600"/>
                <a:gridCol w="2667000"/>
                <a:gridCol w="3276599"/>
              </a:tblGrid>
              <a:tr h="95306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Pablo</a:t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>Off-Task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Pablo</a:t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>On-Task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55217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Tyrone</a:t>
                      </a:r>
                      <a:br>
                        <a:rPr lang="en-US" b="1" dirty="0" smtClean="0"/>
                      </a:br>
                      <a:r>
                        <a:rPr lang="en-US" b="1" dirty="0" smtClean="0"/>
                        <a:t>Off-Task</a:t>
                      </a:r>
                    </a:p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55217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Tyrone</a:t>
                      </a:r>
                      <a:br>
                        <a:rPr lang="en-US" b="1" dirty="0" smtClean="0"/>
                      </a:br>
                      <a:r>
                        <a:rPr lang="en-US" b="1" dirty="0" smtClean="0"/>
                        <a:t>On-Task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60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5" name="Rectangle 3"/>
          <p:cNvSpPr txBox="1">
            <a:spLocks/>
          </p:cNvSpPr>
          <p:nvPr/>
        </p:nvSpPr>
        <p:spPr>
          <a:xfrm>
            <a:off x="457200" y="1600200"/>
            <a:ext cx="8229600" cy="4952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What is the expected on-task agreement?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GB" sz="2400" dirty="0" smtClean="0"/>
              <a:t>0.65*0.75= 0.4875</a:t>
            </a: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838200" y="2286000"/>
          <a:ext cx="7696199" cy="250754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752600"/>
                <a:gridCol w="2667000"/>
                <a:gridCol w="3276599"/>
              </a:tblGrid>
              <a:tr h="95306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Pablo</a:t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>Off-Task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Pablo</a:t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>On-Task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55217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Tyrone</a:t>
                      </a:r>
                      <a:br>
                        <a:rPr lang="en-US" b="1" dirty="0" smtClean="0"/>
                      </a:br>
                      <a:r>
                        <a:rPr lang="en-US" b="1" dirty="0" smtClean="0"/>
                        <a:t>Off-Task</a:t>
                      </a:r>
                    </a:p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55217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Tyrone</a:t>
                      </a:r>
                      <a:br>
                        <a:rPr lang="en-US" b="1" dirty="0" smtClean="0"/>
                      </a:br>
                      <a:r>
                        <a:rPr lang="en-US" b="1" dirty="0" smtClean="0"/>
                        <a:t>On-Task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60 (48.75)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Survey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Much broader response this time – thanks!</a:t>
            </a:r>
          </a:p>
          <a:p>
            <a:pPr lvl="1"/>
            <a:r>
              <a:rPr lang="en-US" dirty="0" smtClean="0"/>
              <a:t>Good to go with modern technology</a:t>
            </a:r>
          </a:p>
          <a:p>
            <a:endParaRPr lang="en-US" dirty="0" smtClean="0"/>
          </a:p>
          <a:p>
            <a:r>
              <a:rPr lang="en-US" dirty="0" smtClean="0"/>
              <a:t>Generally positive comments</a:t>
            </a:r>
          </a:p>
          <a:p>
            <a:pPr lvl="1"/>
            <a:r>
              <a:rPr lang="en-US" dirty="0" smtClean="0"/>
              <a:t>Some contradictions in best-part, worst-part</a:t>
            </a:r>
          </a:p>
          <a:p>
            <a:pPr lvl="1"/>
            <a:r>
              <a:rPr lang="en-US" dirty="0" smtClean="0"/>
              <a:t>The best sign one is doing well is when everyone wants </a:t>
            </a:r>
            <a:r>
              <a:rPr lang="en-US" dirty="0" smtClean="0"/>
              <a:t>contradictory changes</a:t>
            </a:r>
            <a:r>
              <a:rPr lang="en-US" dirty="0" smtClean="0"/>
              <a:t>? </a:t>
            </a:r>
            <a:r>
              <a:rPr lang="en-US" dirty="0" smtClean="0">
                <a:sym typeface="Wingdings" pitchFamily="2" charset="2"/>
              </a:rPr>
              <a:t></a:t>
            </a:r>
          </a:p>
          <a:p>
            <a:pPr lvl="1"/>
            <a:endParaRPr lang="en-US" dirty="0" smtClean="0">
              <a:sym typeface="Wingdings" pitchFamily="2" charset="2"/>
            </a:endParaRPr>
          </a:p>
          <a:p>
            <a:r>
              <a:rPr lang="en-US" dirty="0" smtClean="0"/>
              <a:t>I will give another survey in a few classes</a:t>
            </a:r>
            <a:endParaRPr 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5" name="Rectangle 3"/>
          <p:cNvSpPr txBox="1">
            <a:spLocks/>
          </p:cNvSpPr>
          <p:nvPr/>
        </p:nvSpPr>
        <p:spPr>
          <a:xfrm>
            <a:off x="457200" y="1600200"/>
            <a:ext cx="8229600" cy="4952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What are Tyrone</a:t>
            </a:r>
            <a:r>
              <a:rPr kumimoji="0" lang="en-GB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and Pablo’s expected frequencies for off-task </a:t>
            </a:r>
            <a:r>
              <a:rPr kumimoji="0" lang="en-GB" sz="24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behavior</a:t>
            </a:r>
            <a:r>
              <a:rPr kumimoji="0" lang="en-GB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?</a:t>
            </a: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838200" y="2286000"/>
          <a:ext cx="7696199" cy="250754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752600"/>
                <a:gridCol w="2667000"/>
                <a:gridCol w="3276599"/>
              </a:tblGrid>
              <a:tr h="95306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Pablo</a:t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>Off-Task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Pablo</a:t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>On-Task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55217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Tyrone</a:t>
                      </a:r>
                      <a:br>
                        <a:rPr lang="en-US" b="1" dirty="0" smtClean="0"/>
                      </a:br>
                      <a:r>
                        <a:rPr lang="en-US" b="1" dirty="0" smtClean="0"/>
                        <a:t>Off-Task</a:t>
                      </a:r>
                    </a:p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55217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Tyrone</a:t>
                      </a:r>
                      <a:br>
                        <a:rPr lang="en-US" b="1" dirty="0" smtClean="0"/>
                      </a:br>
                      <a:r>
                        <a:rPr lang="en-US" b="1" dirty="0" smtClean="0"/>
                        <a:t>On-Task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60 (48.75)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5" name="Rectangle 3"/>
          <p:cNvSpPr txBox="1">
            <a:spLocks/>
          </p:cNvSpPr>
          <p:nvPr/>
        </p:nvSpPr>
        <p:spPr>
          <a:xfrm>
            <a:off x="457200" y="1600200"/>
            <a:ext cx="8229600" cy="4952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What are Tyrone</a:t>
            </a:r>
            <a:r>
              <a:rPr kumimoji="0" lang="en-GB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and Pablo’s expected frequencies for off-task </a:t>
            </a:r>
            <a:r>
              <a:rPr kumimoji="0" lang="en-GB" sz="24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behavior</a:t>
            </a:r>
            <a:r>
              <a:rPr kumimoji="0" lang="en-GB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?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GB" sz="2400" baseline="0" dirty="0" smtClean="0"/>
              <a:t>25% and 35%</a:t>
            </a: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838200" y="2286000"/>
          <a:ext cx="7696199" cy="250754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752600"/>
                <a:gridCol w="2667000"/>
                <a:gridCol w="3276599"/>
              </a:tblGrid>
              <a:tr h="95306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Pablo</a:t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>Off-Task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Pablo</a:t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>On-Task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55217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Tyrone</a:t>
                      </a:r>
                      <a:br>
                        <a:rPr lang="en-US" b="1" dirty="0" smtClean="0"/>
                      </a:br>
                      <a:r>
                        <a:rPr lang="en-US" b="1" dirty="0" smtClean="0"/>
                        <a:t>Off-Task</a:t>
                      </a:r>
                    </a:p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55217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Tyrone</a:t>
                      </a:r>
                      <a:br>
                        <a:rPr lang="en-US" b="1" dirty="0" smtClean="0"/>
                      </a:br>
                      <a:r>
                        <a:rPr lang="en-US" b="1" dirty="0" smtClean="0"/>
                        <a:t>On-Task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60 (48.75)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5" name="Rectangle 3"/>
          <p:cNvSpPr txBox="1">
            <a:spLocks/>
          </p:cNvSpPr>
          <p:nvPr/>
        </p:nvSpPr>
        <p:spPr>
          <a:xfrm>
            <a:off x="457200" y="1600200"/>
            <a:ext cx="8229600" cy="4952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What is the expected off-task agreement?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838200" y="2286000"/>
          <a:ext cx="7696199" cy="250754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752600"/>
                <a:gridCol w="2667000"/>
                <a:gridCol w="3276599"/>
              </a:tblGrid>
              <a:tr h="95306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Pablo</a:t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>Off-Task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Pablo</a:t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>On-Task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55217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Tyrone</a:t>
                      </a:r>
                      <a:br>
                        <a:rPr lang="en-US" b="1" dirty="0" smtClean="0"/>
                      </a:br>
                      <a:r>
                        <a:rPr lang="en-US" b="1" dirty="0" smtClean="0"/>
                        <a:t>Off-Task</a:t>
                      </a:r>
                    </a:p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55217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Tyrone</a:t>
                      </a:r>
                      <a:br>
                        <a:rPr lang="en-US" b="1" dirty="0" smtClean="0"/>
                      </a:br>
                      <a:r>
                        <a:rPr lang="en-US" b="1" dirty="0" smtClean="0"/>
                        <a:t>On-Task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60 (48.75)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5" name="Rectangle 3"/>
          <p:cNvSpPr txBox="1">
            <a:spLocks/>
          </p:cNvSpPr>
          <p:nvPr/>
        </p:nvSpPr>
        <p:spPr>
          <a:xfrm>
            <a:off x="457200" y="1600200"/>
            <a:ext cx="8229600" cy="4952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What is the expected off-task agreement?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GB" sz="2400" dirty="0" smtClean="0"/>
              <a:t>0.25*0.35= 0.0875</a:t>
            </a: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838200" y="2286000"/>
          <a:ext cx="7696199" cy="250754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752600"/>
                <a:gridCol w="2667000"/>
                <a:gridCol w="3276599"/>
              </a:tblGrid>
              <a:tr h="95306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Pablo</a:t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>Off-Task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Pablo</a:t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>On-Task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55217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Tyrone</a:t>
                      </a:r>
                      <a:br>
                        <a:rPr lang="en-US" b="1" dirty="0" smtClean="0"/>
                      </a:br>
                      <a:r>
                        <a:rPr lang="en-US" b="1" dirty="0" smtClean="0"/>
                        <a:t>Off-Task</a:t>
                      </a:r>
                    </a:p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55217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Tyrone</a:t>
                      </a:r>
                      <a:br>
                        <a:rPr lang="en-US" b="1" dirty="0" smtClean="0"/>
                      </a:br>
                      <a:r>
                        <a:rPr lang="en-US" b="1" dirty="0" smtClean="0"/>
                        <a:t>On-Task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60 (48.75)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5" name="Rectangle 3"/>
          <p:cNvSpPr txBox="1">
            <a:spLocks/>
          </p:cNvSpPr>
          <p:nvPr/>
        </p:nvSpPr>
        <p:spPr>
          <a:xfrm>
            <a:off x="457200" y="1600200"/>
            <a:ext cx="8229600" cy="4952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What is the expected off-task agreement?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GB" sz="2400" smtClean="0"/>
              <a:t>0.25*0.35= 0.0875</a:t>
            </a: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838200" y="2286000"/>
          <a:ext cx="7696199" cy="250754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752600"/>
                <a:gridCol w="2667000"/>
                <a:gridCol w="3276599"/>
              </a:tblGrid>
              <a:tr h="95306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Pablo</a:t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>Off-Task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Pablo</a:t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>On-Task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55217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Tyrone</a:t>
                      </a:r>
                      <a:br>
                        <a:rPr lang="en-US" b="1" dirty="0" smtClean="0"/>
                      </a:br>
                      <a:r>
                        <a:rPr lang="en-US" b="1" dirty="0" smtClean="0"/>
                        <a:t>Off-Task</a:t>
                      </a:r>
                    </a:p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 (8.75)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55217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Tyrone</a:t>
                      </a:r>
                      <a:br>
                        <a:rPr lang="en-US" b="1" dirty="0" smtClean="0"/>
                      </a:br>
                      <a:r>
                        <a:rPr lang="en-US" b="1" dirty="0" smtClean="0"/>
                        <a:t>On-Task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60 (48.75)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5" name="Rectangle 3"/>
          <p:cNvSpPr txBox="1">
            <a:spLocks/>
          </p:cNvSpPr>
          <p:nvPr/>
        </p:nvSpPr>
        <p:spPr>
          <a:xfrm>
            <a:off x="457200" y="1600200"/>
            <a:ext cx="8229600" cy="4952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What is the</a:t>
            </a:r>
            <a:r>
              <a:rPr kumimoji="0" lang="en-GB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total</a:t>
            </a: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expected agreement?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838200" y="2286000"/>
          <a:ext cx="7696199" cy="250754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752600"/>
                <a:gridCol w="2667000"/>
                <a:gridCol w="3276599"/>
              </a:tblGrid>
              <a:tr h="95306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Pablo</a:t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>Off-Task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Pablo</a:t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>On-Task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55217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Tyrone</a:t>
                      </a:r>
                      <a:br>
                        <a:rPr lang="en-US" b="1" dirty="0" smtClean="0"/>
                      </a:br>
                      <a:r>
                        <a:rPr lang="en-US" b="1" dirty="0" smtClean="0"/>
                        <a:t>Off-Task</a:t>
                      </a:r>
                    </a:p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 (8.75)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55217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Tyrone</a:t>
                      </a:r>
                      <a:br>
                        <a:rPr lang="en-US" b="1" dirty="0" smtClean="0"/>
                      </a:br>
                      <a:r>
                        <a:rPr lang="en-US" b="1" dirty="0" smtClean="0"/>
                        <a:t>On-Task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60 (48.75)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5" name="Rectangle 3"/>
          <p:cNvSpPr txBox="1">
            <a:spLocks/>
          </p:cNvSpPr>
          <p:nvPr/>
        </p:nvSpPr>
        <p:spPr>
          <a:xfrm>
            <a:off x="457200" y="1600200"/>
            <a:ext cx="8229600" cy="4952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What is the</a:t>
            </a:r>
            <a:r>
              <a:rPr kumimoji="0" lang="en-GB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total</a:t>
            </a: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expected agreement?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GB" sz="2400" noProof="0" dirty="0" smtClean="0"/>
              <a:t>0.4875+0.0875 = 0.575</a:t>
            </a: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838200" y="2286000"/>
          <a:ext cx="7696199" cy="250754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752600"/>
                <a:gridCol w="2667000"/>
                <a:gridCol w="3276599"/>
              </a:tblGrid>
              <a:tr h="95306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Pablo</a:t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>Off-Task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Pablo</a:t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>On-Task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55217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Tyrone</a:t>
                      </a:r>
                      <a:br>
                        <a:rPr lang="en-US" b="1" dirty="0" smtClean="0"/>
                      </a:br>
                      <a:r>
                        <a:rPr lang="en-US" b="1" dirty="0" smtClean="0"/>
                        <a:t>Off-Task</a:t>
                      </a:r>
                    </a:p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 (8.75)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55217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Tyrone</a:t>
                      </a:r>
                      <a:br>
                        <a:rPr lang="en-US" b="1" dirty="0" smtClean="0"/>
                      </a:br>
                      <a:r>
                        <a:rPr lang="en-US" b="1" dirty="0" smtClean="0"/>
                        <a:t>On-Task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60 (48.75)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5" name="Rectangle 3"/>
          <p:cNvSpPr txBox="1">
            <a:spLocks/>
          </p:cNvSpPr>
          <p:nvPr/>
        </p:nvSpPr>
        <p:spPr>
          <a:xfrm>
            <a:off x="457200" y="1600200"/>
            <a:ext cx="8229600" cy="4952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What is kappa?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838200" y="2286000"/>
          <a:ext cx="7696199" cy="250754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752600"/>
                <a:gridCol w="2667000"/>
                <a:gridCol w="3276599"/>
              </a:tblGrid>
              <a:tr h="95306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Pablo</a:t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>Off-Task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Pablo</a:t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>On-Task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55217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Tyrone</a:t>
                      </a:r>
                      <a:br>
                        <a:rPr lang="en-US" b="1" dirty="0" smtClean="0"/>
                      </a:br>
                      <a:r>
                        <a:rPr lang="en-US" b="1" dirty="0" smtClean="0"/>
                        <a:t>Off-Task</a:t>
                      </a:r>
                    </a:p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 (8.75)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55217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Tyrone</a:t>
                      </a:r>
                      <a:br>
                        <a:rPr lang="en-US" b="1" dirty="0" smtClean="0"/>
                      </a:br>
                      <a:r>
                        <a:rPr lang="en-US" b="1" dirty="0" smtClean="0"/>
                        <a:t>On-Task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60 (48.75)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5" name="Rectangle 3"/>
          <p:cNvSpPr txBox="1">
            <a:spLocks/>
          </p:cNvSpPr>
          <p:nvPr/>
        </p:nvSpPr>
        <p:spPr>
          <a:xfrm>
            <a:off x="457200" y="1600200"/>
            <a:ext cx="8229600" cy="4952999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What is kappa?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GB" sz="2400" noProof="0" dirty="0" smtClean="0"/>
              <a:t>(0.8 – 0.575) / (1-0.575)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en-GB" sz="2400" b="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0.225/0.425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GB" sz="2400" noProof="0" dirty="0" smtClean="0"/>
              <a:t>0.529</a:t>
            </a: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838200" y="2286000"/>
          <a:ext cx="7696199" cy="250754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752600"/>
                <a:gridCol w="2667000"/>
                <a:gridCol w="3276599"/>
              </a:tblGrid>
              <a:tr h="95306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Pablo</a:t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>Off-Task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Pablo</a:t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>On-Task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55217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Tyrone</a:t>
                      </a:r>
                      <a:br>
                        <a:rPr lang="en-US" b="1" dirty="0" smtClean="0"/>
                      </a:br>
                      <a:r>
                        <a:rPr lang="en-US" b="1" dirty="0" smtClean="0"/>
                        <a:t>Off-Task</a:t>
                      </a:r>
                    </a:p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 (8.75)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55217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Tyrone</a:t>
                      </a:r>
                      <a:br>
                        <a:rPr lang="en-US" b="1" dirty="0" smtClean="0"/>
                      </a:br>
                      <a:r>
                        <a:rPr lang="en-US" b="1" dirty="0" smtClean="0"/>
                        <a:t>On-Task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60 (48.75)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 is that any good?</a:t>
            </a:r>
            <a:endParaRPr lang="en-US" dirty="0"/>
          </a:p>
        </p:txBody>
      </p:sp>
      <p:sp>
        <p:nvSpPr>
          <p:cNvPr id="5" name="Rectangle 3"/>
          <p:cNvSpPr txBox="1">
            <a:spLocks/>
          </p:cNvSpPr>
          <p:nvPr/>
        </p:nvSpPr>
        <p:spPr>
          <a:xfrm>
            <a:off x="457200" y="1600200"/>
            <a:ext cx="8229600" cy="4952999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What is kappa?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GB" sz="2400" noProof="0" dirty="0" smtClean="0"/>
              <a:t>(0.8 – 0.575) / (1-0.575)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en-GB" sz="2400" b="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0.225/0.425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GB" sz="2400" noProof="0" dirty="0" smtClean="0"/>
              <a:t>0.529</a:t>
            </a: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838200" y="2286000"/>
          <a:ext cx="7696199" cy="250754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752600"/>
                <a:gridCol w="2667000"/>
                <a:gridCol w="3276599"/>
              </a:tblGrid>
              <a:tr h="95306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Pablo</a:t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>Off-Task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Pablo</a:t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>On-Task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55217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Tyrone</a:t>
                      </a:r>
                      <a:br>
                        <a:rPr lang="en-US" b="1" dirty="0" smtClean="0"/>
                      </a:br>
                      <a:r>
                        <a:rPr lang="en-US" b="1" dirty="0" smtClean="0"/>
                        <a:t>Off-Task</a:t>
                      </a:r>
                    </a:p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 (8.75)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55217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Tyrone</a:t>
                      </a:r>
                      <a:br>
                        <a:rPr lang="en-US" b="1" dirty="0" smtClean="0"/>
                      </a:br>
                      <a:r>
                        <a:rPr lang="en-US" b="1" dirty="0" smtClean="0"/>
                        <a:t>On-Task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60 (48.75)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Survey Results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Probing Question for today</a:t>
            </a:r>
            <a:endParaRPr lang="en-US" dirty="0" smtClean="0"/>
          </a:p>
          <a:p>
            <a:r>
              <a:rPr lang="en-US" dirty="0" smtClean="0"/>
              <a:t>Observational Methods</a:t>
            </a:r>
          </a:p>
          <a:p>
            <a:r>
              <a:rPr lang="en-US" dirty="0" smtClean="0"/>
              <a:t>Probing Question for next class</a:t>
            </a:r>
          </a:p>
          <a:p>
            <a:r>
              <a:rPr lang="en-US" dirty="0" smtClean="0"/>
              <a:t>Assignment 1</a:t>
            </a:r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Interpreting Kappa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Kappa = 0</a:t>
            </a:r>
          </a:p>
          <a:p>
            <a:pPr lvl="1"/>
            <a:r>
              <a:rPr lang="en-US" dirty="0" smtClean="0"/>
              <a:t>Agreement is at chance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Kappa = 1</a:t>
            </a:r>
          </a:p>
          <a:p>
            <a:pPr lvl="1"/>
            <a:r>
              <a:rPr lang="en-US" dirty="0" smtClean="0"/>
              <a:t>Agreement is perfect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Kappa = negative infinity</a:t>
            </a:r>
          </a:p>
          <a:p>
            <a:pPr lvl="1"/>
            <a:r>
              <a:rPr lang="en-US" dirty="0" smtClean="0"/>
              <a:t>Agreement is perfectly inverse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Kappa &gt; 1</a:t>
            </a:r>
          </a:p>
          <a:p>
            <a:pPr lvl="1"/>
            <a:r>
              <a:rPr lang="en-US" dirty="0" smtClean="0"/>
              <a:t>You messed </a:t>
            </a:r>
            <a:r>
              <a:rPr lang="en-US" smtClean="0"/>
              <a:t>up somewhere</a:t>
            </a:r>
            <a:endParaRPr lang="en-US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Kappa&lt;0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It does happen, but usually not in the case of inter-rater </a:t>
            </a:r>
            <a:r>
              <a:rPr lang="en-US" dirty="0" smtClean="0"/>
              <a:t>reliability</a:t>
            </a:r>
          </a:p>
          <a:p>
            <a:endParaRPr lang="en-US" dirty="0" smtClean="0"/>
          </a:p>
          <a:p>
            <a:r>
              <a:rPr lang="en-US" dirty="0" smtClean="0"/>
              <a:t>Occasionally seen when Kappa is used for EDM or other types of machine learning</a:t>
            </a:r>
          </a:p>
          <a:p>
            <a:pPr lvl="1"/>
            <a:r>
              <a:rPr lang="en-US" dirty="0" smtClean="0"/>
              <a:t>More on this in 2 months!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0&lt;Kappa&lt;1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51054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What’s a good Kappa?</a:t>
            </a:r>
          </a:p>
          <a:p>
            <a:endParaRPr lang="en-US" dirty="0" smtClean="0"/>
          </a:p>
          <a:p>
            <a:r>
              <a:rPr lang="en-US" dirty="0" smtClean="0"/>
              <a:t>There is no absolute standard</a:t>
            </a:r>
          </a:p>
          <a:p>
            <a:endParaRPr lang="en-US" dirty="0" smtClean="0"/>
          </a:p>
          <a:p>
            <a:r>
              <a:rPr lang="en-US" dirty="0" smtClean="0"/>
              <a:t>For inter-rater reliability, </a:t>
            </a:r>
          </a:p>
          <a:p>
            <a:pPr lvl="1"/>
            <a:r>
              <a:rPr lang="en-US" dirty="0" smtClean="0"/>
              <a:t>0.8 is usually what ed. psych. reviewers want to see</a:t>
            </a:r>
          </a:p>
          <a:p>
            <a:pPr lvl="1"/>
            <a:r>
              <a:rPr lang="en-US" dirty="0" smtClean="0"/>
              <a:t>You can usually make a case that values of Kappa around 0.6 are good enough to be usable for some applications</a:t>
            </a:r>
          </a:p>
          <a:p>
            <a:pPr lvl="2"/>
            <a:r>
              <a:rPr lang="en-US" dirty="0" smtClean="0"/>
              <a:t>Particularly if there’s a lot of data</a:t>
            </a:r>
          </a:p>
          <a:p>
            <a:pPr lvl="2"/>
            <a:r>
              <a:rPr lang="en-US" dirty="0" smtClean="0"/>
              <a:t>Or if you’re collecting observations to drive EDM</a:t>
            </a:r>
          </a:p>
          <a:p>
            <a:pPr lvl="1"/>
            <a:r>
              <a:rPr lang="en-US" dirty="0" smtClean="0"/>
              <a:t>Remember that </a:t>
            </a:r>
            <a:r>
              <a:rPr lang="en-US" dirty="0" smtClean="0"/>
              <a:t>Baker, Corbett, &amp; Wagner (2006) had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Kappa </a:t>
            </a:r>
            <a:r>
              <a:rPr lang="en-US" dirty="0" smtClean="0"/>
              <a:t>= 0.58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Landis &amp; Koch’s (1977) </a:t>
            </a:r>
            <a:r>
              <a:rPr lang="en-US" dirty="0" smtClean="0"/>
              <a:t>scale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762000" y="1752599"/>
          <a:ext cx="7696200" cy="4267200"/>
        </p:xfrm>
        <a:graphic>
          <a:graphicData uri="http://schemas.openxmlformats.org/drawingml/2006/table">
            <a:tbl>
              <a:tblPr/>
              <a:tblGrid>
                <a:gridCol w="3848100"/>
                <a:gridCol w="3848100"/>
              </a:tblGrid>
              <a:tr h="609600">
                <a:tc>
                  <a:txBody>
                    <a:bodyPr/>
                    <a:lstStyle/>
                    <a:p>
                      <a:pPr algn="ctr"/>
                      <a:r>
                        <a:rPr lang="el-GR" sz="2400" dirty="0">
                          <a:latin typeface="Times New Roman"/>
                        </a:rPr>
                        <a:t>κ</a:t>
                      </a:r>
                      <a:endParaRPr lang="el-GR" sz="2400" dirty="0"/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/>
                        <a:t>Interpretation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algn="ctr"/>
                      <a:r>
                        <a:rPr lang="en-US" sz="2400"/>
                        <a:t>&lt; 0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/>
                        <a:t>No agreement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algn="ctr"/>
                      <a:r>
                        <a:rPr lang="en-US" sz="2400"/>
                        <a:t>0.0 — 0.20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/>
                        <a:t>Slight agreement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algn="ctr"/>
                      <a:r>
                        <a:rPr lang="en-US" sz="2400"/>
                        <a:t>0.21 — 0.40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/>
                        <a:t>Fair agreement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algn="ctr"/>
                      <a:r>
                        <a:rPr lang="en-US" sz="2400"/>
                        <a:t>0.41 — 0.60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/>
                        <a:t>Moderate agreement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algn="ctr"/>
                      <a:r>
                        <a:rPr lang="en-US" sz="2400"/>
                        <a:t>0.61 — 0.80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/>
                        <a:t>Substantial agreement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algn="ctr"/>
                      <a:r>
                        <a:rPr lang="en-US" sz="2400"/>
                        <a:t>0.81 — 1.00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Almost perfect agreement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</a:tbl>
          </a:graphicData>
        </a:graphic>
      </p:graphicFrame>
      <p:sp>
        <p:nvSpPr>
          <p:cNvPr id="849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952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US" sz="14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is there no standard?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Because Kappa is scaled by the proportion of each category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When one class is much more prevalent</a:t>
            </a:r>
          </a:p>
          <a:p>
            <a:pPr lvl="1"/>
            <a:r>
              <a:rPr lang="en-US" dirty="0" smtClean="0"/>
              <a:t>Expected agreement is higher than </a:t>
            </a:r>
          </a:p>
          <a:p>
            <a:r>
              <a:rPr lang="en-US" dirty="0" smtClean="0"/>
              <a:t>If classes are evenly balanced</a:t>
            </a:r>
            <a:endParaRPr lang="en-US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Because of this…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Comparing Kappa values between two studies, in a principled fashion, is highly difficult</a:t>
            </a:r>
          </a:p>
          <a:p>
            <a:endParaRPr lang="en-US" dirty="0" smtClean="0"/>
          </a:p>
          <a:p>
            <a:r>
              <a:rPr lang="en-US" dirty="0" smtClean="0"/>
              <a:t>A lot of work went into </a:t>
            </a:r>
            <a:r>
              <a:rPr lang="en-US" dirty="0" smtClean="0"/>
              <a:t>statistical methods for comparing Kappa values in </a:t>
            </a:r>
            <a:r>
              <a:rPr lang="en-US" dirty="0" smtClean="0"/>
              <a:t>the 1990s</a:t>
            </a:r>
          </a:p>
          <a:p>
            <a:r>
              <a:rPr lang="en-US" dirty="0" smtClean="0"/>
              <a:t>No real consensus</a:t>
            </a:r>
          </a:p>
          <a:p>
            <a:endParaRPr lang="en-US" dirty="0" smtClean="0"/>
          </a:p>
          <a:p>
            <a:r>
              <a:rPr lang="en-US" dirty="0" smtClean="0"/>
              <a:t>Informally, you can compare two studies if the proportions of each category are “similar”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There </a:t>
            </a:r>
            <a:r>
              <a:rPr lang="en-US" b="1" i="1" dirty="0" smtClean="0"/>
              <a:t>is</a:t>
            </a:r>
            <a:r>
              <a:rPr lang="en-US" dirty="0" smtClean="0"/>
              <a:t> a way to statistically compare two inter-rater reliabilities…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“Junior high school” meta-analysis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There is a way to statistically compare two inter-rater reliabilities…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“Junior high school” meta-analysis</a:t>
            </a:r>
          </a:p>
          <a:p>
            <a:pPr lvl="1"/>
            <a:r>
              <a:rPr lang="en-US" dirty="0" smtClean="0"/>
              <a:t>Do a 1 </a:t>
            </a:r>
            <a:r>
              <a:rPr lang="en-US" dirty="0" err="1" smtClean="0"/>
              <a:t>df</a:t>
            </a:r>
            <a:r>
              <a:rPr lang="en-US" dirty="0" smtClean="0"/>
              <a:t> Chi-squared test on each reliability, convert the Chi-squared values to Z, and then compare the two Z values using the method in Rosenthal &amp; </a:t>
            </a:r>
            <a:r>
              <a:rPr lang="en-US" dirty="0" err="1" smtClean="0"/>
              <a:t>Rosnow</a:t>
            </a:r>
            <a:r>
              <a:rPr lang="en-US" dirty="0" smtClean="0"/>
              <a:t> (1991)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There is a way to statistically compare two inter-rater reliabilities…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“Junior high school” meta-analysis</a:t>
            </a:r>
          </a:p>
          <a:p>
            <a:pPr lvl="1"/>
            <a:r>
              <a:rPr lang="en-US" dirty="0" smtClean="0"/>
              <a:t>Do a 1 </a:t>
            </a:r>
            <a:r>
              <a:rPr lang="en-US" dirty="0" err="1" smtClean="0"/>
              <a:t>df</a:t>
            </a:r>
            <a:r>
              <a:rPr lang="en-US" dirty="0" smtClean="0"/>
              <a:t> Chi-squared test on each reliability, convert the Chi-squared values to Z, and then compare the two Z values using the method in Rosenthal &amp; </a:t>
            </a:r>
            <a:r>
              <a:rPr lang="en-US" dirty="0" err="1" smtClean="0"/>
              <a:t>Rosnow</a:t>
            </a:r>
            <a:r>
              <a:rPr lang="en-US" dirty="0" smtClean="0"/>
              <a:t> (1991)</a:t>
            </a:r>
          </a:p>
          <a:p>
            <a:pPr lvl="1"/>
            <a:r>
              <a:rPr lang="en-US" dirty="0" smtClean="0"/>
              <a:t>Or in other words, </a:t>
            </a:r>
            <a:r>
              <a:rPr lang="en-US" dirty="0" err="1" smtClean="0"/>
              <a:t>nyardley</a:t>
            </a:r>
            <a:r>
              <a:rPr lang="en-US" dirty="0" smtClean="0"/>
              <a:t> </a:t>
            </a:r>
            <a:r>
              <a:rPr lang="en-US" dirty="0" err="1" smtClean="0"/>
              <a:t>nyardley</a:t>
            </a:r>
            <a:r>
              <a:rPr lang="en-US" dirty="0" smtClean="0"/>
              <a:t> </a:t>
            </a:r>
            <a:r>
              <a:rPr lang="en-US" dirty="0" err="1" smtClean="0"/>
              <a:t>nyoo</a:t>
            </a: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Comments? 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Probing 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For </a:t>
            </a:r>
            <a:r>
              <a:rPr lang="en-US" dirty="0" smtClean="0"/>
              <a:t>today, </a:t>
            </a:r>
            <a:r>
              <a:rPr lang="en-US" dirty="0" smtClean="0"/>
              <a:t>you </a:t>
            </a:r>
            <a:r>
              <a:rPr lang="en-US" dirty="0" smtClean="0"/>
              <a:t>have read</a:t>
            </a:r>
            <a:endParaRPr lang="en-US" dirty="0" smtClean="0"/>
          </a:p>
          <a:p>
            <a:r>
              <a:rPr lang="en-US" sz="2000" dirty="0" err="1" smtClean="0"/>
              <a:t>D'Mello</a:t>
            </a:r>
            <a:r>
              <a:rPr lang="en-US" sz="2000" dirty="0" smtClean="0"/>
              <a:t>, S., Taylor, R.S., </a:t>
            </a:r>
            <a:r>
              <a:rPr lang="en-US" sz="2000" dirty="0" err="1" smtClean="0"/>
              <a:t>Graesser</a:t>
            </a:r>
            <a:r>
              <a:rPr lang="en-US" sz="2000" dirty="0" smtClean="0"/>
              <a:t>, A. (2007) Monitoring Affective Trajectories during Complex Learning. </a:t>
            </a:r>
            <a:r>
              <a:rPr lang="en-US" sz="2000" i="1" dirty="0" smtClean="0"/>
              <a:t>Proceedings of the 29th Annual Meeting of the Cognitive Science Society</a:t>
            </a:r>
            <a:r>
              <a:rPr lang="en-US" sz="2000" dirty="0" smtClean="0"/>
              <a:t>, 203-208</a:t>
            </a:r>
            <a:endParaRPr lang="en-US" sz="2000" dirty="0"/>
          </a:p>
          <a:p>
            <a:endParaRPr lang="en-US" sz="2000" dirty="0" smtClean="0"/>
          </a:p>
          <a:p>
            <a:r>
              <a:rPr lang="en-US" dirty="0" smtClean="0"/>
              <a:t>Which used data from a lab study</a:t>
            </a:r>
          </a:p>
          <a:p>
            <a:endParaRPr lang="en-US" dirty="0" smtClean="0"/>
          </a:p>
          <a:p>
            <a:r>
              <a:rPr lang="en-US" dirty="0" smtClean="0"/>
              <a:t>If you wanted to study affective transitions in real classrooms, which of the methods we discussed today would be best? Why?</a:t>
            </a:r>
          </a:p>
          <a:p>
            <a:endParaRPr lang="en-US" sz="2400" dirty="0" smtClean="0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Measures of agreement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Study of prevalence</a:t>
            </a:r>
          </a:p>
          <a:p>
            <a:r>
              <a:rPr lang="en-US" dirty="0" smtClean="0"/>
              <a:t>Correlation to other constructs</a:t>
            </a:r>
          </a:p>
          <a:p>
            <a:r>
              <a:rPr lang="en-US" dirty="0" smtClean="0"/>
              <a:t>Dynamics models</a:t>
            </a:r>
          </a:p>
          <a:p>
            <a:r>
              <a:rPr lang="en-US" dirty="0" smtClean="0"/>
              <a:t>Development of EDM models</a:t>
            </a:r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Once you have analyzed inter-rater reliability, and you “trust” your observation codes</a:t>
            </a:r>
          </a:p>
          <a:p>
            <a:endParaRPr lang="en-US" dirty="0" smtClean="0"/>
          </a:p>
          <a:p>
            <a:r>
              <a:rPr lang="en-US" dirty="0" smtClean="0"/>
              <a:t>You can conduct analyses with your findings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One simple 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the prevalence of each category?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might this be interesting?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examples of studies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What is the prevalence of teacher behavior X in Japan versus the USA? (Stigler &amp; </a:t>
            </a:r>
            <a:r>
              <a:rPr lang="en-US" dirty="0" err="1" smtClean="0"/>
              <a:t>Hiebert</a:t>
            </a:r>
            <a:r>
              <a:rPr lang="en-US" dirty="0" smtClean="0"/>
              <a:t>, 1997)</a:t>
            </a:r>
          </a:p>
          <a:p>
            <a:r>
              <a:rPr lang="en-US" dirty="0" smtClean="0"/>
              <a:t>What is the prevalence of student off-task behavior in the USA versus the Philippines? (Baker et al, submitted)</a:t>
            </a:r>
          </a:p>
          <a:p>
            <a:r>
              <a:rPr lang="en-US" dirty="0" smtClean="0"/>
              <a:t>Does the prevalence of gaming the system drop when we try to reduce gaming with an animated agent? (Baker et al, 2006</a:t>
            </a:r>
            <a:r>
              <a:rPr lang="en-US" dirty="0" smtClean="0"/>
              <a:t>)</a:t>
            </a:r>
            <a:endParaRPr lang="en-US" dirty="0" smtClean="0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Apply same coding scheme in situations A and B</a:t>
            </a:r>
          </a:p>
          <a:p>
            <a:pPr lvl="1"/>
            <a:r>
              <a:rPr lang="en-US" dirty="0" smtClean="0"/>
              <a:t>Sometimes, find previous work where coding scheme was applied to situation A</a:t>
            </a:r>
          </a:p>
          <a:p>
            <a:pPr lvl="1"/>
            <a:r>
              <a:rPr lang="en-US" dirty="0" smtClean="0"/>
              <a:t>And apply the same coding scheme to situation B</a:t>
            </a:r>
          </a:p>
          <a:p>
            <a:r>
              <a:rPr lang="en-US" dirty="0" smtClean="0"/>
              <a:t>Find prevalence of behavior for each student in each situation</a:t>
            </a:r>
          </a:p>
          <a:p>
            <a:pPr lvl="1"/>
            <a:r>
              <a:rPr lang="en-US" dirty="0" smtClean="0"/>
              <a:t>Use an unpaired t-test to compare (in your favorite stats package)</a:t>
            </a:r>
            <a:endParaRPr lang="en-US" dirty="0"/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might look like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3657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000" dirty="0" smtClean="0"/>
              <a:t>Student1 	15%</a:t>
            </a:r>
          </a:p>
          <a:p>
            <a:pPr>
              <a:buNone/>
            </a:pPr>
            <a:r>
              <a:rPr lang="en-US" sz="2000" dirty="0" smtClean="0"/>
              <a:t>Student2 	7%</a:t>
            </a:r>
          </a:p>
          <a:p>
            <a:pPr>
              <a:buNone/>
            </a:pPr>
            <a:r>
              <a:rPr lang="en-US" sz="2000" dirty="0" smtClean="0"/>
              <a:t>Student3 	12%</a:t>
            </a:r>
          </a:p>
          <a:p>
            <a:pPr>
              <a:buNone/>
            </a:pPr>
            <a:r>
              <a:rPr lang="en-US" sz="2000" dirty="0" smtClean="0"/>
              <a:t>Student4 	9%</a:t>
            </a:r>
          </a:p>
          <a:p>
            <a:pPr>
              <a:buNone/>
            </a:pPr>
            <a:r>
              <a:rPr lang="en-US" sz="2000" dirty="0" smtClean="0"/>
              <a:t>Student5 	11%</a:t>
            </a:r>
          </a:p>
          <a:p>
            <a:pPr>
              <a:buNone/>
            </a:pPr>
            <a:r>
              <a:rPr lang="en-US" sz="2000" dirty="0" smtClean="0"/>
              <a:t>Student6 	8%</a:t>
            </a:r>
          </a:p>
          <a:p>
            <a:pPr>
              <a:buNone/>
            </a:pPr>
            <a:r>
              <a:rPr lang="en-US" sz="2000" dirty="0" smtClean="0"/>
              <a:t>Student7 	4%</a:t>
            </a:r>
          </a:p>
          <a:p>
            <a:pPr>
              <a:buNone/>
            </a:pPr>
            <a:r>
              <a:rPr lang="en-US" sz="2000" dirty="0" smtClean="0"/>
              <a:t>Student8 	6%</a:t>
            </a:r>
          </a:p>
          <a:p>
            <a:pPr>
              <a:buNone/>
            </a:pPr>
            <a:r>
              <a:rPr lang="en-US" sz="2000" dirty="0" smtClean="0"/>
              <a:t>Student9 	15%</a:t>
            </a:r>
          </a:p>
          <a:p>
            <a:pPr>
              <a:buNone/>
            </a:pPr>
            <a:r>
              <a:rPr lang="en-US" sz="2000" dirty="0" smtClean="0"/>
              <a:t>Student10	10%</a:t>
            </a:r>
          </a:p>
          <a:p>
            <a:pPr>
              <a:buNone/>
            </a:pPr>
            <a:r>
              <a:rPr lang="en-US" sz="2000" dirty="0" smtClean="0"/>
              <a:t>Student11	4%</a:t>
            </a:r>
          </a:p>
          <a:p>
            <a:pPr>
              <a:buNone/>
            </a:pPr>
            <a:r>
              <a:rPr lang="en-US" sz="2000" dirty="0" smtClean="0"/>
              <a:t>Student12	14%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1524000"/>
            <a:ext cx="3657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WPI students       % off-task 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5181600" y="1905000"/>
            <a:ext cx="3657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Student1 	25%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Student2 	17%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Student3 	22%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Student4 	23%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Student5 	19%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Student6 	18%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Student7 	14%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Student8 	64%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Student9 	8%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Student10	30%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Student11	24%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Student12	101%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5181600" y="1524000"/>
            <a:ext cx="3657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2000" b="1" noProof="0" dirty="0" smtClean="0"/>
              <a:t>Harvard </a:t>
            </a:r>
            <a:r>
              <a:rPr lang="en-US" sz="2000" b="1" noProof="0" dirty="0" err="1" smtClean="0"/>
              <a:t>stus</a:t>
            </a:r>
            <a:r>
              <a:rPr lang="en-US" sz="2000" b="1" noProof="0" dirty="0" smtClean="0"/>
              <a:t>.	% off-task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Can also do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Apply single coding scheme in situation A</a:t>
            </a:r>
          </a:p>
          <a:p>
            <a:r>
              <a:rPr lang="en-US" dirty="0" smtClean="0"/>
              <a:t>Find prevalence of behaviors B1 and B2 for each student</a:t>
            </a:r>
          </a:p>
          <a:p>
            <a:pPr lvl="1"/>
            <a:r>
              <a:rPr lang="en-US" dirty="0" smtClean="0"/>
              <a:t>Use a paired t-test to compare (in your favorite stats package)</a:t>
            </a:r>
            <a:endParaRPr lang="en-US" dirty="0"/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might look like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5562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000" dirty="0" smtClean="0"/>
              <a:t>Student1 	15%		11%	</a:t>
            </a:r>
          </a:p>
          <a:p>
            <a:pPr>
              <a:buNone/>
            </a:pPr>
            <a:r>
              <a:rPr lang="en-US" sz="2000" dirty="0" smtClean="0"/>
              <a:t>Student2 	7%		13%</a:t>
            </a:r>
          </a:p>
          <a:p>
            <a:pPr>
              <a:buNone/>
            </a:pPr>
            <a:r>
              <a:rPr lang="en-US" sz="2000" dirty="0" smtClean="0"/>
              <a:t>Student3 	12%		14%</a:t>
            </a:r>
          </a:p>
          <a:p>
            <a:pPr>
              <a:buNone/>
            </a:pPr>
            <a:r>
              <a:rPr lang="en-US" sz="2000" dirty="0" smtClean="0"/>
              <a:t>Student4 	9%		1%</a:t>
            </a:r>
          </a:p>
          <a:p>
            <a:pPr>
              <a:buNone/>
            </a:pPr>
            <a:r>
              <a:rPr lang="en-US" sz="2000" dirty="0" smtClean="0"/>
              <a:t>Student5 	11%		8%</a:t>
            </a:r>
          </a:p>
          <a:p>
            <a:pPr>
              <a:buNone/>
            </a:pPr>
            <a:r>
              <a:rPr lang="en-US" sz="2000" dirty="0" smtClean="0"/>
              <a:t>Student6 	8%		7%</a:t>
            </a:r>
          </a:p>
          <a:p>
            <a:pPr>
              <a:buNone/>
            </a:pPr>
            <a:r>
              <a:rPr lang="en-US" sz="2000" dirty="0" smtClean="0"/>
              <a:t>Student7 	4%		4%</a:t>
            </a:r>
          </a:p>
          <a:p>
            <a:pPr>
              <a:buNone/>
            </a:pPr>
            <a:r>
              <a:rPr lang="en-US" sz="2000" dirty="0" smtClean="0"/>
              <a:t>Student8 	6%		18%</a:t>
            </a:r>
          </a:p>
          <a:p>
            <a:pPr>
              <a:buNone/>
            </a:pPr>
            <a:r>
              <a:rPr lang="en-US" sz="2000" dirty="0" smtClean="0"/>
              <a:t>Student9 	15%		6%</a:t>
            </a:r>
          </a:p>
          <a:p>
            <a:pPr>
              <a:buNone/>
            </a:pPr>
            <a:r>
              <a:rPr lang="en-US" sz="2000" dirty="0" smtClean="0"/>
              <a:t>Student10	10%		22%</a:t>
            </a:r>
          </a:p>
          <a:p>
            <a:pPr>
              <a:buNone/>
            </a:pPr>
            <a:r>
              <a:rPr lang="en-US" sz="2000" dirty="0" smtClean="0"/>
              <a:t>Student11	4%		7%</a:t>
            </a:r>
          </a:p>
          <a:p>
            <a:pPr>
              <a:buNone/>
            </a:pPr>
            <a:r>
              <a:rPr lang="en-US" sz="2000" dirty="0" smtClean="0"/>
              <a:t>Student12	14%		19%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1524000"/>
            <a:ext cx="5562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WPI students       % bored		% frustrated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Comments? 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the best way?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First, let’s list out the methods</a:t>
            </a:r>
          </a:p>
          <a:p>
            <a:r>
              <a:rPr lang="en-US" dirty="0" smtClean="0"/>
              <a:t>For now, don’t critique, just describe your preferred method</a:t>
            </a:r>
          </a:p>
          <a:p>
            <a:pPr lvl="1"/>
            <a:r>
              <a:rPr lang="en-US" dirty="0" smtClean="0"/>
              <a:t>One per person, please</a:t>
            </a:r>
          </a:p>
          <a:p>
            <a:pPr lvl="1"/>
            <a:r>
              <a:rPr lang="en-US" dirty="0" smtClean="0"/>
              <a:t>If someone else has already presented your method, no need to repeat it</a:t>
            </a:r>
          </a:p>
          <a:p>
            <a:pPr lvl="1"/>
            <a:r>
              <a:rPr lang="en-US" dirty="0" smtClean="0"/>
              <a:t>If you propose something similar, quickly list the difference (no need to say why right now)</a:t>
            </a: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Measures of agreement</a:t>
            </a:r>
          </a:p>
          <a:p>
            <a:r>
              <a:rPr lang="en-US" dirty="0" smtClean="0"/>
              <a:t>Study of prevalence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Correlation to other constructs</a:t>
            </a:r>
          </a:p>
          <a:p>
            <a:r>
              <a:rPr lang="en-US" dirty="0" smtClean="0"/>
              <a:t>Dynamics models</a:t>
            </a:r>
          </a:p>
          <a:p>
            <a:r>
              <a:rPr lang="en-US" dirty="0" smtClean="0"/>
              <a:t>Development of EDM models</a:t>
            </a:r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do these behaviors we coded correlate to some other construct we’re interested in?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“Correlation” = They vary together</a:t>
            </a:r>
          </a:p>
          <a:p>
            <a:pPr>
              <a:buNone/>
            </a:pPr>
            <a:r>
              <a:rPr lang="en-US" dirty="0" smtClean="0"/>
              <a:t>(e.g. as one goes up, the other goes up; </a:t>
            </a:r>
            <a:br>
              <a:rPr lang="en-US" dirty="0" smtClean="0"/>
            </a:br>
            <a:r>
              <a:rPr lang="en-US" dirty="0" smtClean="0"/>
              <a:t>as one goes down, the other goes down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dirty="0" smtClean="0"/>
              <a:t>(for more info on correlation, please attend optional session)</a:t>
            </a:r>
            <a:endParaRPr lang="en-US" dirty="0" smtClean="0"/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might this be interesting?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examples of studies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What is the relationship between off-task behavior and learning? </a:t>
            </a:r>
            <a:r>
              <a:rPr lang="en-US" dirty="0" smtClean="0"/>
              <a:t>(</a:t>
            </a:r>
            <a:r>
              <a:rPr lang="en-US" dirty="0" err="1" smtClean="0"/>
              <a:t>Lahaderne</a:t>
            </a:r>
            <a:r>
              <a:rPr lang="en-US" dirty="0" smtClean="0"/>
              <a:t>, 1968; </a:t>
            </a:r>
            <a:r>
              <a:rPr lang="en-US" dirty="0" err="1" smtClean="0"/>
              <a:t>Karweit</a:t>
            </a:r>
            <a:r>
              <a:rPr lang="en-US" dirty="0" smtClean="0"/>
              <a:t> &amp; </a:t>
            </a:r>
            <a:r>
              <a:rPr lang="en-US" dirty="0" err="1" smtClean="0"/>
              <a:t>Slavin</a:t>
            </a:r>
            <a:r>
              <a:rPr lang="en-US" dirty="0" smtClean="0"/>
              <a:t>, 1981; Baker </a:t>
            </a:r>
            <a:r>
              <a:rPr lang="en-US" dirty="0" smtClean="0"/>
              <a:t>et al, 2004; </a:t>
            </a:r>
            <a:r>
              <a:rPr lang="en-US" dirty="0" err="1" smtClean="0"/>
              <a:t>Gobel</a:t>
            </a:r>
            <a:r>
              <a:rPr lang="en-US" dirty="0" smtClean="0"/>
              <a:t> et al, 2008; Rowe et al, 2009)</a:t>
            </a:r>
          </a:p>
          <a:p>
            <a:r>
              <a:rPr lang="en-US" dirty="0" smtClean="0"/>
              <a:t>What is the relationship between gaming the system and learning? (Baker et al, 2004; </a:t>
            </a:r>
            <a:r>
              <a:rPr lang="en-US" dirty="0" err="1" smtClean="0"/>
              <a:t>Walonoski</a:t>
            </a:r>
            <a:r>
              <a:rPr lang="en-US" dirty="0" smtClean="0"/>
              <a:t> &amp; Heffernan, 2006)</a:t>
            </a:r>
          </a:p>
          <a:p>
            <a:r>
              <a:rPr lang="en-US" dirty="0" smtClean="0"/>
              <a:t>What is the relationship between insults in collaborative learning, and learning? (</a:t>
            </a:r>
            <a:r>
              <a:rPr lang="en-US" dirty="0" err="1" smtClean="0"/>
              <a:t>Prata</a:t>
            </a:r>
            <a:r>
              <a:rPr lang="en-US" dirty="0" smtClean="0"/>
              <a:t> et al, 2008)</a:t>
            </a:r>
          </a:p>
          <a:p>
            <a:r>
              <a:rPr lang="en-US" dirty="0" smtClean="0"/>
              <a:t>What is the relationship between gaming the system and student </a:t>
            </a:r>
            <a:r>
              <a:rPr lang="en-US" dirty="0" smtClean="0"/>
              <a:t>attitudes, </a:t>
            </a:r>
            <a:r>
              <a:rPr lang="en-US" dirty="0" smtClean="0"/>
              <a:t>as </a:t>
            </a:r>
            <a:r>
              <a:rPr lang="en-US" dirty="0" smtClean="0"/>
              <a:t>measured </a:t>
            </a:r>
            <a:r>
              <a:rPr lang="en-US" dirty="0" smtClean="0"/>
              <a:t>by questionnaires? (Baker et al, 2005; </a:t>
            </a:r>
            <a:r>
              <a:rPr lang="en-US" dirty="0" err="1" smtClean="0"/>
              <a:t>Walonoski</a:t>
            </a:r>
            <a:r>
              <a:rPr lang="en-US" dirty="0" smtClean="0"/>
              <a:t> &amp; Heffernan, 2006)</a:t>
            </a: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Potential Measures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Knowledge</a:t>
            </a:r>
          </a:p>
          <a:p>
            <a:r>
              <a:rPr lang="en-US" dirty="0" smtClean="0"/>
              <a:t>Motivational/attitudinal surveys</a:t>
            </a:r>
          </a:p>
          <a:p>
            <a:r>
              <a:rPr lang="en-US" dirty="0" smtClean="0"/>
              <a:t>Learning Gain (we will talk about special statistical methods for correlating to this on Feb. 12)</a:t>
            </a:r>
          </a:p>
          <a:p>
            <a:r>
              <a:rPr lang="en-US" dirty="0" smtClean="0"/>
              <a:t>Robust Learning (discussed on Feb. 12)</a:t>
            </a:r>
            <a:endParaRPr lang="en-US" dirty="0"/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Apply coding scheme to find prevalence of behavior A for each student</a:t>
            </a:r>
          </a:p>
          <a:p>
            <a:r>
              <a:rPr lang="en-US" dirty="0" smtClean="0"/>
              <a:t>Collect additional measure </a:t>
            </a:r>
            <a:r>
              <a:rPr lang="en-US" dirty="0" smtClean="0"/>
              <a:t>for </a:t>
            </a:r>
            <a:r>
              <a:rPr lang="en-US" dirty="0" smtClean="0"/>
              <a:t>each student</a:t>
            </a:r>
          </a:p>
          <a:p>
            <a:r>
              <a:rPr lang="en-US" dirty="0" smtClean="0"/>
              <a:t>Compute correlation between prevalence of behavior and additional measure</a:t>
            </a:r>
          </a:p>
          <a:p>
            <a:pPr lvl="1"/>
            <a:r>
              <a:rPr lang="en-US" dirty="0" smtClean="0"/>
              <a:t>Statistical significance can be computed in your favorite stats package, using linear regression, or using the formula on the inside cover of Rosenthal &amp; </a:t>
            </a:r>
            <a:r>
              <a:rPr lang="en-US" dirty="0" err="1" smtClean="0"/>
              <a:t>Rosnow</a:t>
            </a:r>
            <a:r>
              <a:rPr lang="en-US" dirty="0" smtClean="0"/>
              <a:t> (1991)</a:t>
            </a:r>
          </a:p>
          <a:p>
            <a:pPr lvl="1"/>
            <a:r>
              <a:rPr lang="en-US" dirty="0" smtClean="0"/>
              <a:t>Note that a different approach is needed for learning gains; will be discussed on Feb. 12</a:t>
            </a:r>
            <a:endParaRPr lang="en-US" dirty="0"/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might look like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5562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000" dirty="0" smtClean="0"/>
              <a:t>Student1 	15%		1	</a:t>
            </a:r>
          </a:p>
          <a:p>
            <a:pPr>
              <a:buNone/>
            </a:pPr>
            <a:r>
              <a:rPr lang="en-US" sz="2000" dirty="0" smtClean="0"/>
              <a:t>Student2 	7%		3</a:t>
            </a:r>
          </a:p>
          <a:p>
            <a:pPr>
              <a:buNone/>
            </a:pPr>
            <a:r>
              <a:rPr lang="en-US" sz="2000" dirty="0" smtClean="0"/>
              <a:t>Student3 	12%		4</a:t>
            </a:r>
          </a:p>
          <a:p>
            <a:pPr>
              <a:buNone/>
            </a:pPr>
            <a:r>
              <a:rPr lang="en-US" sz="2000" dirty="0" smtClean="0"/>
              <a:t>Student4 	9%		1</a:t>
            </a:r>
          </a:p>
          <a:p>
            <a:pPr>
              <a:buNone/>
            </a:pPr>
            <a:r>
              <a:rPr lang="en-US" sz="2000" dirty="0" smtClean="0"/>
              <a:t>Student5 	11%		6</a:t>
            </a:r>
          </a:p>
          <a:p>
            <a:pPr>
              <a:buNone/>
            </a:pPr>
            <a:r>
              <a:rPr lang="en-US" sz="2000" dirty="0" smtClean="0"/>
              <a:t>Student6 	8%		6</a:t>
            </a:r>
          </a:p>
          <a:p>
            <a:pPr>
              <a:buNone/>
            </a:pPr>
            <a:r>
              <a:rPr lang="en-US" sz="2000" dirty="0" smtClean="0"/>
              <a:t>Student7 	4%		4</a:t>
            </a:r>
          </a:p>
          <a:p>
            <a:pPr>
              <a:buNone/>
            </a:pPr>
            <a:r>
              <a:rPr lang="en-US" sz="2000" dirty="0" smtClean="0"/>
              <a:t>Student8 	6%		5</a:t>
            </a:r>
          </a:p>
          <a:p>
            <a:pPr>
              <a:buNone/>
            </a:pPr>
            <a:r>
              <a:rPr lang="en-US" sz="2000" dirty="0" smtClean="0"/>
              <a:t>Student9 	15%		6</a:t>
            </a:r>
          </a:p>
          <a:p>
            <a:pPr>
              <a:buNone/>
            </a:pPr>
            <a:r>
              <a:rPr lang="en-US" sz="2000" dirty="0" smtClean="0"/>
              <a:t>Student10	10%		2</a:t>
            </a:r>
          </a:p>
          <a:p>
            <a:pPr>
              <a:buNone/>
            </a:pPr>
            <a:r>
              <a:rPr lang="en-US" sz="2000" dirty="0" smtClean="0"/>
              <a:t>Student11	4%		6</a:t>
            </a:r>
          </a:p>
          <a:p>
            <a:pPr>
              <a:buNone/>
            </a:pPr>
            <a:r>
              <a:rPr lang="en-US" sz="2000" dirty="0" smtClean="0"/>
              <a:t>Student12	14%		6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1524000"/>
            <a:ext cx="5562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WPI students       % bored		grit</a:t>
            </a:r>
            <a:r>
              <a:rPr kumimoji="0" lang="en-US" sz="20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scale (1-6)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Comments? 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Measures of agreement</a:t>
            </a:r>
          </a:p>
          <a:p>
            <a:r>
              <a:rPr lang="en-US" dirty="0" smtClean="0"/>
              <a:t>Study of prevalence</a:t>
            </a:r>
          </a:p>
          <a:p>
            <a:r>
              <a:rPr lang="en-US" dirty="0" smtClean="0"/>
              <a:t>Correlation to other constructs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Dynamics models</a:t>
            </a:r>
          </a:p>
          <a:p>
            <a:r>
              <a:rPr lang="en-US" dirty="0" smtClean="0"/>
              <a:t>Development of EDM models</a:t>
            </a:r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Dynamics Models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Several approaches to creating dynamics models</a:t>
            </a:r>
          </a:p>
          <a:p>
            <a:pPr lvl="1"/>
            <a:r>
              <a:rPr lang="en-US" dirty="0" smtClean="0"/>
              <a:t>Markov Models</a:t>
            </a:r>
          </a:p>
          <a:p>
            <a:pPr lvl="1"/>
            <a:r>
              <a:rPr lang="en-US" dirty="0" smtClean="0"/>
              <a:t>Sequential Pattern Mining</a:t>
            </a:r>
          </a:p>
          <a:p>
            <a:pPr lvl="1"/>
            <a:r>
              <a:rPr lang="en-US" dirty="0" err="1" smtClean="0"/>
              <a:t>D’Mello’s</a:t>
            </a:r>
            <a:r>
              <a:rPr lang="en-US" dirty="0" smtClean="0"/>
              <a:t> L (</a:t>
            </a:r>
            <a:r>
              <a:rPr lang="en-US" dirty="0" err="1" smtClean="0"/>
              <a:t>D’Mello</a:t>
            </a:r>
            <a:r>
              <a:rPr lang="en-US" dirty="0" smtClean="0"/>
              <a:t> et al, 2007)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Note: This has </a:t>
            </a:r>
            <a:r>
              <a:rPr lang="en-US" dirty="0" smtClean="0"/>
              <a:t>very little relationship </a:t>
            </a:r>
            <a:r>
              <a:rPr lang="en-US" dirty="0" smtClean="0"/>
              <a:t>to Systems Dynamics models</a:t>
            </a:r>
          </a:p>
          <a:p>
            <a:pPr lvl="1"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 each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are the advantages?</a:t>
            </a:r>
          </a:p>
          <a:p>
            <a:endParaRPr lang="en-US" dirty="0" smtClean="0"/>
          </a:p>
          <a:p>
            <a:r>
              <a:rPr lang="en-US" dirty="0" smtClean="0"/>
              <a:t>What are the disadvantages?</a:t>
            </a:r>
            <a:endParaRPr lang="en-US" dirty="0"/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fact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can construct a Markov Model using </a:t>
            </a:r>
            <a:r>
              <a:rPr lang="en-US" dirty="0" err="1" smtClean="0"/>
              <a:t>D’Mello’s</a:t>
            </a:r>
            <a:r>
              <a:rPr lang="en-US" dirty="0" smtClean="0"/>
              <a:t> L</a:t>
            </a:r>
          </a:p>
          <a:p>
            <a:endParaRPr lang="en-US" dirty="0" smtClean="0"/>
          </a:p>
          <a:p>
            <a:r>
              <a:rPr lang="en-US" dirty="0" smtClean="0"/>
              <a:t>Let’s take a look</a:t>
            </a:r>
          </a:p>
          <a:p>
            <a:pPr lvl="1"/>
            <a:r>
              <a:rPr lang="en-US" dirty="0" smtClean="0"/>
              <a:t>I will define Markov Models when we get there </a:t>
            </a:r>
            <a:endParaRPr lang="en-US" dirty="0"/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Lay out all your data, in terms of what the observation is at time N, and what the observation is at time N+1</a:t>
            </a:r>
            <a:endParaRPr lang="en-US" dirty="0"/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might look like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72390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000" dirty="0" smtClean="0"/>
              <a:t>Student1 	1		CONFUSED	FLOW	</a:t>
            </a:r>
          </a:p>
          <a:p>
            <a:pPr>
              <a:buNone/>
            </a:pPr>
            <a:r>
              <a:rPr lang="en-US" sz="2000" dirty="0" smtClean="0"/>
              <a:t>Student1 	2		FLOW 		CONFUSED</a:t>
            </a:r>
          </a:p>
          <a:p>
            <a:pPr>
              <a:buNone/>
            </a:pPr>
            <a:r>
              <a:rPr lang="en-US" sz="2000" dirty="0" smtClean="0"/>
              <a:t>Student1 	3		CONFUSED	FLOW</a:t>
            </a:r>
          </a:p>
          <a:p>
            <a:pPr>
              <a:buNone/>
            </a:pPr>
            <a:r>
              <a:rPr lang="en-US" sz="2000" dirty="0" smtClean="0"/>
              <a:t>Student1 	4		FLOW		</a:t>
            </a:r>
            <a:r>
              <a:rPr lang="en-US" sz="2000" dirty="0" err="1" smtClean="0"/>
              <a:t>FLOW</a:t>
            </a: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Student1 	5		FLOW		</a:t>
            </a:r>
            <a:r>
              <a:rPr lang="en-US" sz="2000" dirty="0" err="1" smtClean="0"/>
              <a:t>FLOW</a:t>
            </a: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Student1 	6		FLOW		none</a:t>
            </a:r>
          </a:p>
          <a:p>
            <a:pPr>
              <a:buNone/>
            </a:pPr>
            <a:r>
              <a:rPr lang="en-US" sz="2000" dirty="0" smtClean="0"/>
              <a:t>Student2 	1		FRUSTRATED	BORED</a:t>
            </a:r>
          </a:p>
          <a:p>
            <a:pPr>
              <a:buNone/>
            </a:pPr>
            <a:r>
              <a:rPr lang="en-US" sz="2000" dirty="0" smtClean="0"/>
              <a:t>Student2 	2		BORED		</a:t>
            </a:r>
            <a:r>
              <a:rPr lang="en-US" sz="2000" dirty="0" err="1" smtClean="0"/>
              <a:t>BORED</a:t>
            </a: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Student2 	3		BORED		</a:t>
            </a:r>
            <a:r>
              <a:rPr lang="en-US" sz="2000" dirty="0" err="1" smtClean="0"/>
              <a:t>BORED</a:t>
            </a: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Student2	4		BORED		</a:t>
            </a:r>
            <a:r>
              <a:rPr lang="en-US" sz="2000" dirty="0" err="1" smtClean="0"/>
              <a:t>BORED</a:t>
            </a: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Student2	5		BORED		</a:t>
            </a:r>
            <a:r>
              <a:rPr lang="en-US" sz="2000" dirty="0" err="1" smtClean="0"/>
              <a:t>BORED</a:t>
            </a: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Student2	6		BORED		</a:t>
            </a:r>
            <a:r>
              <a:rPr lang="en-US" sz="2000" dirty="0" smtClean="0"/>
              <a:t>none</a:t>
            </a: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1524000"/>
            <a:ext cx="80010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WPI students       </a:t>
            </a:r>
            <a:r>
              <a:rPr kumimoji="0" lang="en-US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obs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-time		category-now	category-next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Break your data down by student</a:t>
            </a:r>
            <a:endParaRPr lang="en-US" dirty="0"/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each student, compute the </a:t>
            </a:r>
            <a:r>
              <a:rPr lang="en-US" dirty="0" err="1" smtClean="0"/>
              <a:t>D’Mello’s</a:t>
            </a:r>
            <a:r>
              <a:rPr lang="en-US" dirty="0" smtClean="0"/>
              <a:t> L likelihood that </a:t>
            </a:r>
            <a:r>
              <a:rPr lang="en-US" dirty="0" smtClean="0"/>
              <a:t>category A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will be followed by </a:t>
            </a:r>
            <a:r>
              <a:rPr lang="en-US" dirty="0" smtClean="0"/>
              <a:t>category B</a:t>
            </a:r>
            <a:endParaRPr lang="en-US" dirty="0"/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D’Mello’s</a:t>
            </a:r>
            <a:r>
              <a:rPr lang="en-US" dirty="0" smtClean="0"/>
              <a:t> L</a:t>
            </a:r>
            <a:endParaRPr lang="en-US" dirty="0"/>
          </a:p>
        </p:txBody>
      </p:sp>
      <p:sp>
        <p:nvSpPr>
          <p:cNvPr id="6" name="Rectangle 3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(% time B follows</a:t>
            </a:r>
            <a:r>
              <a:rPr kumimoji="0" lang="en-GB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</a:t>
            </a: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– expected %</a:t>
            </a:r>
            <a:r>
              <a:rPr kumimoji="0" lang="en-GB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B</a:t>
            </a: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 </a:t>
            </a:r>
          </a:p>
          <a:p>
            <a:pPr marL="342900" lvl="0" indent="-342900">
              <a:spcBef>
                <a:spcPct val="20000"/>
              </a:spcBef>
            </a:pP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(1 </a:t>
            </a:r>
            <a:r>
              <a:rPr lang="en-GB" sz="3200" dirty="0" smtClean="0"/>
              <a:t>– expected % B</a:t>
            </a: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en-GB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609600" y="4494212"/>
            <a:ext cx="51054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D’Mello’s</a:t>
            </a:r>
            <a:r>
              <a:rPr lang="en-US" dirty="0" smtClean="0"/>
              <a:t> L</a:t>
            </a:r>
            <a:endParaRPr lang="en-US" dirty="0"/>
          </a:p>
        </p:txBody>
      </p:sp>
      <p:sp>
        <p:nvSpPr>
          <p:cNvPr id="6" name="Rectangle 3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That’s right, it’s Kappa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(% time B follows</a:t>
            </a:r>
            <a:r>
              <a:rPr kumimoji="0" lang="en-GB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</a:t>
            </a: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– expected %</a:t>
            </a:r>
            <a:r>
              <a:rPr kumimoji="0" lang="en-GB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B</a:t>
            </a: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 </a:t>
            </a:r>
          </a:p>
          <a:p>
            <a:pPr marL="342900" lvl="0" indent="-342900">
              <a:spcBef>
                <a:spcPct val="20000"/>
              </a:spcBef>
            </a:pP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(1 </a:t>
            </a:r>
            <a:r>
              <a:rPr lang="en-GB" sz="3200" dirty="0" smtClean="0"/>
              <a:t>– expected % B</a:t>
            </a: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en-GB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609600" y="4494212"/>
            <a:ext cx="51054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D’Mello’s</a:t>
            </a:r>
            <a:r>
              <a:rPr lang="en-US" dirty="0" smtClean="0"/>
              <a:t> L</a:t>
            </a:r>
            <a:endParaRPr lang="en-US" dirty="0"/>
          </a:p>
        </p:txBody>
      </p:sp>
      <p:sp>
        <p:nvSpPr>
          <p:cNvPr id="6" name="Rectangle 3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Expected</a:t>
            </a:r>
            <a:r>
              <a:rPr kumimoji="0" lang="en-GB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% B is computed as the overall % of time that B is seen after any other category</a:t>
            </a:r>
            <a:endParaRPr kumimoji="0" lang="en-GB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GB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(% time B follows</a:t>
            </a:r>
            <a:r>
              <a:rPr kumimoji="0" lang="en-GB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</a:t>
            </a: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– expected %</a:t>
            </a:r>
            <a:r>
              <a:rPr kumimoji="0" lang="en-GB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B</a:t>
            </a: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 </a:t>
            </a:r>
          </a:p>
          <a:p>
            <a:pPr marL="342900" lvl="0" indent="-342900">
              <a:spcBef>
                <a:spcPct val="20000"/>
              </a:spcBef>
            </a:pP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(1 </a:t>
            </a:r>
            <a:r>
              <a:rPr lang="en-GB" sz="3200" dirty="0" smtClean="0"/>
              <a:t>– expected % B</a:t>
            </a: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en-GB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609600" y="4494212"/>
            <a:ext cx="51054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% BORED after FRUSTRATED: 20%</a:t>
            </a:r>
          </a:p>
          <a:p>
            <a:r>
              <a:rPr lang="en-US" dirty="0" smtClean="0"/>
              <a:t>% BORED after ANYTHING: 10%</a:t>
            </a:r>
          </a:p>
          <a:p>
            <a:r>
              <a:rPr lang="en-US" dirty="0" smtClean="0"/>
              <a:t>% FRUSTRATED after ANYTHING: 30%</a:t>
            </a:r>
          </a:p>
          <a:p>
            <a:endParaRPr lang="en-US" dirty="0" smtClean="0"/>
          </a:p>
          <a:p>
            <a:r>
              <a:rPr lang="en-US" dirty="0" smtClean="0"/>
              <a:t>What is </a:t>
            </a:r>
            <a:r>
              <a:rPr lang="en-US" dirty="0" err="1" smtClean="0"/>
              <a:t>D’Mello’s</a:t>
            </a:r>
            <a:r>
              <a:rPr lang="en-US" dirty="0" smtClean="0"/>
              <a:t> L?</a:t>
            </a:r>
            <a:endParaRPr lang="en-US" dirty="0"/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% BORED after FRUSTRATED: 20%</a:t>
            </a:r>
          </a:p>
          <a:p>
            <a:r>
              <a:rPr lang="en-US" dirty="0" smtClean="0"/>
              <a:t>% BORED after ANYTHING: 10%</a:t>
            </a:r>
          </a:p>
          <a:p>
            <a:r>
              <a:rPr lang="en-US" dirty="0" smtClean="0"/>
              <a:t>% FRUSTRATED after ANYTHING: 30%</a:t>
            </a:r>
          </a:p>
          <a:p>
            <a:endParaRPr lang="en-US" dirty="0" smtClean="0"/>
          </a:p>
          <a:p>
            <a:r>
              <a:rPr lang="en-US" dirty="0" smtClean="0"/>
              <a:t>(20% - 10%) / (100% - 10%)</a:t>
            </a:r>
          </a:p>
          <a:p>
            <a:r>
              <a:rPr lang="en-US" dirty="0" smtClean="0"/>
              <a:t>10% / 90% </a:t>
            </a:r>
          </a:p>
          <a:p>
            <a:r>
              <a:rPr lang="en-US" dirty="0" smtClean="0"/>
              <a:t>0.111111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Votes for each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each transition, find the mean and standard error L across all students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might look like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72390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000" dirty="0" smtClean="0"/>
              <a:t>Student1 	CONFUSED	FLOW		0.4</a:t>
            </a:r>
          </a:p>
          <a:p>
            <a:pPr>
              <a:buNone/>
            </a:pPr>
            <a:r>
              <a:rPr lang="en-US" sz="2000" dirty="0" smtClean="0"/>
              <a:t>Student2 	CONFUSED	FLOW		0.5</a:t>
            </a:r>
          </a:p>
          <a:p>
            <a:pPr>
              <a:buNone/>
            </a:pPr>
            <a:r>
              <a:rPr lang="en-US" sz="2000" dirty="0" smtClean="0"/>
              <a:t>Student3	CONFUSED	FLOW		0.2</a:t>
            </a:r>
          </a:p>
          <a:p>
            <a:pPr>
              <a:buNone/>
            </a:pPr>
            <a:r>
              <a:rPr lang="en-US" sz="2000" dirty="0" smtClean="0"/>
              <a:t>Student4	CONFUSED	FLOW		0.1</a:t>
            </a:r>
          </a:p>
          <a:p>
            <a:pPr>
              <a:buNone/>
            </a:pPr>
            <a:r>
              <a:rPr lang="en-US" sz="2000" dirty="0" smtClean="0"/>
              <a:t>Student5	CONFUSED	FLOW		0.05</a:t>
            </a:r>
          </a:p>
          <a:p>
            <a:pPr>
              <a:buNone/>
            </a:pPr>
            <a:r>
              <a:rPr lang="en-US" sz="2000" dirty="0" smtClean="0"/>
              <a:t>Student6	CONFUSED	FLOW		0.2</a:t>
            </a:r>
          </a:p>
          <a:p>
            <a:pPr>
              <a:buNone/>
            </a:pPr>
            <a:r>
              <a:rPr lang="en-US" sz="2000" dirty="0" smtClean="0"/>
              <a:t>Student1 	CONFUSED	BORED		0.05</a:t>
            </a:r>
          </a:p>
          <a:p>
            <a:pPr>
              <a:buNone/>
            </a:pPr>
            <a:r>
              <a:rPr lang="en-US" sz="2000" dirty="0" smtClean="0"/>
              <a:t>Student2 	CONFUSED	BORED		0.1</a:t>
            </a:r>
          </a:p>
          <a:p>
            <a:pPr>
              <a:buNone/>
            </a:pPr>
            <a:r>
              <a:rPr lang="en-US" sz="2000" dirty="0" smtClean="0"/>
              <a:t>Student3	CONFUSED	BORED		0.05</a:t>
            </a:r>
          </a:p>
          <a:p>
            <a:pPr>
              <a:buNone/>
            </a:pPr>
            <a:r>
              <a:rPr lang="en-US" sz="2000" dirty="0" smtClean="0"/>
              <a:t>Student4	CONFUSED	BORED		0.00</a:t>
            </a:r>
          </a:p>
          <a:p>
            <a:pPr>
              <a:buNone/>
            </a:pPr>
            <a:r>
              <a:rPr lang="en-US" sz="2000" dirty="0" smtClean="0"/>
              <a:t>Student5	CONFUSED	BORED		-0.05</a:t>
            </a:r>
          </a:p>
          <a:p>
            <a:pPr>
              <a:buNone/>
            </a:pPr>
            <a:r>
              <a:rPr lang="en-US" sz="2000" dirty="0" smtClean="0"/>
              <a:t>Student6	CONFUSED	BORED		0.1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1524000"/>
            <a:ext cx="80010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WPI students       category-now	category-next	</a:t>
            </a:r>
            <a:r>
              <a:rPr kumimoji="0" lang="en-US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D’Mello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L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might look like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72390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000" dirty="0" smtClean="0"/>
              <a:t>Student1 	CONFUSED	FLOW		0.4</a:t>
            </a:r>
          </a:p>
          <a:p>
            <a:pPr>
              <a:buNone/>
            </a:pPr>
            <a:r>
              <a:rPr lang="en-US" sz="2000" dirty="0" smtClean="0"/>
              <a:t>Student2 	CONFUSED	FLOW		0.5</a:t>
            </a:r>
          </a:p>
          <a:p>
            <a:pPr>
              <a:buNone/>
            </a:pPr>
            <a:r>
              <a:rPr lang="en-US" sz="2000" dirty="0" smtClean="0"/>
              <a:t>Student3	CONFUSED	FLOW		0.2</a:t>
            </a:r>
          </a:p>
          <a:p>
            <a:pPr>
              <a:buNone/>
            </a:pPr>
            <a:r>
              <a:rPr lang="en-US" sz="2000" dirty="0" smtClean="0"/>
              <a:t>Student4	CONFUSED	FLOW		0.1</a:t>
            </a:r>
          </a:p>
          <a:p>
            <a:pPr>
              <a:buNone/>
            </a:pPr>
            <a:r>
              <a:rPr lang="en-US" sz="2000" dirty="0" smtClean="0"/>
              <a:t>Student5	CONFUSED	FLOW		0.05</a:t>
            </a:r>
          </a:p>
          <a:p>
            <a:pPr>
              <a:buNone/>
            </a:pPr>
            <a:r>
              <a:rPr lang="en-US" sz="2000" dirty="0" smtClean="0"/>
              <a:t>Student6	CONFUSED	FLOW		0.2</a:t>
            </a:r>
          </a:p>
          <a:p>
            <a:pPr>
              <a:buNone/>
            </a:pPr>
            <a:r>
              <a:rPr lang="en-US" sz="2000" dirty="0" smtClean="0"/>
              <a:t>Student1 	CONFUSED	BORED		0.05</a:t>
            </a:r>
          </a:p>
          <a:p>
            <a:pPr>
              <a:buNone/>
            </a:pPr>
            <a:r>
              <a:rPr lang="en-US" sz="2000" dirty="0" smtClean="0"/>
              <a:t>Student2 	CONFUSED	BORED		0.1</a:t>
            </a:r>
          </a:p>
          <a:p>
            <a:pPr>
              <a:buNone/>
            </a:pPr>
            <a:r>
              <a:rPr lang="en-US" sz="2000" dirty="0" smtClean="0"/>
              <a:t>Student3	CONFUSED	BORED		0.05</a:t>
            </a:r>
          </a:p>
          <a:p>
            <a:pPr>
              <a:buNone/>
            </a:pPr>
            <a:r>
              <a:rPr lang="en-US" sz="2000" dirty="0" smtClean="0"/>
              <a:t>Student4	CONFUSED	BORED		0.00</a:t>
            </a:r>
          </a:p>
          <a:p>
            <a:pPr>
              <a:buNone/>
            </a:pPr>
            <a:r>
              <a:rPr lang="en-US" sz="2000" dirty="0" smtClean="0"/>
              <a:t>Student5	CONFUSED	BORED		-0.05</a:t>
            </a:r>
          </a:p>
          <a:p>
            <a:pPr>
              <a:buNone/>
            </a:pPr>
            <a:r>
              <a:rPr lang="en-US" sz="2000" dirty="0" smtClean="0"/>
              <a:t>Student6	CONFUSED	BORED		0.1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1524000"/>
            <a:ext cx="80010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WPI students       category-now	category-next	</a:t>
            </a:r>
            <a:r>
              <a:rPr kumimoji="0" lang="en-US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D’Mello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L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381000" y="4114800"/>
            <a:ext cx="6477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7239000" y="2057400"/>
            <a:ext cx="1524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Mean = 0.24</a:t>
            </a:r>
          </a:p>
          <a:p>
            <a:r>
              <a:rPr lang="en-US" dirty="0" err="1" smtClean="0"/>
              <a:t>Stdev</a:t>
            </a:r>
            <a:r>
              <a:rPr lang="en-US" dirty="0" smtClean="0"/>
              <a:t> = 0.17</a:t>
            </a:r>
          </a:p>
          <a:p>
            <a:r>
              <a:rPr lang="en-US" dirty="0" err="1" smtClean="0"/>
              <a:t>Stderr</a:t>
            </a:r>
            <a:r>
              <a:rPr lang="en-US" dirty="0" smtClean="0"/>
              <a:t> = 0.07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7239000" y="4495800"/>
            <a:ext cx="1524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Mean = 0.04</a:t>
            </a:r>
          </a:p>
          <a:p>
            <a:r>
              <a:rPr lang="en-US" dirty="0" err="1" smtClean="0"/>
              <a:t>Stdev</a:t>
            </a:r>
            <a:r>
              <a:rPr lang="en-US" dirty="0" smtClean="0"/>
              <a:t> = 0.06</a:t>
            </a:r>
          </a:p>
          <a:p>
            <a:r>
              <a:rPr lang="en-US" dirty="0" err="1" smtClean="0"/>
              <a:t>Stderr</a:t>
            </a:r>
            <a:r>
              <a:rPr lang="en-US" dirty="0" smtClean="0"/>
              <a:t> = 0.02</a:t>
            </a:r>
            <a:endParaRPr lang="en-US" dirty="0"/>
          </a:p>
        </p:txBody>
      </p:sp>
    </p:spTree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can now determine if a transition is significantly more likely than chance with a 1-sample t-test</a:t>
            </a:r>
          </a:p>
          <a:p>
            <a:endParaRPr lang="en-US" dirty="0" smtClean="0"/>
          </a:p>
          <a:p>
            <a:r>
              <a:rPr lang="en-US" dirty="0" smtClean="0"/>
              <a:t>Or you can determine if two transitions differ in likelihood with a paired t-test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Take the transitions that are significantly different than chance and graph them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533400" y="3657600"/>
            <a:ext cx="1219200" cy="1143000"/>
            <a:chOff x="533400" y="3657600"/>
            <a:chExt cx="1219200" cy="1143000"/>
          </a:xfrm>
        </p:grpSpPr>
        <p:sp>
          <p:nvSpPr>
            <p:cNvPr id="4" name="Oval 3"/>
            <p:cNvSpPr/>
            <p:nvPr/>
          </p:nvSpPr>
          <p:spPr>
            <a:xfrm>
              <a:off x="533400" y="3657600"/>
              <a:ext cx="1219200" cy="114300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685800" y="4038600"/>
              <a:ext cx="914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BORED</a:t>
              </a:r>
              <a:endParaRPr lang="en-US" dirty="0"/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1828800" y="5257800"/>
            <a:ext cx="1219200" cy="1143000"/>
            <a:chOff x="533400" y="3657600"/>
            <a:chExt cx="1219200" cy="1143000"/>
          </a:xfrm>
        </p:grpSpPr>
        <p:sp>
          <p:nvSpPr>
            <p:cNvPr id="8" name="Oval 7"/>
            <p:cNvSpPr/>
            <p:nvPr/>
          </p:nvSpPr>
          <p:spPr>
            <a:xfrm>
              <a:off x="533400" y="3657600"/>
              <a:ext cx="1219200" cy="114300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685800" y="4038600"/>
              <a:ext cx="914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FRUST</a:t>
              </a:r>
              <a:endParaRPr lang="en-US" dirty="0"/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1981200" y="2667000"/>
            <a:ext cx="1219200" cy="1143000"/>
            <a:chOff x="533400" y="3657600"/>
            <a:chExt cx="1219200" cy="1143000"/>
          </a:xfrm>
        </p:grpSpPr>
        <p:sp>
          <p:nvSpPr>
            <p:cNvPr id="11" name="Oval 10"/>
            <p:cNvSpPr/>
            <p:nvPr/>
          </p:nvSpPr>
          <p:spPr>
            <a:xfrm>
              <a:off x="533400" y="3657600"/>
              <a:ext cx="1219200" cy="114300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685800" y="4038600"/>
              <a:ext cx="914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CONF</a:t>
              </a:r>
              <a:endParaRPr lang="en-US" dirty="0"/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4267200" y="3352800"/>
            <a:ext cx="1219200" cy="1143000"/>
            <a:chOff x="533400" y="3657600"/>
            <a:chExt cx="1219200" cy="1143000"/>
          </a:xfrm>
        </p:grpSpPr>
        <p:sp>
          <p:nvSpPr>
            <p:cNvPr id="14" name="Oval 13"/>
            <p:cNvSpPr/>
            <p:nvPr/>
          </p:nvSpPr>
          <p:spPr>
            <a:xfrm>
              <a:off x="533400" y="3657600"/>
              <a:ext cx="1219200" cy="114300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685800" y="4038600"/>
              <a:ext cx="914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FLOW</a:t>
              </a:r>
              <a:endParaRPr lang="en-US" dirty="0"/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4267200" y="4724400"/>
            <a:ext cx="1219200" cy="1143000"/>
            <a:chOff x="533400" y="3657600"/>
            <a:chExt cx="1219200" cy="1143000"/>
          </a:xfrm>
        </p:grpSpPr>
        <p:sp>
          <p:nvSpPr>
            <p:cNvPr id="17" name="Oval 16"/>
            <p:cNvSpPr/>
            <p:nvPr/>
          </p:nvSpPr>
          <p:spPr>
            <a:xfrm>
              <a:off x="533400" y="3657600"/>
              <a:ext cx="1219200" cy="114300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609600" y="4038600"/>
              <a:ext cx="990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DELIGHT</a:t>
              </a:r>
              <a:endParaRPr lang="en-US" dirty="0"/>
            </a:p>
          </p:txBody>
        </p:sp>
      </p:grpSp>
      <p:cxnSp>
        <p:nvCxnSpPr>
          <p:cNvPr id="20" name="Straight Arrow Connector 19"/>
          <p:cNvCxnSpPr/>
          <p:nvPr/>
        </p:nvCxnSpPr>
        <p:spPr>
          <a:xfrm rot="10800000">
            <a:off x="3200400" y="3124200"/>
            <a:ext cx="1143000" cy="4109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endCxn id="14" idx="2"/>
          </p:cNvCxnSpPr>
          <p:nvPr/>
        </p:nvCxnSpPr>
        <p:spPr>
          <a:xfrm>
            <a:off x="3200400" y="3306576"/>
            <a:ext cx="1066800" cy="6177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rot="10800000" flipV="1">
            <a:off x="1676400" y="4191000"/>
            <a:ext cx="3810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1752600" y="4114800"/>
            <a:ext cx="304800" cy="762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rot="10800000" flipV="1">
            <a:off x="5410200" y="3962400"/>
            <a:ext cx="3810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5486400" y="3886200"/>
            <a:ext cx="304800" cy="762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This is…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Markov Model</a:t>
            </a:r>
          </a:p>
          <a:p>
            <a:pPr lvl="1"/>
            <a:r>
              <a:rPr lang="en-US" dirty="0" smtClean="0"/>
              <a:t>Markov Model is a model of transitions and probabilities, which only considers single transitions</a:t>
            </a:r>
            <a:endParaRPr lang="en-US" dirty="0"/>
          </a:p>
        </p:txBody>
      </p:sp>
    </p:spTree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Similar to…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Hidden Markov Models (HMMs) which you may have seen in AI classes</a:t>
            </a:r>
          </a:p>
          <a:p>
            <a:pPr lvl="1"/>
            <a:r>
              <a:rPr lang="en-US" dirty="0" smtClean="0"/>
              <a:t>HMMs have latent (e.g. unknowable) states, and knowable outputs, which are emitted by each state with a certain probability</a:t>
            </a:r>
          </a:p>
          <a:p>
            <a:pPr lvl="1"/>
            <a:r>
              <a:rPr lang="en-US" dirty="0" smtClean="0"/>
              <a:t>But in this case, our observations tell us what the student state is..</a:t>
            </a:r>
            <a:endParaRPr lang="en-US" dirty="0"/>
          </a:p>
        </p:txBody>
      </p:sp>
    </p:spTree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Differentiated From…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Sequential Pattern Mining, where sequences of more than one transition are considered</a:t>
            </a:r>
          </a:p>
          <a:p>
            <a:endParaRPr lang="en-US" dirty="0" smtClean="0"/>
          </a:p>
          <a:p>
            <a:r>
              <a:rPr lang="en-US" dirty="0" smtClean="0"/>
              <a:t>In a Markov Model</a:t>
            </a:r>
          </a:p>
          <a:p>
            <a:pPr lvl="1"/>
            <a:r>
              <a:rPr lang="en-US" dirty="0" smtClean="0"/>
              <a:t>P(BORED-&gt;FRUSTRATED-&gt;BORED) =</a:t>
            </a:r>
            <a:br>
              <a:rPr lang="en-US" dirty="0" smtClean="0"/>
            </a:br>
            <a:r>
              <a:rPr lang="en-US" dirty="0" smtClean="0"/>
              <a:t>P(BORED-&gt;FRUSTRATED)*P(FRUSTRATED-&gt;BORED)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In multi-step Sequential Pattern Mining approaches, this assumption does not hold</a:t>
            </a:r>
          </a:p>
        </p:txBody>
      </p:sp>
    </p:spTree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Comments? 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Measures of agreement</a:t>
            </a:r>
          </a:p>
          <a:p>
            <a:r>
              <a:rPr lang="en-US" dirty="0" smtClean="0"/>
              <a:t>Study of prevalence</a:t>
            </a:r>
          </a:p>
          <a:p>
            <a:r>
              <a:rPr lang="en-US" dirty="0" smtClean="0"/>
              <a:t>Correlation to other constructs</a:t>
            </a:r>
          </a:p>
          <a:p>
            <a:r>
              <a:rPr lang="en-US" dirty="0" smtClean="0"/>
              <a:t>Dynamics models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Development of EDM models</a:t>
            </a:r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Survey Results</a:t>
            </a:r>
          </a:p>
          <a:p>
            <a:r>
              <a:rPr lang="en-US" dirty="0" smtClean="0"/>
              <a:t>Probing Question for today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Observational Methods</a:t>
            </a:r>
          </a:p>
          <a:p>
            <a:r>
              <a:rPr lang="en-US" dirty="0" smtClean="0"/>
              <a:t>Probing Question for next class</a:t>
            </a:r>
          </a:p>
          <a:p>
            <a:r>
              <a:rPr lang="en-US" dirty="0" smtClean="0"/>
              <a:t>Assignment 1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 use…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Many times, observations are used to create EDM models that then are used instead of the original observations</a:t>
            </a:r>
          </a:p>
          <a:p>
            <a:endParaRPr lang="en-US" dirty="0" smtClean="0"/>
          </a:p>
          <a:p>
            <a:r>
              <a:rPr lang="en-US" dirty="0" smtClean="0"/>
              <a:t>We will talk about this on March 3</a:t>
            </a:r>
            <a:r>
              <a:rPr lang="en-US" baseline="30000" dirty="0" smtClean="0"/>
              <a:t>rd</a:t>
            </a:r>
            <a:endParaRPr lang="en-US" dirty="0" smtClean="0"/>
          </a:p>
          <a:p>
            <a:pPr lvl="1"/>
            <a:r>
              <a:rPr lang="en-US" dirty="0" smtClean="0"/>
              <a:t>Why you might want to do this</a:t>
            </a:r>
          </a:p>
          <a:p>
            <a:pPr lvl="1"/>
            <a:r>
              <a:rPr lang="en-US" dirty="0" smtClean="0"/>
              <a:t>Advantages and drawbacks</a:t>
            </a:r>
          </a:p>
          <a:p>
            <a:pPr lvl="1"/>
            <a:r>
              <a:rPr lang="en-US" dirty="0" smtClean="0"/>
              <a:t>And *how* you do this</a:t>
            </a:r>
          </a:p>
        </p:txBody>
      </p:sp>
    </p:spTree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Survey Results</a:t>
            </a:r>
          </a:p>
          <a:p>
            <a:r>
              <a:rPr lang="en-US" dirty="0" smtClean="0"/>
              <a:t>Probing Question for today</a:t>
            </a:r>
          </a:p>
          <a:p>
            <a:r>
              <a:rPr lang="en-US" dirty="0" smtClean="0"/>
              <a:t>Observational Methods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Probing Question for next class</a:t>
            </a:r>
          </a:p>
          <a:p>
            <a:r>
              <a:rPr lang="en-US" dirty="0" smtClean="0"/>
              <a:t>Assignment 1</a:t>
            </a:r>
          </a:p>
        </p:txBody>
      </p:sp>
    </p:spTree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Probing 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Think of something awesome that Stigler &amp; </a:t>
            </a:r>
            <a:r>
              <a:rPr lang="en-US" dirty="0" err="1" smtClean="0"/>
              <a:t>Hiebert</a:t>
            </a:r>
            <a:r>
              <a:rPr lang="en-US" dirty="0" smtClean="0"/>
              <a:t> could do with their coded data </a:t>
            </a:r>
          </a:p>
          <a:p>
            <a:pPr lvl="1"/>
            <a:r>
              <a:rPr lang="en-US" dirty="0" smtClean="0"/>
              <a:t>What could be done? </a:t>
            </a:r>
          </a:p>
          <a:p>
            <a:pPr lvl="1"/>
            <a:r>
              <a:rPr lang="en-US" dirty="0" smtClean="0"/>
              <a:t>How would one go about doing it, at a very high level? 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If you want, you can also pretend that Stigler &amp; </a:t>
            </a:r>
            <a:r>
              <a:rPr lang="en-US" dirty="0" err="1" smtClean="0"/>
              <a:t>Hiebert</a:t>
            </a:r>
            <a:r>
              <a:rPr lang="en-US" dirty="0" smtClean="0"/>
              <a:t> handed out and coded any kind of paper survey or </a:t>
            </a:r>
            <a:r>
              <a:rPr lang="en-US" dirty="0" smtClean="0"/>
              <a:t>measure, as long as </a:t>
            </a:r>
            <a:r>
              <a:rPr lang="en-US" dirty="0" smtClean="0"/>
              <a:t>a student can fill </a:t>
            </a:r>
            <a:r>
              <a:rPr lang="en-US" dirty="0" smtClean="0"/>
              <a:t>it out </a:t>
            </a:r>
            <a:r>
              <a:rPr lang="en-US" dirty="0" smtClean="0"/>
              <a:t>in less than an hour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Survey Results</a:t>
            </a:r>
          </a:p>
          <a:p>
            <a:r>
              <a:rPr lang="en-US" dirty="0" smtClean="0"/>
              <a:t>Probing Question for today</a:t>
            </a:r>
          </a:p>
          <a:p>
            <a:r>
              <a:rPr lang="en-US" dirty="0" smtClean="0"/>
              <a:t>Observational Methods</a:t>
            </a:r>
          </a:p>
          <a:p>
            <a:r>
              <a:rPr lang="en-US" dirty="0" smtClean="0"/>
              <a:t>Probing Question for next class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Assignment 1</a:t>
            </a:r>
          </a:p>
        </p:txBody>
      </p:sp>
    </p:spTree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Please take a moment to read through assignment 1</a:t>
            </a:r>
          </a:p>
          <a:p>
            <a:endParaRPr lang="en-US" dirty="0" smtClean="0"/>
          </a:p>
          <a:p>
            <a:r>
              <a:rPr lang="en-US" dirty="0" smtClean="0"/>
              <a:t>Any questions about </a:t>
            </a:r>
            <a:r>
              <a:rPr lang="en-US" smtClean="0"/>
              <a:t>the assignment?</a:t>
            </a:r>
            <a:endParaRPr lang="en-US" dirty="0"/>
          </a:p>
        </p:txBody>
      </p:sp>
    </p:spTree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966</TotalTime>
  <Words>2596</Words>
  <Application>Microsoft Office PowerPoint</Application>
  <PresentationFormat>On-screen Show (4:3)</PresentationFormat>
  <Paragraphs>904</Paragraphs>
  <Slides>95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95</vt:i4>
      </vt:variant>
    </vt:vector>
  </HeadingPairs>
  <TitlesOfParts>
    <vt:vector size="96" baseType="lpstr">
      <vt:lpstr>Office Theme</vt:lpstr>
      <vt:lpstr>Observational Methods Part Two</vt:lpstr>
      <vt:lpstr>Today’s Class</vt:lpstr>
      <vt:lpstr>Survey Results</vt:lpstr>
      <vt:lpstr>Today’s Class</vt:lpstr>
      <vt:lpstr>Probing Question</vt:lpstr>
      <vt:lpstr>What’s the best way?</vt:lpstr>
      <vt:lpstr>For each method</vt:lpstr>
      <vt:lpstr>Votes for each method</vt:lpstr>
      <vt:lpstr>Today’s Class</vt:lpstr>
      <vt:lpstr>Topics</vt:lpstr>
      <vt:lpstr>Agreement/ Accuracy</vt:lpstr>
      <vt:lpstr>Agreement/ Accuracy</vt:lpstr>
      <vt:lpstr>Agreement/ Accuracy</vt:lpstr>
      <vt:lpstr>Non-even assignment to categories</vt:lpstr>
      <vt:lpstr>An alternate metric</vt:lpstr>
      <vt:lpstr>Kappa</vt:lpstr>
      <vt:lpstr>Kappa</vt:lpstr>
      <vt:lpstr>Cohen’s (1960) Kappa</vt:lpstr>
      <vt:lpstr>Expected agreement</vt:lpstr>
      <vt:lpstr>Example</vt:lpstr>
      <vt:lpstr>Example</vt:lpstr>
      <vt:lpstr>Example</vt:lpstr>
      <vt:lpstr>Example</vt:lpstr>
      <vt:lpstr>Example</vt:lpstr>
      <vt:lpstr>Example</vt:lpstr>
      <vt:lpstr>Example</vt:lpstr>
      <vt:lpstr>Example</vt:lpstr>
      <vt:lpstr>Example</vt:lpstr>
      <vt:lpstr>Example</vt:lpstr>
      <vt:lpstr>Example</vt:lpstr>
      <vt:lpstr>Example</vt:lpstr>
      <vt:lpstr>Example</vt:lpstr>
      <vt:lpstr>Example</vt:lpstr>
      <vt:lpstr>Example</vt:lpstr>
      <vt:lpstr>Example</vt:lpstr>
      <vt:lpstr>Example</vt:lpstr>
      <vt:lpstr>Example</vt:lpstr>
      <vt:lpstr>Example</vt:lpstr>
      <vt:lpstr>So is that any good?</vt:lpstr>
      <vt:lpstr>Interpreting Kappa</vt:lpstr>
      <vt:lpstr>Kappa&lt;0</vt:lpstr>
      <vt:lpstr>0&lt;Kappa&lt;1</vt:lpstr>
      <vt:lpstr>Landis &amp; Koch’s (1977) scale</vt:lpstr>
      <vt:lpstr>Why is there no standard?</vt:lpstr>
      <vt:lpstr>Because of this…</vt:lpstr>
      <vt:lpstr>There is a way to statistically compare two inter-rater reliabilities…</vt:lpstr>
      <vt:lpstr>There is a way to statistically compare two inter-rater reliabilities…</vt:lpstr>
      <vt:lpstr>There is a way to statistically compare two inter-rater reliabilities…</vt:lpstr>
      <vt:lpstr>Comments? Questions?</vt:lpstr>
      <vt:lpstr>Topics</vt:lpstr>
      <vt:lpstr>Next step…</vt:lpstr>
      <vt:lpstr>One simple question</vt:lpstr>
      <vt:lpstr>Why might this be interesting?</vt:lpstr>
      <vt:lpstr>Some examples of studies</vt:lpstr>
      <vt:lpstr>Approach</vt:lpstr>
      <vt:lpstr>Data might look like</vt:lpstr>
      <vt:lpstr>Can also do</vt:lpstr>
      <vt:lpstr>Data might look like</vt:lpstr>
      <vt:lpstr>Comments? Questions?</vt:lpstr>
      <vt:lpstr>Topics</vt:lpstr>
      <vt:lpstr>Another question</vt:lpstr>
      <vt:lpstr>Why might this be interesting?</vt:lpstr>
      <vt:lpstr>Some examples of studies</vt:lpstr>
      <vt:lpstr>Potential Measures</vt:lpstr>
      <vt:lpstr>Approach</vt:lpstr>
      <vt:lpstr>Data might look like</vt:lpstr>
      <vt:lpstr>Comments? Questions?</vt:lpstr>
      <vt:lpstr>Topics</vt:lpstr>
      <vt:lpstr>Dynamics Models</vt:lpstr>
      <vt:lpstr>In fact</vt:lpstr>
      <vt:lpstr>Step 1</vt:lpstr>
      <vt:lpstr>Data might look like</vt:lpstr>
      <vt:lpstr>Step 2</vt:lpstr>
      <vt:lpstr>Step 3</vt:lpstr>
      <vt:lpstr>D’Mello’s L</vt:lpstr>
      <vt:lpstr>D’Mello’s L</vt:lpstr>
      <vt:lpstr>D’Mello’s L</vt:lpstr>
      <vt:lpstr>Example</vt:lpstr>
      <vt:lpstr>Example</vt:lpstr>
      <vt:lpstr>Step 4</vt:lpstr>
      <vt:lpstr>Data might look like</vt:lpstr>
      <vt:lpstr>Data might look like</vt:lpstr>
      <vt:lpstr>Step 5</vt:lpstr>
      <vt:lpstr>Step 6</vt:lpstr>
      <vt:lpstr>This is…</vt:lpstr>
      <vt:lpstr>Similar to…</vt:lpstr>
      <vt:lpstr>Differentiated From…</vt:lpstr>
      <vt:lpstr>Comments? Questions?</vt:lpstr>
      <vt:lpstr>Topics</vt:lpstr>
      <vt:lpstr>Final use…</vt:lpstr>
      <vt:lpstr>Today’s Class</vt:lpstr>
      <vt:lpstr>Probing Question</vt:lpstr>
      <vt:lpstr>Today’s Class</vt:lpstr>
      <vt:lpstr>Assignment 1</vt:lpstr>
      <vt:lpstr>The End</vt:lpstr>
    </vt:vector>
  </TitlesOfParts>
  <Company>Worcester Polytechnic Institute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Research Methods for the Learning Sciences</dc:title>
  <dc:creator>rsbaker</dc:creator>
  <cp:lastModifiedBy>Ryan Baker</cp:lastModifiedBy>
  <cp:revision>648</cp:revision>
  <dcterms:created xsi:type="dcterms:W3CDTF">2010-01-07T20:34:12Z</dcterms:created>
  <dcterms:modified xsi:type="dcterms:W3CDTF">2010-01-22T12:55:00Z</dcterms:modified>
</cp:coreProperties>
</file>