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8"/>
  </p:notesMasterIdLst>
  <p:sldIdLst>
    <p:sldId id="256" r:id="rId2"/>
    <p:sldId id="444" r:id="rId3"/>
    <p:sldId id="396" r:id="rId4"/>
    <p:sldId id="462" r:id="rId5"/>
    <p:sldId id="450" r:id="rId6"/>
    <p:sldId id="448" r:id="rId7"/>
    <p:sldId id="465" r:id="rId8"/>
    <p:sldId id="451" r:id="rId9"/>
    <p:sldId id="446" r:id="rId10"/>
    <p:sldId id="449" r:id="rId11"/>
    <p:sldId id="466" r:id="rId12"/>
    <p:sldId id="445" r:id="rId13"/>
    <p:sldId id="467" r:id="rId14"/>
    <p:sldId id="452" r:id="rId15"/>
    <p:sldId id="447" r:id="rId16"/>
    <p:sldId id="458" r:id="rId17"/>
    <p:sldId id="464" r:id="rId18"/>
    <p:sldId id="470" r:id="rId19"/>
    <p:sldId id="480" r:id="rId20"/>
    <p:sldId id="485" r:id="rId21"/>
    <p:sldId id="484" r:id="rId22"/>
    <p:sldId id="473" r:id="rId23"/>
    <p:sldId id="454" r:id="rId24"/>
    <p:sldId id="486" r:id="rId25"/>
    <p:sldId id="459" r:id="rId26"/>
    <p:sldId id="463" r:id="rId27"/>
    <p:sldId id="468" r:id="rId28"/>
    <p:sldId id="487" r:id="rId29"/>
    <p:sldId id="475" r:id="rId30"/>
    <p:sldId id="476" r:id="rId31"/>
    <p:sldId id="477" r:id="rId32"/>
    <p:sldId id="478" r:id="rId33"/>
    <p:sldId id="471" r:id="rId34"/>
    <p:sldId id="479" r:id="rId35"/>
    <p:sldId id="472" r:id="rId36"/>
    <p:sldId id="474" r:id="rId37"/>
    <p:sldId id="469" r:id="rId38"/>
    <p:sldId id="481" r:id="rId39"/>
    <p:sldId id="482" r:id="rId40"/>
    <p:sldId id="483" r:id="rId41"/>
    <p:sldId id="455" r:id="rId42"/>
    <p:sldId id="460" r:id="rId43"/>
    <p:sldId id="461" r:id="rId44"/>
    <p:sldId id="394" r:id="rId45"/>
    <p:sldId id="488" r:id="rId46"/>
    <p:sldId id="301" r:id="rId4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2360" autoAdjust="0"/>
  </p:normalViewPr>
  <p:slideViewPr>
    <p:cSldViewPr>
      <p:cViewPr>
        <p:scale>
          <a:sx n="66" d="100"/>
          <a:sy n="66" d="100"/>
        </p:scale>
        <p:origin x="-119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CAAA7C-7ACC-4BFB-BE93-9F32D66A2778}" type="datetimeFigureOut">
              <a:rPr lang="en-US" smtClean="0"/>
              <a:pPr/>
              <a:t>1/22/2011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5F639B-656A-4369-84E0-F13809BA20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3121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1/22/2011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1/22/2011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1/22/2011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1/22/2011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1/22/2011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1/22/2011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777E0E-AA0C-4CA6-9370-9BDDCA793804}" type="datetimeFigureOut">
              <a:rPr lang="en-US" smtClean="0"/>
              <a:pPr/>
              <a:t>1/22/2011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Meta-Cognition, Motivation, </a:t>
            </a:r>
            <a:br>
              <a:rPr lang="en-US" dirty="0" smtClean="0"/>
            </a:br>
            <a:r>
              <a:rPr lang="en-US" dirty="0" smtClean="0"/>
              <a:t>and Affect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PSY504</a:t>
            </a:r>
            <a:br>
              <a:rPr lang="en-US" dirty="0" smtClean="0"/>
            </a:br>
            <a:r>
              <a:rPr lang="en-US" dirty="0" smtClean="0"/>
              <a:t>Spring term, 2011</a:t>
            </a:r>
          </a:p>
          <a:p>
            <a:r>
              <a:rPr lang="en-US" dirty="0" smtClean="0"/>
              <a:t>January 25, 2010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Qualities of Good Self-Explanation</a:t>
            </a:r>
            <a:br>
              <a:rPr lang="en-US" dirty="0" smtClean="0"/>
            </a:br>
            <a:r>
              <a:rPr lang="en-US" dirty="0" smtClean="0"/>
              <a:t>(Chi et al., 1989; Chi &amp; </a:t>
            </a:r>
            <a:r>
              <a:rPr lang="en-US" dirty="0" err="1" smtClean="0"/>
              <a:t>VanLehn</a:t>
            </a:r>
            <a:r>
              <a:rPr lang="en-US" dirty="0" smtClean="0"/>
              <a:t>, 1991)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Considering conditions under which specific  actions  are advisable</a:t>
            </a:r>
          </a:p>
          <a:p>
            <a:endParaRPr lang="en-US" dirty="0" smtClean="0"/>
          </a:p>
          <a:p>
            <a:r>
              <a:rPr lang="en-US" dirty="0" smtClean="0"/>
              <a:t>Inferring consequences of an action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Considering meaning of mathematical expression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Qualities of Good Self-Explanation</a:t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 err="1" smtClean="0"/>
              <a:t>Renkl</a:t>
            </a:r>
            <a:r>
              <a:rPr lang="en-US" dirty="0" smtClean="0"/>
              <a:t>, 1997)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Identifying the sub-goal achieved by each operator</a:t>
            </a:r>
          </a:p>
          <a:p>
            <a:r>
              <a:rPr lang="en-US" dirty="0" smtClean="0"/>
              <a:t>Attempting to anticipate the next solution step</a:t>
            </a:r>
            <a:endParaRPr lang="en-US" dirty="0"/>
          </a:p>
        </p:txBody>
      </p:sp>
      <p:pic>
        <p:nvPicPr>
          <p:cNvPr id="3074" name="Picture 2" descr="http://t1.gstatic.com/images?q=tbn:ANd9GcSSUM3koy4TLUXaGZCVYEN-z3Xb9e056KJYddi5J5y0-8CkGys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0684" y="5562600"/>
            <a:ext cx="1360465" cy="129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636019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Qualities of Bad Self-Explanation</a:t>
            </a:r>
            <a:br>
              <a:rPr lang="en-US" dirty="0" smtClean="0"/>
            </a:br>
            <a:r>
              <a:rPr lang="en-US" dirty="0" smtClean="0"/>
              <a:t>(Chi et al., 1989; </a:t>
            </a:r>
            <a:r>
              <a:rPr lang="en-US" dirty="0" err="1" smtClean="0"/>
              <a:t>Renkl</a:t>
            </a:r>
            <a:r>
              <a:rPr lang="en-US" dirty="0" smtClean="0"/>
              <a:t>, 1997)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Simply re-phrasing the content</a:t>
            </a:r>
          </a:p>
          <a:p>
            <a:r>
              <a:rPr lang="en-US" dirty="0" smtClean="0"/>
              <a:t>Making trivial inferences</a:t>
            </a:r>
          </a:p>
        </p:txBody>
      </p:sp>
    </p:spTree>
    <p:extLst>
      <p:ext uri="{BB962C8B-B14F-4D97-AF65-F5344CB8AC3E}">
        <p14:creationId xmlns:p14="http://schemas.microsoft.com/office/powerpoint/2010/main" val="29382270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Different kinds of self-explainers?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Renkl</a:t>
            </a:r>
            <a:r>
              <a:rPr lang="en-US" dirty="0" smtClean="0"/>
              <a:t> (1997) argues that some self-explainers focus on principles, and others focus on attempting to understand and anticipate the goal structure</a:t>
            </a:r>
          </a:p>
          <a:p>
            <a:endParaRPr lang="en-US" dirty="0"/>
          </a:p>
          <a:p>
            <a:r>
              <a:rPr lang="en-US" dirty="0" smtClean="0"/>
              <a:t>Both groups are successful</a:t>
            </a:r>
          </a:p>
          <a:p>
            <a:pPr lvl="1"/>
            <a:r>
              <a:rPr lang="en-US" dirty="0" smtClean="0"/>
              <a:t>As compared to students who self-explain superficially or only to a minor degree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01444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 Comments?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is self-explanation beneficial?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is self-explanation beneficial?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Self-explanation helps fill in gaps in student knowledge that are not immediately clear from the text or worked example (Chi &amp; </a:t>
            </a:r>
            <a:r>
              <a:rPr lang="en-US" dirty="0" err="1" smtClean="0"/>
              <a:t>Bassok</a:t>
            </a:r>
            <a:r>
              <a:rPr lang="en-US" dirty="0" smtClean="0"/>
              <a:t>, 1989)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863384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is self-explanation beneficial?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By self-explaining, the learner re-derives the process used to conduct the step, and can then make analogies to that process later (</a:t>
            </a:r>
            <a:r>
              <a:rPr lang="en-US" dirty="0" err="1" smtClean="0"/>
              <a:t>VanLehn</a:t>
            </a:r>
            <a:r>
              <a:rPr lang="en-US" dirty="0" smtClean="0"/>
              <a:t> et al., 1991)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782264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is self-explanation beneficial?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Self-explanation is targeted to exactly what a student is struggling to comprehend </a:t>
            </a:r>
            <a:br>
              <a:rPr lang="en-US" dirty="0" smtClean="0"/>
            </a:br>
            <a:r>
              <a:rPr lang="en-US" dirty="0" smtClean="0"/>
              <a:t>(Chi, 2000)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911676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is self-explanation beneficial?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Self-explanation leads to revision of incorrect or incomplete mental models (Chi, 2000)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9413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Self-Explanation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possible explanations?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90107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Which…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Which of these explanations do you think are true? Why?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054596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However…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Many students do not self-explain even when they need to (Chi et al., 1989; </a:t>
            </a:r>
            <a:r>
              <a:rPr lang="en-US" dirty="0" err="1" smtClean="0"/>
              <a:t>Renkl</a:t>
            </a:r>
            <a:r>
              <a:rPr lang="en-US" dirty="0" smtClean="0"/>
              <a:t>, 1997; Chi, 2000)</a:t>
            </a:r>
          </a:p>
          <a:p>
            <a:endParaRPr lang="en-US" dirty="0"/>
          </a:p>
          <a:p>
            <a:r>
              <a:rPr lang="en-US" dirty="0" smtClean="0"/>
              <a:t>Leading to the question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917050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can we scaffold self-explanation?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Non-interactive scaffolds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17845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Chi et al., 1994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 smtClean="0"/>
              <a:t>“The </a:t>
            </a:r>
            <a:r>
              <a:rPr lang="en-US" dirty="0"/>
              <a:t>following is a chapter on the human circulatory system which was taken from a high school text </a:t>
            </a:r>
            <a:r>
              <a:rPr lang="en-US" dirty="0" smtClean="0"/>
              <a:t>book. We </a:t>
            </a:r>
            <a:r>
              <a:rPr lang="en-US" dirty="0"/>
              <a:t>are trying to learn more about how students read and learn from a textbook, as well as what </a:t>
            </a:r>
            <a:r>
              <a:rPr lang="en-US" dirty="0" smtClean="0"/>
              <a:t>makes some </a:t>
            </a:r>
            <a:r>
              <a:rPr lang="en-US" dirty="0"/>
              <a:t>textbooks better than others. In order for us to assess what information the  text book is good </a:t>
            </a:r>
            <a:r>
              <a:rPr lang="en-US" dirty="0" smtClean="0"/>
              <a:t>at making </a:t>
            </a:r>
            <a:r>
              <a:rPr lang="en-US" dirty="0"/>
              <a:t>understandable, it is important that you read every line very carefully–as if studying for an </a:t>
            </a:r>
            <a:r>
              <a:rPr lang="en-US" dirty="0" smtClean="0"/>
              <a:t>exam. The </a:t>
            </a:r>
            <a:r>
              <a:rPr lang="en-US" dirty="0"/>
              <a:t>text is presented one sentence at a time so that you will have time to really think about </a:t>
            </a:r>
            <a:r>
              <a:rPr lang="en-US" dirty="0" smtClean="0"/>
              <a:t>what information </a:t>
            </a:r>
            <a:r>
              <a:rPr lang="en-US" dirty="0"/>
              <a:t>each sentence provides and how I this relates to what you've already </a:t>
            </a:r>
            <a:r>
              <a:rPr lang="en-US" dirty="0" smtClean="0"/>
              <a:t>read. We </a:t>
            </a:r>
            <a:r>
              <a:rPr lang="en-US" dirty="0"/>
              <a:t>would like you to read each sentence out loud and then explain what it means to you. That is, </a:t>
            </a:r>
            <a:r>
              <a:rPr lang="en-US" dirty="0" smtClean="0"/>
              <a:t>what new </a:t>
            </a:r>
            <a:r>
              <a:rPr lang="en-US" dirty="0"/>
              <a:t>information does each line provide for you, how does it relate to what you've already read, does it </a:t>
            </a:r>
            <a:r>
              <a:rPr lang="en-US" dirty="0" smtClean="0"/>
              <a:t>give you </a:t>
            </a:r>
            <a:r>
              <a:rPr lang="en-US" dirty="0"/>
              <a:t>a new insight into your understanding of how the circulatory system works, or does it raise a </a:t>
            </a:r>
            <a:r>
              <a:rPr lang="en-US" dirty="0" smtClean="0"/>
              <a:t>question in </a:t>
            </a:r>
            <a:r>
              <a:rPr lang="en-US" dirty="0"/>
              <a:t>your mind. Tell us whatever is going through your mind–even if it seems </a:t>
            </a:r>
            <a:r>
              <a:rPr lang="en-US" dirty="0" smtClean="0"/>
              <a:t>unimportant. You </a:t>
            </a:r>
            <a:r>
              <a:rPr lang="en-US" dirty="0"/>
              <a:t>may need to go back and re-read parts of the text to really understand all the material. Also, </a:t>
            </a:r>
            <a:r>
              <a:rPr lang="en-US" dirty="0" smtClean="0"/>
              <a:t>some people </a:t>
            </a:r>
            <a:r>
              <a:rPr lang="en-US" dirty="0"/>
              <a:t>find it helpful, when reading difficult material, to draw a picture or take notes. Please feel free to </a:t>
            </a:r>
            <a:r>
              <a:rPr lang="en-US" dirty="0" smtClean="0"/>
              <a:t>do what </a:t>
            </a:r>
            <a:r>
              <a:rPr lang="en-US" dirty="0"/>
              <a:t>is best for you–please use these transparencies for this purpose. Let me know when you'd like to </a:t>
            </a:r>
            <a:r>
              <a:rPr lang="en-US" dirty="0" smtClean="0"/>
              <a:t>start a </a:t>
            </a:r>
            <a:r>
              <a:rPr lang="en-US" dirty="0"/>
              <a:t>new </a:t>
            </a:r>
            <a:r>
              <a:rPr lang="en-US" dirty="0" smtClean="0"/>
              <a:t>transparency”</a:t>
            </a:r>
          </a:p>
        </p:txBody>
      </p:sp>
    </p:spTree>
    <p:extLst>
      <p:ext uri="{BB962C8B-B14F-4D97-AF65-F5344CB8AC3E}">
        <p14:creationId xmlns:p14="http://schemas.microsoft.com/office/powerpoint/2010/main" val="264186843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Chi et al., 1994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Combined with prompts to explain</a:t>
            </a:r>
          </a:p>
          <a:p>
            <a:pPr lvl="1"/>
            <a:r>
              <a:rPr lang="en-US" dirty="0" smtClean="0"/>
              <a:t>“Why?”</a:t>
            </a:r>
          </a:p>
          <a:p>
            <a:pPr lvl="1"/>
            <a:r>
              <a:rPr lang="en-US" dirty="0" smtClean="0"/>
              <a:t>“Why would you say that?”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4534949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Renkl</a:t>
            </a:r>
            <a:r>
              <a:rPr lang="en-US" dirty="0" smtClean="0"/>
              <a:t> et al., 1998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/>
              <a:t>“On </a:t>
            </a:r>
            <a:r>
              <a:rPr lang="en-US" dirty="0"/>
              <a:t>the basis of a ﬁrst warm-up problem, hints to self-explain the rationale </a:t>
            </a:r>
            <a:r>
              <a:rPr lang="en-US" dirty="0" smtClean="0"/>
              <a:t>of the </a:t>
            </a:r>
            <a:r>
              <a:rPr lang="en-US" dirty="0"/>
              <a:t>presented solution steps were given. The hints in this conditions focused on the </a:t>
            </a:r>
            <a:r>
              <a:rPr lang="en-US" dirty="0" err="1"/>
              <a:t>subgoal</a:t>
            </a:r>
            <a:r>
              <a:rPr lang="en-US" dirty="0"/>
              <a:t> </a:t>
            </a:r>
            <a:r>
              <a:rPr lang="en-US" dirty="0" smtClean="0"/>
              <a:t>of each </a:t>
            </a:r>
            <a:r>
              <a:rPr lang="en-US" dirty="0"/>
              <a:t>step and the operator used to achieve it (i.e., explication of goal-operator combinations</a:t>
            </a:r>
            <a:r>
              <a:rPr lang="en-US" dirty="0" smtClean="0"/>
              <a:t>). Afterward</a:t>
            </a:r>
            <a:r>
              <a:rPr lang="en-US" dirty="0"/>
              <a:t>, the learners had to try to self-explain the solution of a second warm-up </a:t>
            </a:r>
            <a:r>
              <a:rPr lang="en-US" dirty="0" smtClean="0"/>
              <a:t>problem on </a:t>
            </a:r>
            <a:r>
              <a:rPr lang="en-US" dirty="0"/>
              <a:t>their own, coached by the experimenter. The coaching procedure consisted primarily </a:t>
            </a:r>
            <a:r>
              <a:rPr lang="en-US" dirty="0" smtClean="0"/>
              <a:t>of two </a:t>
            </a:r>
            <a:r>
              <a:rPr lang="en-US" dirty="0"/>
              <a:t>elements: (a) If important self-explanations were omitted, this was indicated and the learners were asked to supplement the missing explanations; (b) the learners’ questions </a:t>
            </a:r>
            <a:r>
              <a:rPr lang="en-US" dirty="0" smtClean="0"/>
              <a:t>concerning the </a:t>
            </a:r>
            <a:r>
              <a:rPr lang="en-US" dirty="0"/>
              <a:t>self-explanations they were expected to provide were </a:t>
            </a:r>
            <a:r>
              <a:rPr lang="en-US" dirty="0" smtClean="0"/>
              <a:t>answered… When </a:t>
            </a:r>
            <a:r>
              <a:rPr lang="en-US" dirty="0"/>
              <a:t>the learners stopped </a:t>
            </a:r>
            <a:r>
              <a:rPr lang="en-US" dirty="0" smtClean="0"/>
              <a:t>self-explaining for </a:t>
            </a:r>
            <a:r>
              <a:rPr lang="en-US" dirty="0"/>
              <a:t>more than 15 seconds, the experimenter asked them to go on in </a:t>
            </a:r>
            <a:r>
              <a:rPr lang="en-US" dirty="0" smtClean="0"/>
              <a:t>self-explaining”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653425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Interactive scaffolds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21639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Conati</a:t>
            </a:r>
            <a:r>
              <a:rPr lang="en-US" dirty="0" smtClean="0"/>
              <a:t> &amp; </a:t>
            </a:r>
            <a:r>
              <a:rPr lang="en-US" dirty="0" err="1" smtClean="0"/>
              <a:t>VanLehn</a:t>
            </a:r>
            <a:r>
              <a:rPr lang="en-US" dirty="0" smtClean="0"/>
              <a:t>, 2000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475" y="1381125"/>
            <a:ext cx="8145463" cy="5019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344428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Self-Explanation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When the student explains the content or meaning of a text they have just read (or a result they have just obtained, or a step in a worked example, etc., etc.) to themselves, in their own words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822700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Conati</a:t>
            </a:r>
            <a:r>
              <a:rPr lang="en-US" dirty="0"/>
              <a:t> &amp; </a:t>
            </a:r>
            <a:r>
              <a:rPr lang="en-US" dirty="0" err="1"/>
              <a:t>VanLehn</a:t>
            </a:r>
            <a:r>
              <a:rPr lang="en-US" dirty="0"/>
              <a:t>, 2000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875" y="1752600"/>
            <a:ext cx="7840663" cy="4930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5220484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Conati</a:t>
            </a:r>
            <a:r>
              <a:rPr lang="en-US" dirty="0" smtClean="0"/>
              <a:t> &amp; </a:t>
            </a:r>
            <a:r>
              <a:rPr lang="en-US" dirty="0" err="1" smtClean="0"/>
              <a:t>VanLehn</a:t>
            </a:r>
            <a:r>
              <a:rPr lang="en-US" dirty="0" smtClean="0"/>
              <a:t>, 2000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19225"/>
            <a:ext cx="9277350" cy="5438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6329957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Conati</a:t>
            </a:r>
            <a:r>
              <a:rPr lang="en-US" dirty="0"/>
              <a:t> &amp; </a:t>
            </a:r>
            <a:r>
              <a:rPr lang="en-US" dirty="0" err="1"/>
              <a:t>VanLehn</a:t>
            </a:r>
            <a:r>
              <a:rPr lang="en-US" dirty="0"/>
              <a:t>, 2000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Student model is used to infer which steps student does not understand</a:t>
            </a:r>
          </a:p>
          <a:p>
            <a:pPr lvl="1"/>
            <a:r>
              <a:rPr lang="en-US" dirty="0" smtClean="0"/>
              <a:t>Student is required to self-explain those steps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022297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Aleven</a:t>
            </a:r>
            <a:r>
              <a:rPr lang="en-US" dirty="0" smtClean="0"/>
              <a:t> &amp; </a:t>
            </a:r>
            <a:r>
              <a:rPr lang="en-US" dirty="0" err="1" smtClean="0"/>
              <a:t>Koedinger</a:t>
            </a:r>
            <a:r>
              <a:rPr lang="en-US" dirty="0" smtClean="0"/>
              <a:t>, 2002</a:t>
            </a:r>
            <a:endParaRPr lang="en-US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33513"/>
            <a:ext cx="9221977" cy="5043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0324793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Aleven</a:t>
            </a:r>
            <a:r>
              <a:rPr lang="en-US" dirty="0" smtClean="0"/>
              <a:t> &amp; </a:t>
            </a:r>
            <a:r>
              <a:rPr lang="en-US" dirty="0" err="1" smtClean="0"/>
              <a:t>Koedinger</a:t>
            </a:r>
            <a:r>
              <a:rPr lang="en-US" dirty="0" smtClean="0"/>
              <a:t>, 2002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Student is required to self-explain all steps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176398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Input modality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</a:t>
            </a:r>
            <a:r>
              <a:rPr lang="en-US" dirty="0" err="1" smtClean="0"/>
              <a:t>Conati</a:t>
            </a:r>
            <a:r>
              <a:rPr lang="en-US" dirty="0" smtClean="0"/>
              <a:t> &amp; </a:t>
            </a:r>
            <a:r>
              <a:rPr lang="en-US" dirty="0" err="1" smtClean="0"/>
              <a:t>VanLehn</a:t>
            </a:r>
            <a:r>
              <a:rPr lang="en-US" dirty="0" smtClean="0"/>
              <a:t> (2002) and in </a:t>
            </a:r>
            <a:r>
              <a:rPr lang="en-US" dirty="0" err="1" smtClean="0"/>
              <a:t>Aleven</a:t>
            </a:r>
            <a:r>
              <a:rPr lang="en-US" dirty="0" smtClean="0"/>
              <a:t> &amp; </a:t>
            </a:r>
            <a:r>
              <a:rPr lang="en-US" dirty="0" err="1" smtClean="0"/>
              <a:t>Koedinger</a:t>
            </a:r>
            <a:r>
              <a:rPr lang="en-US" dirty="0" smtClean="0"/>
              <a:t> (2002), students select a rule or theorem from a list</a:t>
            </a:r>
          </a:p>
          <a:p>
            <a:endParaRPr lang="en-US" dirty="0"/>
          </a:p>
          <a:p>
            <a:r>
              <a:rPr lang="en-US" dirty="0" smtClean="0"/>
              <a:t>In </a:t>
            </a:r>
            <a:r>
              <a:rPr lang="en-US" dirty="0"/>
              <a:t>(</a:t>
            </a:r>
            <a:r>
              <a:rPr lang="en-US" dirty="0" err="1"/>
              <a:t>Aleven</a:t>
            </a:r>
            <a:r>
              <a:rPr lang="en-US" dirty="0"/>
              <a:t> et al., 2004</a:t>
            </a:r>
            <a:r>
              <a:rPr lang="en-US" dirty="0" smtClean="0"/>
              <a:t>), having students self-explain in natural language did not improve learning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743111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One interesting aspect of </a:t>
            </a:r>
            <a:br>
              <a:rPr lang="en-US" dirty="0" smtClean="0"/>
            </a:br>
            <a:r>
              <a:rPr lang="en-US" dirty="0" err="1" smtClean="0"/>
              <a:t>Aleven</a:t>
            </a:r>
            <a:r>
              <a:rPr lang="en-US" dirty="0" smtClean="0"/>
              <a:t>, </a:t>
            </a:r>
            <a:r>
              <a:rPr lang="en-US" dirty="0" err="1" smtClean="0"/>
              <a:t>Conati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They flag incorrect self-explanations</a:t>
            </a:r>
          </a:p>
          <a:p>
            <a:endParaRPr lang="en-US" dirty="0"/>
          </a:p>
          <a:p>
            <a:r>
              <a:rPr lang="en-US" dirty="0" smtClean="0"/>
              <a:t>Why might this be a good idea?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46281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Which approach </a:t>
            </a:r>
            <a:br>
              <a:rPr lang="en-US" dirty="0" smtClean="0"/>
            </a:br>
            <a:r>
              <a:rPr lang="en-US" dirty="0" smtClean="0"/>
              <a:t>seems most effective?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the benefits and limitations of each approach?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255806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Fit Hypothesis</a:t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 err="1" smtClean="0"/>
              <a:t>Hausmann</a:t>
            </a:r>
            <a:r>
              <a:rPr lang="en-US" dirty="0" smtClean="0"/>
              <a:t> et al., 2008)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Students will have different learning needs in different situations</a:t>
            </a:r>
          </a:p>
          <a:p>
            <a:endParaRPr lang="en-US" dirty="0"/>
          </a:p>
          <a:p>
            <a:r>
              <a:rPr lang="en-US" dirty="0" smtClean="0"/>
              <a:t>Different types of SE are beneficial in different situations</a:t>
            </a:r>
          </a:p>
          <a:p>
            <a:endParaRPr lang="en-US" dirty="0"/>
          </a:p>
          <a:p>
            <a:r>
              <a:rPr lang="en-US" dirty="0" smtClean="0"/>
              <a:t>By matching SE prompts to student needs, we can improve learning</a:t>
            </a:r>
          </a:p>
        </p:txBody>
      </p:sp>
      <p:pic>
        <p:nvPicPr>
          <p:cNvPr id="8194" name="Picture 2" descr="http://www.lrdc.pitt.edu/nokes/bobh4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216" t="9998" r="18873" b="18001"/>
          <a:stretch/>
        </p:blipFill>
        <p:spPr bwMode="auto">
          <a:xfrm>
            <a:off x="8001000" y="5486400"/>
            <a:ext cx="1143000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939781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Fit Hypothesis</a:t>
            </a:r>
            <a:br>
              <a:rPr lang="en-US" dirty="0"/>
            </a:br>
            <a:r>
              <a:rPr lang="en-US" dirty="0"/>
              <a:t>(</a:t>
            </a:r>
            <a:r>
              <a:rPr lang="en-US" dirty="0" err="1"/>
              <a:t>Hausmann</a:t>
            </a:r>
            <a:r>
              <a:rPr lang="en-US" dirty="0"/>
              <a:t> et al., 2008)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i="1" dirty="0"/>
              <a:t>a. Justification-based Prompts </a:t>
            </a:r>
            <a:r>
              <a:rPr lang="en-US" dirty="0"/>
              <a:t>(</a:t>
            </a:r>
            <a:r>
              <a:rPr lang="en-US" dirty="0" err="1"/>
              <a:t>Conati</a:t>
            </a:r>
            <a:r>
              <a:rPr lang="en-US" dirty="0"/>
              <a:t> &amp; </a:t>
            </a:r>
            <a:r>
              <a:rPr lang="en-US" dirty="0" err="1"/>
              <a:t>VanLehn</a:t>
            </a:r>
            <a:r>
              <a:rPr lang="en-US" dirty="0"/>
              <a:t>, 2000)</a:t>
            </a:r>
          </a:p>
          <a:p>
            <a:pPr lvl="1"/>
            <a:r>
              <a:rPr lang="en-US" dirty="0" smtClean="0"/>
              <a:t>What </a:t>
            </a:r>
            <a:r>
              <a:rPr lang="en-US" dirty="0"/>
              <a:t>principle is being applied on this step?</a:t>
            </a:r>
          </a:p>
          <a:p>
            <a:pPr lvl="1"/>
            <a:r>
              <a:rPr lang="en-US" dirty="0" smtClean="0"/>
              <a:t>This </a:t>
            </a:r>
            <a:r>
              <a:rPr lang="en-US" dirty="0"/>
              <a:t>choice is correct because…</a:t>
            </a:r>
          </a:p>
          <a:p>
            <a:pPr lvl="1"/>
            <a:r>
              <a:rPr lang="en-US" dirty="0" smtClean="0"/>
              <a:t>What </a:t>
            </a:r>
            <a:r>
              <a:rPr lang="en-US" dirty="0"/>
              <a:t>is the justification for this step? Why is it correct?</a:t>
            </a:r>
          </a:p>
          <a:p>
            <a:pPr lvl="1"/>
            <a:r>
              <a:rPr lang="en-US" dirty="0" smtClean="0"/>
              <a:t>What </a:t>
            </a:r>
            <a:r>
              <a:rPr lang="en-US" dirty="0"/>
              <a:t>law, definition, or rule allows one to draw </a:t>
            </a:r>
            <a:r>
              <a:rPr lang="en-US" dirty="0" smtClean="0"/>
              <a:t>that conclusion</a:t>
            </a:r>
            <a:r>
              <a:rPr lang="en-US" dirty="0"/>
              <a:t>?</a:t>
            </a:r>
          </a:p>
          <a:p>
            <a:r>
              <a:rPr lang="it-IT" i="1" dirty="0"/>
              <a:t>b. Meta-cognitive Prompts </a:t>
            </a:r>
            <a:r>
              <a:rPr lang="it-IT" dirty="0"/>
              <a:t>(Chi, et al., 1994)</a:t>
            </a:r>
          </a:p>
          <a:p>
            <a:pPr lvl="1"/>
            <a:r>
              <a:rPr lang="en-US" dirty="0" smtClean="0"/>
              <a:t>What </a:t>
            </a:r>
            <a:r>
              <a:rPr lang="en-US" dirty="0"/>
              <a:t>new information does each step provide for you?</a:t>
            </a:r>
          </a:p>
          <a:p>
            <a:pPr lvl="1"/>
            <a:r>
              <a:rPr lang="en-US" dirty="0" smtClean="0"/>
              <a:t>How </a:t>
            </a:r>
            <a:r>
              <a:rPr lang="en-US" dirty="0"/>
              <a:t>does it relate to what you've already seen?</a:t>
            </a:r>
          </a:p>
          <a:p>
            <a:pPr lvl="1"/>
            <a:r>
              <a:rPr lang="en-US" dirty="0" smtClean="0"/>
              <a:t>Does </a:t>
            </a:r>
            <a:r>
              <a:rPr lang="en-US" dirty="0"/>
              <a:t>it give you a new insight into your understanding </a:t>
            </a:r>
            <a:r>
              <a:rPr lang="en-US" dirty="0" smtClean="0"/>
              <a:t>of how </a:t>
            </a:r>
            <a:r>
              <a:rPr lang="en-US" dirty="0"/>
              <a:t>to solve the problems?</a:t>
            </a:r>
          </a:p>
          <a:p>
            <a:pPr lvl="1"/>
            <a:r>
              <a:rPr lang="en-US" dirty="0" smtClean="0"/>
              <a:t>Does </a:t>
            </a:r>
            <a:r>
              <a:rPr lang="en-US" dirty="0"/>
              <a:t>it raise a question in your mind?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838099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Self-Explanation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Does not include </a:t>
            </a:r>
          </a:p>
          <a:p>
            <a:pPr lvl="1"/>
            <a:r>
              <a:rPr lang="en-US" dirty="0" smtClean="0"/>
              <a:t>monitoring statements</a:t>
            </a:r>
          </a:p>
          <a:p>
            <a:pPr lvl="1"/>
            <a:r>
              <a:rPr lang="en-US" dirty="0" smtClean="0"/>
              <a:t>paraphrases</a:t>
            </a:r>
          </a:p>
          <a:p>
            <a:pPr lvl="1"/>
            <a:r>
              <a:rPr lang="en-US" dirty="0" smtClean="0"/>
              <a:t>translations of individual words</a:t>
            </a:r>
          </a:p>
          <a:p>
            <a:pPr lvl="1"/>
            <a:r>
              <a:rPr lang="en-US" dirty="0" smtClean="0"/>
              <a:t>bridging inferences (inferences that two sentences are referring to the same thing)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098602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However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Thus far, the fit hypothesis has not been confirmed</a:t>
            </a:r>
          </a:p>
          <a:p>
            <a:endParaRPr lang="en-US" dirty="0"/>
          </a:p>
          <a:p>
            <a:r>
              <a:rPr lang="en-US" dirty="0" err="1" smtClean="0"/>
              <a:t>Hausmann</a:t>
            </a:r>
            <a:r>
              <a:rPr lang="en-US" dirty="0" smtClean="0"/>
              <a:t> et al., 2008 found that the meta-cognitive prompts were less effective across the board</a:t>
            </a:r>
          </a:p>
          <a:p>
            <a:pPr lvl="1"/>
            <a:r>
              <a:rPr lang="en-US" dirty="0" smtClean="0"/>
              <a:t>Students appeared to ignore them</a:t>
            </a:r>
          </a:p>
          <a:p>
            <a:pPr lvl="1"/>
            <a:r>
              <a:rPr lang="en-US" dirty="0" smtClean="0"/>
              <a:t>Bad theory or bad implementation of prompts?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944170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 Comments?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Measurement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Think-aloud studies (Chi et al., 1994)</a:t>
            </a:r>
          </a:p>
          <a:p>
            <a:r>
              <a:rPr lang="en-US" dirty="0"/>
              <a:t>Examining contents of self-explanations given in </a:t>
            </a:r>
            <a:r>
              <a:rPr lang="en-US" dirty="0" err="1"/>
              <a:t>scaffolded</a:t>
            </a:r>
            <a:r>
              <a:rPr lang="en-US" dirty="0"/>
              <a:t> interface (</a:t>
            </a:r>
            <a:r>
              <a:rPr lang="en-US" dirty="0" err="1"/>
              <a:t>Conati</a:t>
            </a:r>
            <a:r>
              <a:rPr lang="en-US" dirty="0"/>
              <a:t> &amp; </a:t>
            </a:r>
            <a:r>
              <a:rPr lang="en-US" dirty="0" err="1"/>
              <a:t>VanLehn</a:t>
            </a:r>
            <a:r>
              <a:rPr lang="en-US" dirty="0"/>
              <a:t>, 2000; </a:t>
            </a:r>
            <a:r>
              <a:rPr lang="en-US" dirty="0" err="1"/>
              <a:t>Aleven</a:t>
            </a:r>
            <a:r>
              <a:rPr lang="en-US" dirty="0"/>
              <a:t> et al., 2002, 2004)</a:t>
            </a:r>
          </a:p>
          <a:p>
            <a:r>
              <a:rPr lang="en-US" dirty="0" smtClean="0"/>
              <a:t>Looking for pauses at the right times in log files (Shih et al., 2008)</a:t>
            </a:r>
          </a:p>
          <a:p>
            <a:pPr lvl="1"/>
            <a:r>
              <a:rPr lang="en-US" dirty="0" smtClean="0"/>
              <a:t>E.g. immediately after the student has read a hint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286156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Thoughts on these types of measurement?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Any other plausible measurements?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778932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Wednesday, </a:t>
            </a:r>
            <a:r>
              <a:rPr lang="en-US" dirty="0"/>
              <a:t>January </a:t>
            </a:r>
            <a:r>
              <a:rPr lang="en-US" dirty="0" smtClean="0"/>
              <a:t>26</a:t>
            </a:r>
            <a:endParaRPr lang="en-US" dirty="0"/>
          </a:p>
          <a:p>
            <a:r>
              <a:rPr lang="en-US" dirty="0" smtClean="0"/>
              <a:t>4am-6:10pm</a:t>
            </a:r>
          </a:p>
          <a:p>
            <a:endParaRPr lang="en-US" dirty="0" smtClean="0"/>
          </a:p>
          <a:p>
            <a:r>
              <a:rPr lang="en-US" dirty="0" smtClean="0"/>
              <a:t>Help-Seeking</a:t>
            </a:r>
          </a:p>
          <a:p>
            <a:endParaRPr lang="en-US" dirty="0" smtClean="0"/>
          </a:p>
          <a:p>
            <a:r>
              <a:rPr lang="en-US" dirty="0" err="1" smtClean="0"/>
              <a:t>Aleven</a:t>
            </a:r>
            <a:r>
              <a:rPr lang="en-US" dirty="0" smtClean="0"/>
              <a:t>, V., Stahl, E., </a:t>
            </a:r>
            <a:r>
              <a:rPr lang="en-US" dirty="0" err="1" smtClean="0"/>
              <a:t>Schworm</a:t>
            </a:r>
            <a:r>
              <a:rPr lang="en-US" dirty="0" smtClean="0"/>
              <a:t>, S., Fischer, F., Wallace, R. (2003) Help Seeking and Help Design in Interactive Learning Environments. </a:t>
            </a:r>
            <a:r>
              <a:rPr lang="en-US" i="1" dirty="0" smtClean="0"/>
              <a:t>Review of Educational Research</a:t>
            </a:r>
            <a:r>
              <a:rPr lang="en-US" dirty="0" smtClean="0"/>
              <a:t>, 73 (3), 277-320.</a:t>
            </a:r>
          </a:p>
          <a:p>
            <a:r>
              <a:rPr lang="en-US" dirty="0" err="1" smtClean="0"/>
              <a:t>Karabenick</a:t>
            </a:r>
            <a:r>
              <a:rPr lang="en-US" dirty="0" smtClean="0"/>
              <a:t>, S.A. (2004) Perceived Achievement Goal Structure and College Student Help Seeking. </a:t>
            </a:r>
            <a:r>
              <a:rPr lang="en-US" i="1" dirty="0" smtClean="0"/>
              <a:t>Journal of Educational Psychology</a:t>
            </a:r>
            <a:r>
              <a:rPr lang="en-US" dirty="0" smtClean="0"/>
              <a:t>, 96 (3), 569-581.</a:t>
            </a:r>
          </a:p>
          <a:p>
            <a:r>
              <a:rPr lang="en-US" dirty="0" err="1" smtClean="0"/>
              <a:t>Aleven</a:t>
            </a:r>
            <a:r>
              <a:rPr lang="en-US" dirty="0" smtClean="0"/>
              <a:t>, V., McLaren, B., Roll, I., </a:t>
            </a:r>
            <a:r>
              <a:rPr lang="en-US" dirty="0" err="1" smtClean="0"/>
              <a:t>Koedinger</a:t>
            </a:r>
            <a:r>
              <a:rPr lang="en-US" dirty="0" smtClean="0"/>
              <a:t>, K.R. (2006) Toward Meta-Cognitive Tutoring: A Model of Help-Seeking with a Cognitive Tutor. </a:t>
            </a:r>
            <a:r>
              <a:rPr lang="en-US" i="1" dirty="0" smtClean="0"/>
              <a:t>International Journal of Artificial Intelligence in Education</a:t>
            </a:r>
            <a:r>
              <a:rPr lang="en-US" dirty="0" smtClean="0"/>
              <a:t>, 16, 101-130.</a:t>
            </a:r>
            <a:endParaRPr lang="en-US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Survey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Please complete this survey, to help me make </a:t>
            </a:r>
            <a:r>
              <a:rPr lang="en-US" smtClean="0"/>
              <a:t>this class better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64941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 What are the effects</a:t>
            </a:r>
            <a:br>
              <a:rPr lang="en-US" dirty="0" smtClean="0"/>
            </a:br>
            <a:r>
              <a:rPr lang="en-US" dirty="0" smtClean="0"/>
              <a:t>of self-explanation?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 What are the effects</a:t>
            </a:r>
            <a:br>
              <a:rPr lang="en-US" dirty="0" smtClean="0"/>
            </a:br>
            <a:r>
              <a:rPr lang="en-US" dirty="0" smtClean="0"/>
              <a:t>of self-explanation?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Better understanding, controlling for prior knowledge</a:t>
            </a:r>
          </a:p>
          <a:p>
            <a:endParaRPr lang="en-US" sz="2800" dirty="0" smtClean="0"/>
          </a:p>
          <a:p>
            <a:r>
              <a:rPr lang="en-US" sz="2800" dirty="0" smtClean="0"/>
              <a:t>True for spontaneous self-explanation (which could be selection bias), from worked examples or on-demand hints</a:t>
            </a:r>
            <a:br>
              <a:rPr lang="en-US" sz="2800" dirty="0" smtClean="0"/>
            </a:br>
            <a:r>
              <a:rPr lang="en-US" sz="2800" dirty="0" smtClean="0"/>
              <a:t>(Chi et al., 1989; </a:t>
            </a:r>
            <a:r>
              <a:rPr lang="en-US" sz="2800" dirty="0" err="1" smtClean="0"/>
              <a:t>Pirolli</a:t>
            </a:r>
            <a:r>
              <a:rPr lang="en-US" sz="2800" dirty="0" smtClean="0"/>
              <a:t> &amp; </a:t>
            </a:r>
            <a:r>
              <a:rPr lang="en-US" sz="2800" dirty="0" err="1" smtClean="0"/>
              <a:t>Recker</a:t>
            </a:r>
            <a:r>
              <a:rPr lang="en-US" sz="2800" dirty="0" smtClean="0"/>
              <a:t>, 1994; </a:t>
            </a:r>
            <a:br>
              <a:rPr lang="en-US" sz="2800" dirty="0" smtClean="0"/>
            </a:br>
            <a:r>
              <a:rPr lang="en-US" sz="2800" dirty="0" smtClean="0"/>
              <a:t>Shih, </a:t>
            </a:r>
            <a:r>
              <a:rPr lang="en-US" sz="2800" dirty="0" err="1" smtClean="0"/>
              <a:t>Koedinger</a:t>
            </a:r>
            <a:r>
              <a:rPr lang="en-US" sz="2800" dirty="0" smtClean="0"/>
              <a:t>, &amp; </a:t>
            </a:r>
            <a:r>
              <a:rPr lang="en-US" sz="2800" dirty="0" err="1" smtClean="0"/>
              <a:t>Scheines</a:t>
            </a:r>
            <a:r>
              <a:rPr lang="en-US" sz="2800" dirty="0" smtClean="0"/>
              <a:t>, 2008)</a:t>
            </a:r>
          </a:p>
          <a:p>
            <a:endParaRPr lang="en-US" sz="2800" dirty="0" smtClean="0"/>
          </a:p>
        </p:txBody>
      </p:sp>
      <p:pic>
        <p:nvPicPr>
          <p:cNvPr id="1026" name="Picture 2" descr="http://www.public.asu.edu/~mtchi/images/headsho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0100" y="5485492"/>
            <a:ext cx="1257300" cy="1390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cmu.edu/pier/assets/be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5461000"/>
            <a:ext cx="1066800" cy="14151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t0.gstatic.com/images?q=tbn:ANd9GcQXGL0IS3IxQrnPfbXOiYf8KNXl83cwhh_wofDWrQbXApmIXGsv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0290" y="5460999"/>
            <a:ext cx="1153710" cy="14151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http://digitalcommons.usu.edu/assets/md5images/8d5f55b56ac7df62162b273d1f58b49e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5476532"/>
            <a:ext cx="1066800" cy="13814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 What are the effects</a:t>
            </a:r>
            <a:br>
              <a:rPr lang="en-US" dirty="0" smtClean="0"/>
            </a:br>
            <a:r>
              <a:rPr lang="en-US" dirty="0" smtClean="0"/>
              <a:t>of self-explanation?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Also true for when students are </a:t>
            </a:r>
            <a:r>
              <a:rPr lang="en-US" dirty="0" err="1" smtClean="0"/>
              <a:t>scaffolded</a:t>
            </a:r>
            <a:r>
              <a:rPr lang="en-US" dirty="0" smtClean="0"/>
              <a:t> in self-explaining (in experimental studies)</a:t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 err="1" smtClean="0"/>
              <a:t>Bielaczyc</a:t>
            </a:r>
            <a:r>
              <a:rPr lang="en-US" dirty="0" smtClean="0"/>
              <a:t> &amp; </a:t>
            </a:r>
            <a:r>
              <a:rPr lang="en-US" dirty="0" err="1" smtClean="0"/>
              <a:t>Recker</a:t>
            </a:r>
            <a:r>
              <a:rPr lang="en-US" dirty="0" smtClean="0"/>
              <a:t>, 1991; Chi et al., 1994; </a:t>
            </a:r>
            <a:r>
              <a:rPr lang="en-US" dirty="0" err="1" smtClean="0"/>
              <a:t>Conati</a:t>
            </a:r>
            <a:r>
              <a:rPr lang="en-US" dirty="0" smtClean="0"/>
              <a:t> &amp; </a:t>
            </a:r>
            <a:r>
              <a:rPr lang="en-US" dirty="0" err="1" smtClean="0"/>
              <a:t>VanLehn</a:t>
            </a:r>
            <a:r>
              <a:rPr lang="en-US" dirty="0" smtClean="0"/>
              <a:t>, 2000; </a:t>
            </a:r>
            <a:r>
              <a:rPr lang="en-US" dirty="0" err="1" smtClean="0"/>
              <a:t>Aleven</a:t>
            </a:r>
            <a:r>
              <a:rPr lang="en-US" dirty="0" smtClean="0"/>
              <a:t> et al., 2002)</a:t>
            </a:r>
            <a:endParaRPr lang="en-US" dirty="0"/>
          </a:p>
        </p:txBody>
      </p:sp>
      <p:pic>
        <p:nvPicPr>
          <p:cNvPr id="2052" name="Picture 4" descr="http://www.cs.ubc.ca/people/photos/conat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5410198"/>
            <a:ext cx="1330036" cy="1524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ttp://www.public.asu.edu/~kvanlehn/images/kurt_vanleh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961" y="5410199"/>
            <a:ext cx="1285875" cy="1524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7" name="Picture 9" descr="http://www.hcii.cmu.edu/system/files/imagecache/Image_resize/images/faculty/Aleven_March09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5391150"/>
            <a:ext cx="1466850" cy="1466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529469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characterizes </a:t>
            </a:r>
            <a:br>
              <a:rPr lang="en-US" dirty="0" smtClean="0"/>
            </a:br>
            <a:r>
              <a:rPr lang="en-US" dirty="0" smtClean="0"/>
              <a:t>good self-explanation?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Self-Explanation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“…Good students seem to generate explanations which relate to the principles stated in the text, as well as relating the consecutive example statements to each other” (Chi et al., 1989)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915</TotalTime>
  <Words>1324</Words>
  <Application>Microsoft Office PowerPoint</Application>
  <PresentationFormat>On-screen Show (4:3)</PresentationFormat>
  <Paragraphs>129</Paragraphs>
  <Slides>46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47" baseType="lpstr">
      <vt:lpstr>Office Theme</vt:lpstr>
      <vt:lpstr>Meta-Cognition, Motivation,  and Affect</vt:lpstr>
      <vt:lpstr>Self-Explanation</vt:lpstr>
      <vt:lpstr>Self-Explanation</vt:lpstr>
      <vt:lpstr>Self-Explanation</vt:lpstr>
      <vt:lpstr> What are the effects of self-explanation?</vt:lpstr>
      <vt:lpstr> What are the effects of self-explanation?</vt:lpstr>
      <vt:lpstr> What are the effects of self-explanation?</vt:lpstr>
      <vt:lpstr>What characterizes  good self-explanation?</vt:lpstr>
      <vt:lpstr>Self-Explanation</vt:lpstr>
      <vt:lpstr>Qualities of Good Self-Explanation (Chi et al., 1989; Chi &amp; VanLehn, 1991)</vt:lpstr>
      <vt:lpstr>Qualities of Good Self-Explanation (Renkl, 1997)</vt:lpstr>
      <vt:lpstr>Qualities of Bad Self-Explanation (Chi et al., 1989; Renkl, 1997)</vt:lpstr>
      <vt:lpstr>Different kinds of self-explainers?</vt:lpstr>
      <vt:lpstr>Questions? Comments?</vt:lpstr>
      <vt:lpstr>Why is self-explanation beneficial?</vt:lpstr>
      <vt:lpstr>Why is self-explanation beneficial?</vt:lpstr>
      <vt:lpstr>Why is self-explanation beneficial?</vt:lpstr>
      <vt:lpstr>Why is self-explanation beneficial?</vt:lpstr>
      <vt:lpstr>Why is self-explanation beneficial?</vt:lpstr>
      <vt:lpstr>Other possible explanations?</vt:lpstr>
      <vt:lpstr>Which…</vt:lpstr>
      <vt:lpstr>However…</vt:lpstr>
      <vt:lpstr>How can we scaffold self-explanation?</vt:lpstr>
      <vt:lpstr>Non-interactive scaffolds</vt:lpstr>
      <vt:lpstr>Chi et al., 1994</vt:lpstr>
      <vt:lpstr>Chi et al., 1994</vt:lpstr>
      <vt:lpstr>Renkl et al., 1998</vt:lpstr>
      <vt:lpstr>Interactive scaffolds</vt:lpstr>
      <vt:lpstr>Conati &amp; VanLehn, 2000</vt:lpstr>
      <vt:lpstr>Conati &amp; VanLehn, 2000</vt:lpstr>
      <vt:lpstr>Conati &amp; VanLehn, 2000</vt:lpstr>
      <vt:lpstr>Conati &amp; VanLehn, 2000</vt:lpstr>
      <vt:lpstr>Aleven &amp; Koedinger, 2002</vt:lpstr>
      <vt:lpstr>Aleven &amp; Koedinger, 2002</vt:lpstr>
      <vt:lpstr>Input modality</vt:lpstr>
      <vt:lpstr>One interesting aspect of  Aleven, Conati</vt:lpstr>
      <vt:lpstr>Which approach  seems most effective?</vt:lpstr>
      <vt:lpstr>Fit Hypothesis (Hausmann et al., 2008)</vt:lpstr>
      <vt:lpstr>Fit Hypothesis (Hausmann et al., 2008)</vt:lpstr>
      <vt:lpstr>However</vt:lpstr>
      <vt:lpstr>Questions? Comments?</vt:lpstr>
      <vt:lpstr>Measurement Methods</vt:lpstr>
      <vt:lpstr>Thoughts on these types of measurement?</vt:lpstr>
      <vt:lpstr>Next Class</vt:lpstr>
      <vt:lpstr>Survey</vt:lpstr>
      <vt:lpstr>The End</vt:lpstr>
    </vt:vector>
  </TitlesOfParts>
  <Company>Worcester Polytechnic Institute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Methods for the Learning Sciences</dc:title>
  <dc:creator>rsbaker</dc:creator>
  <cp:lastModifiedBy>Ryan Baker</cp:lastModifiedBy>
  <cp:revision>469</cp:revision>
  <dcterms:created xsi:type="dcterms:W3CDTF">2010-01-07T20:34:12Z</dcterms:created>
  <dcterms:modified xsi:type="dcterms:W3CDTF">2011-01-22T21:17:45Z</dcterms:modified>
</cp:coreProperties>
</file>