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377" r:id="rId3"/>
    <p:sldId id="506" r:id="rId4"/>
    <p:sldId id="596" r:id="rId5"/>
    <p:sldId id="597" r:id="rId6"/>
    <p:sldId id="598" r:id="rId7"/>
    <p:sldId id="378" r:id="rId8"/>
    <p:sldId id="524" r:id="rId9"/>
    <p:sldId id="525" r:id="rId10"/>
    <p:sldId id="526" r:id="rId11"/>
    <p:sldId id="536" r:id="rId12"/>
    <p:sldId id="537" r:id="rId13"/>
    <p:sldId id="527" r:id="rId14"/>
    <p:sldId id="535" r:id="rId15"/>
    <p:sldId id="530" r:id="rId16"/>
    <p:sldId id="529" r:id="rId17"/>
    <p:sldId id="532" r:id="rId18"/>
    <p:sldId id="528" r:id="rId19"/>
    <p:sldId id="531" r:id="rId20"/>
    <p:sldId id="599" r:id="rId21"/>
    <p:sldId id="600" r:id="rId22"/>
    <p:sldId id="542" r:id="rId23"/>
    <p:sldId id="543" r:id="rId24"/>
    <p:sldId id="591" r:id="rId25"/>
    <p:sldId id="547" r:id="rId26"/>
    <p:sldId id="548" r:id="rId27"/>
    <p:sldId id="549" r:id="rId28"/>
    <p:sldId id="601" r:id="rId29"/>
    <p:sldId id="550" r:id="rId30"/>
    <p:sldId id="551" r:id="rId31"/>
    <p:sldId id="552" r:id="rId32"/>
    <p:sldId id="545" r:id="rId33"/>
    <p:sldId id="544" r:id="rId34"/>
    <p:sldId id="554" r:id="rId35"/>
    <p:sldId id="555" r:id="rId36"/>
    <p:sldId id="556" r:id="rId37"/>
    <p:sldId id="560" r:id="rId38"/>
    <p:sldId id="557" r:id="rId39"/>
    <p:sldId id="562" r:id="rId40"/>
    <p:sldId id="558" r:id="rId41"/>
    <p:sldId id="561" r:id="rId42"/>
    <p:sldId id="563" r:id="rId43"/>
    <p:sldId id="559" r:id="rId44"/>
    <p:sldId id="538" r:id="rId45"/>
    <p:sldId id="579" r:id="rId46"/>
    <p:sldId id="580" r:id="rId47"/>
    <p:sldId id="564" r:id="rId48"/>
    <p:sldId id="592" r:id="rId49"/>
    <p:sldId id="565" r:id="rId50"/>
    <p:sldId id="567" r:id="rId51"/>
    <p:sldId id="568" r:id="rId52"/>
    <p:sldId id="571" r:id="rId53"/>
    <p:sldId id="569" r:id="rId54"/>
    <p:sldId id="570" r:id="rId55"/>
    <p:sldId id="572" r:id="rId56"/>
    <p:sldId id="603" r:id="rId57"/>
    <p:sldId id="602" r:id="rId58"/>
    <p:sldId id="573" r:id="rId59"/>
    <p:sldId id="574" r:id="rId60"/>
    <p:sldId id="577" r:id="rId61"/>
    <p:sldId id="581" r:id="rId62"/>
    <p:sldId id="578" r:id="rId63"/>
    <p:sldId id="593" r:id="rId64"/>
    <p:sldId id="582" r:id="rId65"/>
    <p:sldId id="585" r:id="rId66"/>
    <p:sldId id="583" r:id="rId67"/>
    <p:sldId id="584" r:id="rId68"/>
    <p:sldId id="588" r:id="rId69"/>
    <p:sldId id="586" r:id="rId70"/>
    <p:sldId id="587" r:id="rId71"/>
    <p:sldId id="589" r:id="rId72"/>
    <p:sldId id="590" r:id="rId73"/>
    <p:sldId id="594" r:id="rId74"/>
    <p:sldId id="380" r:id="rId75"/>
    <p:sldId id="595" r:id="rId76"/>
    <p:sldId id="30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2429" autoAdjust="0"/>
  </p:normalViewPr>
  <p:slideViewPr>
    <p:cSldViewPr>
      <p:cViewPr varScale="1">
        <p:scale>
          <a:sx n="72" d="100"/>
          <a:sy n="7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oEWCejQIg&amp;feature=related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oEWCejQIg&amp;feature=related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Methods</a:t>
            </a:r>
            <a:br>
              <a:rPr lang="en-US" dirty="0" smtClean="0"/>
            </a:br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does Schofield </a:t>
            </a:r>
            <a:br>
              <a:rPr lang="en-US" dirty="0" smtClean="0"/>
            </a:br>
            <a:r>
              <a:rPr lang="en-US" dirty="0" smtClean="0"/>
              <a:t>fit on this diagram?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86000" y="4419600"/>
            <a:ext cx="381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6400" y="4419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ENTITATIVE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HOLISTIC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ESSENTIALIST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EXISTENTIALIST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use of mathematics in real-life context from Lave?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student responses to educational technology from Schofield?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similarities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 terms of methods)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similarities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Qualitative, observational-interviewing methods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attend to the individual in terms of how they are impacted by their contexts</a:t>
            </a:r>
          </a:p>
          <a:p>
            <a:pPr lvl="1"/>
            <a:r>
              <a:rPr lang="en-US" dirty="0" smtClean="0"/>
              <a:t>How shoppers are influenced by the changes in the price of noodles</a:t>
            </a:r>
          </a:p>
          <a:p>
            <a:pPr lvl="1"/>
            <a:r>
              <a:rPr lang="en-US" dirty="0" smtClean="0"/>
              <a:t>How students are influenced by the tutor and by the changes it creates in the classroom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 terms of methods)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“Interviewer” versus “Observer”</a:t>
            </a:r>
          </a:p>
          <a:p>
            <a:endParaRPr lang="en-US" dirty="0" smtClean="0"/>
          </a:p>
          <a:p>
            <a:r>
              <a:rPr lang="en-US" dirty="0" smtClean="0"/>
              <a:t>Does this difference reflect anything real?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targeted questions in Schofield, more responsive interaction in Lave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5" y="3009900"/>
            <a:ext cx="76247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86200"/>
            <a:ext cx="56483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95875"/>
            <a:ext cx="82962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immediate questions in Lave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2838450"/>
            <a:ext cx="803116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67200"/>
            <a:ext cx="78025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Probing Question for today</a:t>
            </a:r>
            <a:endParaRPr lang="en-US" dirty="0" smtClean="0"/>
          </a:p>
          <a:p>
            <a:r>
              <a:rPr lang="en-US" dirty="0" smtClean="0"/>
              <a:t>Qualitative Methods</a:t>
            </a:r>
          </a:p>
          <a:p>
            <a:r>
              <a:rPr lang="en-US" dirty="0" smtClean="0"/>
              <a:t>Probing Question for next class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Schofield is more interested in interactions between individuals (competition, changes in helping behavior), whereas Lave is more interested in interactions between individuals and the supermarket itself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Schofield is more interested normative aspects of the tutor (e.g. changes to motivation and learning) whereas Lave is more interested in the interaction itself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Phenomenology versus dialectic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key differences between Lave and Schofield?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Phenomenology versus dialectic</a:t>
            </a:r>
          </a:p>
          <a:p>
            <a:endParaRPr lang="en-US" dirty="0" smtClean="0"/>
          </a:p>
          <a:p>
            <a:r>
              <a:rPr lang="en-US" dirty="0" smtClean="0"/>
              <a:t>Say what?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or questions on what we’ve discussed so far?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here’s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Locus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Whose interpretations (</a:t>
            </a:r>
            <a:r>
              <a:rPr lang="en-US" dirty="0" err="1" smtClean="0"/>
              <a:t>Lave’s</a:t>
            </a:r>
            <a:r>
              <a:rPr lang="en-US" dirty="0" smtClean="0"/>
              <a:t> or Schofield’s) are closer to the subject’s own interpretations of their activity?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 in Lave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</a:p>
          <a:p>
            <a:endParaRPr lang="en-US" dirty="0" smtClean="0"/>
          </a:p>
          <a:p>
            <a:r>
              <a:rPr lang="en-US" dirty="0" smtClean="0"/>
              <a:t>Do they reflect an attempt to interpret things as the subject would interpret them?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 in Lave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84701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676400"/>
            <a:ext cx="6324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5714429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Think of something awesome that Stigler &amp; </a:t>
            </a:r>
            <a:r>
              <a:rPr lang="en-US" dirty="0" err="1" smtClean="0"/>
              <a:t>Hiebert</a:t>
            </a:r>
            <a:r>
              <a:rPr lang="en-US" dirty="0" smtClean="0"/>
              <a:t> could do with their coded data </a:t>
            </a:r>
          </a:p>
          <a:p>
            <a:pPr lvl="1"/>
            <a:r>
              <a:rPr lang="en-US" dirty="0" smtClean="0"/>
              <a:t>What could be done? </a:t>
            </a:r>
          </a:p>
          <a:p>
            <a:pPr lvl="1"/>
            <a:r>
              <a:rPr lang="en-US" dirty="0" smtClean="0"/>
              <a:t>How would one go about doing it, at a very high level?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 want, you can also pretend that Stigler &amp; </a:t>
            </a:r>
            <a:r>
              <a:rPr lang="en-US" dirty="0" err="1" smtClean="0"/>
              <a:t>Hiebert</a:t>
            </a:r>
            <a:r>
              <a:rPr lang="en-US" dirty="0" smtClean="0"/>
              <a:t> handed out and coded any kind of paper survey or measure, as long as a student can fill it out in less than an hour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38113"/>
            <a:ext cx="83439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38113"/>
            <a:ext cx="83439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57400" y="3886200"/>
            <a:ext cx="6553200" cy="38100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267200"/>
            <a:ext cx="7162800" cy="30480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Locus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with the analyst/the researcher</a:t>
            </a:r>
          </a:p>
          <a:p>
            <a:endParaRPr lang="en-US" dirty="0" smtClean="0"/>
          </a:p>
          <a:p>
            <a:r>
              <a:rPr lang="en-US" dirty="0" smtClean="0"/>
              <a:t>It’s hard to envision it otherwise in dialectic thought </a:t>
            </a:r>
          </a:p>
          <a:p>
            <a:endParaRPr lang="en-US" dirty="0" smtClean="0"/>
          </a:p>
          <a:p>
            <a:r>
              <a:rPr lang="en-US" dirty="0" smtClean="0"/>
              <a:t>If you are trying to model the relationship between an individual and a system, the individual’s view is less important than an </a:t>
            </a:r>
            <a:r>
              <a:rPr lang="en-US" b="1" i="1" dirty="0" smtClean="0">
                <a:solidFill>
                  <a:srgbClr val="FF0000"/>
                </a:solidFill>
              </a:rPr>
              <a:t>objective</a:t>
            </a:r>
            <a:r>
              <a:rPr lang="en-US" dirty="0" smtClean="0"/>
              <a:t> picture of the situation, which is easier to analyze at a distance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subject of study as the subject of study understands her/himself</a:t>
            </a:r>
          </a:p>
          <a:p>
            <a:r>
              <a:rPr lang="en-US" dirty="0" smtClean="0"/>
              <a:t>In a way that as closely as possibly approximates the subject’s understanding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Term coined by Edmund Husserl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 smtClean="0"/>
          </a:p>
          <a:p>
            <a:r>
              <a:rPr lang="en-US" dirty="0" smtClean="0"/>
              <a:t>Empirical methods that attempt to gain phenomenological understanding are often referred to as </a:t>
            </a:r>
            <a:r>
              <a:rPr lang="en-US" b="1" i="1" dirty="0" smtClean="0"/>
              <a:t>ethnography</a:t>
            </a:r>
          </a:p>
          <a:p>
            <a:pPr lvl="1"/>
            <a:r>
              <a:rPr lang="en-US" dirty="0" smtClean="0"/>
              <a:t>Anthropology is a discipline that focuses on this method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method is ethnography, the goal is phenomenological understanding</a:t>
            </a:r>
          </a:p>
          <a:p>
            <a:pPr lvl="1"/>
            <a:r>
              <a:rPr lang="en-US" dirty="0" smtClean="0"/>
              <a:t>There is non-empirical phenomenology  as well (e.g. Kierkegaard in philosophy, James in literature) but that is not a focus of this class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Phenomenology/ Ethnography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idea:</a:t>
            </a:r>
          </a:p>
          <a:p>
            <a:endParaRPr lang="en-US" dirty="0" smtClean="0"/>
          </a:p>
          <a:p>
            <a:r>
              <a:rPr lang="en-US" dirty="0" smtClean="0"/>
              <a:t>To understand someone’s thinking, their motivation, how they understand their activity, </a:t>
            </a:r>
            <a:r>
              <a:rPr lang="en-US" i="1" dirty="0" smtClean="0"/>
              <a:t>ask them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Schofield does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interviews outside of class</a:t>
            </a:r>
          </a:p>
          <a:p>
            <a:endParaRPr lang="en-US" dirty="0" smtClean="0"/>
          </a:p>
          <a:p>
            <a:r>
              <a:rPr lang="en-US" dirty="0" smtClean="0"/>
              <a:t>On Friday, we will discuss </a:t>
            </a:r>
            <a:r>
              <a:rPr lang="en-US" i="1" dirty="0" smtClean="0"/>
              <a:t>Contextual Inquiry (CI)</a:t>
            </a:r>
            <a:r>
              <a:rPr lang="en-US" dirty="0" smtClean="0"/>
              <a:t>, a method that can be used to do this in real-time</a:t>
            </a:r>
          </a:p>
          <a:p>
            <a:pPr lvl="1"/>
            <a:r>
              <a:rPr lang="en-US" dirty="0" smtClean="0"/>
              <a:t>Appropriate in some situations</a:t>
            </a:r>
          </a:p>
          <a:p>
            <a:pPr lvl="1"/>
            <a:r>
              <a:rPr lang="en-US" dirty="0" smtClean="0"/>
              <a:t>And not in others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Ethnographic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r>
              <a:rPr lang="en-US" dirty="0" smtClean="0"/>
              <a:t>Interpret</a:t>
            </a:r>
          </a:p>
          <a:p>
            <a:r>
              <a:rPr lang="en-US" dirty="0" smtClean="0"/>
              <a:t>Ask about Interpretation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Ethnographic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r>
              <a:rPr lang="en-US" dirty="0" smtClean="0"/>
              <a:t>Interpret</a:t>
            </a:r>
          </a:p>
          <a:p>
            <a:r>
              <a:rPr lang="en-US" dirty="0" smtClean="0"/>
              <a:t>Ask about Interpretation</a:t>
            </a:r>
          </a:p>
          <a:p>
            <a:pPr lvl="1"/>
            <a:r>
              <a:rPr lang="en-US" dirty="0" smtClean="0"/>
              <a:t>Can be done more or less bluntly, depending on social presentation issues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6313"/>
            <a:ext cx="91535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didn’t they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Ethnographic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r>
              <a:rPr lang="en-US" dirty="0" smtClean="0"/>
              <a:t>Interpret</a:t>
            </a:r>
          </a:p>
          <a:p>
            <a:r>
              <a:rPr lang="en-US" dirty="0" smtClean="0"/>
              <a:t>Ask about Interpretation</a:t>
            </a:r>
          </a:p>
          <a:p>
            <a:pPr lvl="1"/>
            <a:r>
              <a:rPr lang="en-US" dirty="0" smtClean="0"/>
              <a:t>Note that Schofield asks multiple students the same question in order to get the diversity of perspectives across the students (instead of biasing on a specific student)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8392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8924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Locus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much more with the subject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interesting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Degree of Interference with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observation (Lehrer, </a:t>
            </a:r>
            <a:r>
              <a:rPr lang="en-US" dirty="0" err="1" smtClean="0"/>
              <a:t>Schauble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Essentially what Schofield did in class sessions</a:t>
            </a:r>
          </a:p>
          <a:p>
            <a:endParaRPr lang="en-US" dirty="0" smtClean="0"/>
          </a:p>
          <a:p>
            <a:r>
              <a:rPr lang="en-US" dirty="0" smtClean="0"/>
              <a:t>Mostly observation (Lave)</a:t>
            </a:r>
          </a:p>
          <a:p>
            <a:pPr lvl="1"/>
            <a:r>
              <a:rPr lang="en-US" dirty="0" smtClean="0"/>
              <a:t>With clarification questions and “keep talking” prompts</a:t>
            </a:r>
          </a:p>
          <a:p>
            <a:endParaRPr lang="en-US" dirty="0" smtClean="0"/>
          </a:p>
          <a:p>
            <a:r>
              <a:rPr lang="en-US" dirty="0" smtClean="0"/>
              <a:t>Ethnographic interviewing (Schofield)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limit to phenomenological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only study a subject </a:t>
            </a:r>
            <a:r>
              <a:rPr lang="en-US" dirty="0" err="1" smtClean="0"/>
              <a:t>phenomenologically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If the subject understands themselves well enough (with reference to the domain)</a:t>
            </a:r>
          </a:p>
          <a:p>
            <a:pPr lvl="1"/>
            <a:r>
              <a:rPr lang="en-US" dirty="0" smtClean="0"/>
              <a:t>If the subject is willing to comply and answer honestly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limit to phenomenological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only study a subject </a:t>
            </a:r>
            <a:r>
              <a:rPr lang="en-US" dirty="0" err="1" smtClean="0"/>
              <a:t>phenomenologically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If the subject understands themselves well enough (with reference to the domain)</a:t>
            </a:r>
          </a:p>
          <a:p>
            <a:pPr lvl="2"/>
            <a:r>
              <a:rPr lang="en-US" dirty="0" smtClean="0"/>
              <a:t>Perhaps not so useful for understanding students’ context in the educational system, or how a student is affected by teacher training programs</a:t>
            </a:r>
          </a:p>
          <a:p>
            <a:pPr lvl="1"/>
            <a:r>
              <a:rPr lang="en-US" dirty="0" smtClean="0"/>
              <a:t>If the subject is willing to comply and answer honestly</a:t>
            </a:r>
          </a:p>
          <a:p>
            <a:pPr lvl="2"/>
            <a:r>
              <a:rPr lang="en-US" dirty="0" smtClean="0"/>
              <a:t>Perhaps not so useful for studying bullying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two exercises on thinking in these different ways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or questions on what we’ve discussed so far?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#1: The Bully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are studying bullying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6" name="Picture 4" descr="http://www.neighborhoodlink.com/images/Bullying_Prevention_Program/bul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3333750" cy="3124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didn’t someone else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bully to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volunteers?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have you bullied?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pure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instrument SUBJECT for the next 10 years, and every time he/she bullies someone, we’ll videotape it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pure observation questions 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pure observation questions 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does SUBJECT bully someone?</a:t>
            </a:r>
          </a:p>
          <a:p>
            <a:r>
              <a:rPr lang="en-US" dirty="0" smtClean="0"/>
              <a:t>How long in duration is a bullying session?</a:t>
            </a:r>
          </a:p>
          <a:p>
            <a:r>
              <a:rPr lang="en-US" dirty="0" smtClean="0"/>
              <a:t>Who does SUBJECT bully?</a:t>
            </a:r>
          </a:p>
          <a:p>
            <a:r>
              <a:rPr lang="en-US" dirty="0" smtClean="0"/>
              <a:t>What bullying strategies does SUBJECT use most frequently?</a:t>
            </a:r>
          </a:p>
          <a:p>
            <a:r>
              <a:rPr lang="en-US" dirty="0" smtClean="0"/>
              <a:t>In what situations does SUBJECT bully?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also interview SUBJECT</a:t>
            </a:r>
          </a:p>
          <a:p>
            <a:endParaRPr lang="en-US" dirty="0" smtClean="0"/>
          </a:p>
          <a:p>
            <a:r>
              <a:rPr lang="en-US" dirty="0" smtClean="0"/>
              <a:t>Some responses might be less accurate about these kinds of questions</a:t>
            </a:r>
          </a:p>
          <a:p>
            <a:pPr lvl="1"/>
            <a:r>
              <a:rPr lang="en-US" dirty="0" smtClean="0"/>
              <a:t>Perhaps SUBJECT is ashamed about bullying small children and stuffed animals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also interview SUBJECT</a:t>
            </a:r>
          </a:p>
          <a:p>
            <a:endParaRPr lang="en-US" dirty="0" smtClean="0"/>
          </a:p>
          <a:p>
            <a:r>
              <a:rPr lang="en-US" dirty="0" smtClean="0"/>
              <a:t>Some responses might be less accurate about these kinds of questions</a:t>
            </a:r>
          </a:p>
          <a:p>
            <a:pPr lvl="1"/>
            <a:r>
              <a:rPr lang="en-US" dirty="0" smtClean="0"/>
              <a:t>Perhaps SUBJECT is ashamed about bullying small children and stuffed animals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6626" name="Picture 2" descr="http://img.auctiva.com/imgdata/8/3/1/6/5/6/webimg/319981082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69390"/>
            <a:ext cx="1066800" cy="1488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also interview SUBJECT</a:t>
            </a:r>
          </a:p>
          <a:p>
            <a:endParaRPr lang="en-US" dirty="0" smtClean="0"/>
          </a:p>
          <a:p>
            <a:r>
              <a:rPr lang="en-US" dirty="0" smtClean="0"/>
              <a:t>Some responses might be less accurate about these kinds of questions</a:t>
            </a:r>
          </a:p>
          <a:p>
            <a:pPr lvl="1"/>
            <a:r>
              <a:rPr lang="en-US" dirty="0" smtClean="0"/>
              <a:t>Perhaps SUBJECT is ashamed about bullying small children and stuffed animals</a:t>
            </a:r>
          </a:p>
          <a:p>
            <a:pPr lvl="1"/>
            <a:r>
              <a:rPr lang="en-US" dirty="0" smtClean="0"/>
              <a:t>Perhaps SUBJECT does not even realize that he/she is bullying someone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</a:t>
            </a:r>
            <a:r>
              <a:rPr lang="en-US" dirty="0" err="1" smtClean="0"/>
              <a:t>phenonmenological</a:t>
            </a:r>
            <a:r>
              <a:rPr lang="en-US" dirty="0" smtClean="0"/>
              <a:t> questions 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</a:t>
            </a:r>
            <a:r>
              <a:rPr lang="en-US" dirty="0" err="1" smtClean="0"/>
              <a:t>phenonmenological</a:t>
            </a:r>
            <a:r>
              <a:rPr lang="en-US" smtClean="0"/>
              <a:t> questions </a:t>
            </a:r>
            <a:r>
              <a:rPr lang="en-US" dirty="0" smtClean="0"/>
              <a:t>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SUBJECT bully small children and pets?</a:t>
            </a:r>
          </a:p>
          <a:p>
            <a:r>
              <a:rPr lang="en-US" dirty="0" smtClean="0"/>
              <a:t>Why does SUBJECT like to go bullying with friends?</a:t>
            </a:r>
          </a:p>
          <a:p>
            <a:r>
              <a:rPr lang="en-US" dirty="0" smtClean="0"/>
              <a:t>How does SUBJECT decide to bully at a specific moment? </a:t>
            </a:r>
          </a:p>
          <a:p>
            <a:r>
              <a:rPr lang="en-US" dirty="0" smtClean="0"/>
              <a:t>Why does SUBJECT never pick on someone his/her own size?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Repositories: </a:t>
            </a:r>
            <a:br>
              <a:rPr lang="en-US" dirty="0" smtClean="0"/>
            </a:br>
            <a:r>
              <a:rPr lang="en-US" dirty="0" smtClean="0"/>
              <a:t>A Major Modern Advancement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TalkBank</a:t>
            </a:r>
            <a:r>
              <a:rPr lang="en-US" dirty="0" smtClean="0"/>
              <a:t> – for video and textual data</a:t>
            </a:r>
          </a:p>
          <a:p>
            <a:r>
              <a:rPr lang="en-US" dirty="0" smtClean="0"/>
              <a:t>PSLC DataShop – for software interaction data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dialectical questions 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dialectical questions about SUBJECT and bullying?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is SUBJECT’s bullying influenced by the pre-dominant inter-group relationships in American society?</a:t>
            </a:r>
          </a:p>
          <a:p>
            <a:r>
              <a:rPr lang="en-US" dirty="0" smtClean="0"/>
              <a:t>How does the person who is bullied actively respond to the challenges created by SUBJECT’s bullying?</a:t>
            </a:r>
          </a:p>
          <a:p>
            <a:r>
              <a:rPr lang="en-US" dirty="0" smtClean="0"/>
              <a:t>How does SUBJECT’s bullying differ from the predominant theoretical account for how bullying occurs?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being a good sport!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or questions on what we’ve discussed so far?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#2: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following video</a:t>
            </a:r>
          </a:p>
          <a:p>
            <a:r>
              <a:rPr lang="en-US" dirty="0" smtClean="0"/>
              <a:t>Make interpretations about the students’ behaviors (or the teacher’s behavior)</a:t>
            </a:r>
          </a:p>
          <a:p>
            <a:endParaRPr lang="en-US" dirty="0" smtClean="0"/>
          </a:p>
          <a:p>
            <a:r>
              <a:rPr lang="en-US" dirty="0" smtClean="0"/>
              <a:t>Focusing on interpretations that we could verify with a phenomenological question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http://www.youtube.com/watch?v=lmoEWCejQIg&amp;feature=related</a:t>
            </a:r>
            <a:endParaRPr lang="en-US" dirty="0" smtClean="0"/>
          </a:p>
          <a:p>
            <a:pPr lvl="1"/>
            <a:r>
              <a:rPr lang="en-US" dirty="0" smtClean="0"/>
              <a:t>From 0:00 to 2:30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give your interpretations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interpretation, what question could you ask the student (or teacher)  later to understand whether your interpretation is correct?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following video</a:t>
            </a:r>
          </a:p>
          <a:p>
            <a:r>
              <a:rPr lang="en-US" dirty="0" smtClean="0"/>
              <a:t>Make interpretations about the students’ decisions (or teacher’s decisions) that are of a dialectical nature</a:t>
            </a:r>
          </a:p>
          <a:p>
            <a:pPr lvl="1"/>
            <a:r>
              <a:rPr lang="en-US" dirty="0" smtClean="0"/>
              <a:t>What are the patterns, the dialectical conflicts, the relationships, the positioning of students within a system (and their cooperation or resistance of that situation)?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Probing Question for today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Qualitative Methods</a:t>
            </a:r>
          </a:p>
          <a:p>
            <a:r>
              <a:rPr lang="en-US" dirty="0" smtClean="0"/>
              <a:t>Probing Question for next class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http://www.youtube.com/watch?v=lmoEWCejQIg&amp;feature=related</a:t>
            </a:r>
            <a:endParaRPr lang="en-US" dirty="0" smtClean="0"/>
          </a:p>
          <a:p>
            <a:pPr lvl="1"/>
            <a:r>
              <a:rPr lang="en-US" dirty="0" smtClean="0"/>
              <a:t>From 0:00 to 2:30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give your interpretations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Dialectical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validate your interpretations?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anything…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Probing Question for today</a:t>
            </a:r>
          </a:p>
          <a:p>
            <a:r>
              <a:rPr lang="en-US" dirty="0" smtClean="0"/>
              <a:t>Qualitative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Probing Question for next class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all seem pretty busy with the assignment!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Field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should be clear from the juxtaposition of Lave and Schofield, there are very different ways to do qualitative analysis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does Lave fit on this diagram?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86000" y="4419600"/>
            <a:ext cx="381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6400" y="4419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ENTITATIVE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HOLISTIC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ESSENTIALIST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EXISTENTIALIST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1562</Words>
  <Application>Microsoft Office PowerPoint</Application>
  <PresentationFormat>On-screen Show (4:3)</PresentationFormat>
  <Paragraphs>221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Qualitative Methods Part One</vt:lpstr>
      <vt:lpstr>Today’s Class</vt:lpstr>
      <vt:lpstr>Probing Question</vt:lpstr>
      <vt:lpstr>Why didn’t they do it?</vt:lpstr>
      <vt:lpstr>Why didn’t someone else do it?</vt:lpstr>
      <vt:lpstr>Open Repositories:  A Major Modern Advancement</vt:lpstr>
      <vt:lpstr>Today’s Class</vt:lpstr>
      <vt:lpstr>Qualitative Field Methods</vt:lpstr>
      <vt:lpstr>Where does Lave fit on this diagram?</vt:lpstr>
      <vt:lpstr>Where does Schofield  fit on this diagram?</vt:lpstr>
      <vt:lpstr>What can we learn…</vt:lpstr>
      <vt:lpstr>What can we learn…</vt:lpstr>
      <vt:lpstr>What are some of the key similarities between Lave and Schofield?</vt:lpstr>
      <vt:lpstr>What are some of the key similarities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What are some of the key differences between Lave and Schofield?</vt:lpstr>
      <vt:lpstr>Before we go on…</vt:lpstr>
      <vt:lpstr>Well, here’s a question</vt:lpstr>
      <vt:lpstr>Locus of interpretation</vt:lpstr>
      <vt:lpstr>Dialectic in Lave</vt:lpstr>
      <vt:lpstr>Dialectic in Lave</vt:lpstr>
      <vt:lpstr>Dialectic</vt:lpstr>
      <vt:lpstr>Slide 30</vt:lpstr>
      <vt:lpstr>Slide 31</vt:lpstr>
      <vt:lpstr>Locus of interpretation</vt:lpstr>
      <vt:lpstr>Phenomenology</vt:lpstr>
      <vt:lpstr>Phenomenology</vt:lpstr>
      <vt:lpstr>Phenomenology/ Ethnography</vt:lpstr>
      <vt:lpstr>Schofield does this</vt:lpstr>
      <vt:lpstr>The Ethnographic Cycle</vt:lpstr>
      <vt:lpstr>The Ethnographic Cycle</vt:lpstr>
      <vt:lpstr>Slide 39</vt:lpstr>
      <vt:lpstr>The Ethnographic Cycle</vt:lpstr>
      <vt:lpstr>Slide 41</vt:lpstr>
      <vt:lpstr>Locus of interpretation</vt:lpstr>
      <vt:lpstr>Another interesting dimension</vt:lpstr>
      <vt:lpstr>Degree of Interference with Subject</vt:lpstr>
      <vt:lpstr>Key limit to phenomenological research</vt:lpstr>
      <vt:lpstr>Key limit to phenomenological research</vt:lpstr>
      <vt:lpstr>Two Exercises</vt:lpstr>
      <vt:lpstr>Before we go on…</vt:lpstr>
      <vt:lpstr>Exercise #1: The Bully</vt:lpstr>
      <vt:lpstr>I need a bully to interview</vt:lpstr>
      <vt:lpstr>Establishing Expertise</vt:lpstr>
      <vt:lpstr>To do pure observation</vt:lpstr>
      <vt:lpstr>What are some pure observation questions about SUBJECT and bullying? </vt:lpstr>
      <vt:lpstr>What are some pure observation questions about SUBJECT and bullying? </vt:lpstr>
      <vt:lpstr>Note…</vt:lpstr>
      <vt:lpstr>Note…</vt:lpstr>
      <vt:lpstr>Note…</vt:lpstr>
      <vt:lpstr>What are some phenonmenological questions about SUBJECT and bullying? </vt:lpstr>
      <vt:lpstr>What are some phenonmenological questions about SUBJECT and bullying? </vt:lpstr>
      <vt:lpstr>What are some dialectical questions about SUBJECT and bullying? </vt:lpstr>
      <vt:lpstr>What are some dialectical questions about SUBJECT and bullying? </vt:lpstr>
      <vt:lpstr>Thanks for being a good sport!</vt:lpstr>
      <vt:lpstr>Before we go on…</vt:lpstr>
      <vt:lpstr>Exercise #2: The Classroom</vt:lpstr>
      <vt:lpstr>Phenomenological Observations</vt:lpstr>
      <vt:lpstr>Phenomenological Observations</vt:lpstr>
      <vt:lpstr>Phenomenological Observations</vt:lpstr>
      <vt:lpstr>Phenomenological Observations</vt:lpstr>
      <vt:lpstr>Dialectical Observations</vt:lpstr>
      <vt:lpstr>Dialectical Observations</vt:lpstr>
      <vt:lpstr>Dialectical Observations</vt:lpstr>
      <vt:lpstr>Dialectical Observations</vt:lpstr>
      <vt:lpstr>Comments or Questions?</vt:lpstr>
      <vt:lpstr>Today’s Class</vt:lpstr>
      <vt:lpstr>None</vt:lpstr>
      <vt:lpstr>The End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rsbaker</cp:lastModifiedBy>
  <cp:revision>782</cp:revision>
  <dcterms:created xsi:type="dcterms:W3CDTF">2010-01-07T20:34:12Z</dcterms:created>
  <dcterms:modified xsi:type="dcterms:W3CDTF">2010-01-27T19:21:58Z</dcterms:modified>
</cp:coreProperties>
</file>