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512" r:id="rId3"/>
    <p:sldId id="516" r:id="rId4"/>
    <p:sldId id="513" r:id="rId5"/>
    <p:sldId id="514" r:id="rId6"/>
    <p:sldId id="517" r:id="rId7"/>
    <p:sldId id="515" r:id="rId8"/>
    <p:sldId id="519" r:id="rId9"/>
    <p:sldId id="520" r:id="rId10"/>
    <p:sldId id="521" r:id="rId11"/>
    <p:sldId id="522" r:id="rId12"/>
    <p:sldId id="524" r:id="rId13"/>
    <p:sldId id="525" r:id="rId14"/>
    <p:sldId id="526" r:id="rId15"/>
    <p:sldId id="527" r:id="rId16"/>
    <p:sldId id="528" r:id="rId17"/>
    <p:sldId id="529" r:id="rId18"/>
    <p:sldId id="542" r:id="rId19"/>
    <p:sldId id="531" r:id="rId20"/>
    <p:sldId id="523" r:id="rId21"/>
    <p:sldId id="532" r:id="rId22"/>
    <p:sldId id="533" r:id="rId23"/>
    <p:sldId id="534" r:id="rId24"/>
    <p:sldId id="535" r:id="rId25"/>
    <p:sldId id="536" r:id="rId26"/>
    <p:sldId id="537" r:id="rId27"/>
    <p:sldId id="538" r:id="rId28"/>
    <p:sldId id="539" r:id="rId29"/>
    <p:sldId id="540" r:id="rId30"/>
    <p:sldId id="541" r:id="rId31"/>
    <p:sldId id="543" r:id="rId32"/>
    <p:sldId id="544" r:id="rId33"/>
    <p:sldId id="545" r:id="rId34"/>
    <p:sldId id="546" r:id="rId35"/>
    <p:sldId id="547" r:id="rId36"/>
    <p:sldId id="551" r:id="rId37"/>
    <p:sldId id="548" r:id="rId38"/>
    <p:sldId id="549" r:id="rId39"/>
    <p:sldId id="550" r:id="rId40"/>
    <p:sldId id="552" r:id="rId41"/>
    <p:sldId id="553" r:id="rId42"/>
    <p:sldId id="554" r:id="rId43"/>
    <p:sldId id="555" r:id="rId44"/>
    <p:sldId id="556" r:id="rId45"/>
    <p:sldId id="557" r:id="rId46"/>
    <p:sldId id="558" r:id="rId47"/>
    <p:sldId id="559" r:id="rId48"/>
    <p:sldId id="560" r:id="rId49"/>
    <p:sldId id="561" r:id="rId50"/>
    <p:sldId id="562" r:id="rId51"/>
    <p:sldId id="563" r:id="rId52"/>
    <p:sldId id="564" r:id="rId53"/>
    <p:sldId id="565" r:id="rId54"/>
    <p:sldId id="566" r:id="rId55"/>
    <p:sldId id="567" r:id="rId56"/>
    <p:sldId id="568" r:id="rId57"/>
    <p:sldId id="570" r:id="rId58"/>
    <p:sldId id="569" r:id="rId59"/>
    <p:sldId id="511" r:id="rId6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2EFA1F-35E4-4BF7-BF28-3B69DECB1FCE}">
          <p14:sldIdLst>
            <p14:sldId id="256"/>
            <p14:sldId id="512"/>
            <p14:sldId id="516"/>
            <p14:sldId id="513"/>
            <p14:sldId id="514"/>
            <p14:sldId id="517"/>
            <p14:sldId id="515"/>
            <p14:sldId id="519"/>
            <p14:sldId id="520"/>
            <p14:sldId id="521"/>
            <p14:sldId id="522"/>
            <p14:sldId id="524"/>
            <p14:sldId id="525"/>
            <p14:sldId id="526"/>
            <p14:sldId id="527"/>
            <p14:sldId id="528"/>
            <p14:sldId id="529"/>
            <p14:sldId id="542"/>
            <p14:sldId id="531"/>
            <p14:sldId id="523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3"/>
            <p14:sldId id="544"/>
            <p14:sldId id="545"/>
            <p14:sldId id="546"/>
            <p14:sldId id="547"/>
            <p14:sldId id="551"/>
            <p14:sldId id="548"/>
            <p14:sldId id="549"/>
            <p14:sldId id="550"/>
            <p14:sldId id="552"/>
            <p14:sldId id="553"/>
            <p14:sldId id="554"/>
            <p14:sldId id="555"/>
            <p14:sldId id="556"/>
            <p14:sldId id="557"/>
            <p14:sldId id="558"/>
            <p14:sldId id="559"/>
            <p14:sldId id="560"/>
            <p14:sldId id="561"/>
            <p14:sldId id="562"/>
            <p14:sldId id="563"/>
            <p14:sldId id="564"/>
            <p14:sldId id="565"/>
            <p14:sldId id="566"/>
            <p14:sldId id="567"/>
            <p14:sldId id="568"/>
            <p14:sldId id="570"/>
            <p14:sldId id="569"/>
            <p14:sldId id="5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93103" autoAdjust="0"/>
  </p:normalViewPr>
  <p:slideViewPr>
    <p:cSldViewPr>
      <p:cViewPr varScale="1">
        <p:scale>
          <a:sx n="67" d="100"/>
          <a:sy n="67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60E0FF-FA2A-4AB1-8EA2-A39EBF45ED2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832DEC-A158-4188-9C13-394FE004A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9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2DEC-A158-4188-9C13-394FE004A4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4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2DEC-A158-4188-9C13-394FE004A4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8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ia.edu/~rsb2162/bigdataeducatio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HUDM4122</a:t>
            </a:r>
            <a:br>
              <a:rPr lang="en-US" dirty="0" smtClean="0"/>
            </a:br>
            <a:r>
              <a:rPr lang="en-US" dirty="0" smtClean="0"/>
              <a:t>Probability and 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are valid ways to run several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They’re called </a:t>
            </a:r>
            <a:r>
              <a:rPr lang="en-US" b="1" i="1" dirty="0" smtClean="0"/>
              <a:t>post-hoc</a:t>
            </a:r>
            <a:r>
              <a:rPr lang="en-US" dirty="0" smtClean="0"/>
              <a:t> tests</a:t>
            </a:r>
          </a:p>
          <a:p>
            <a:endParaRPr lang="en-US" dirty="0"/>
          </a:p>
          <a:p>
            <a:r>
              <a:rPr lang="en-US" dirty="0" smtClean="0"/>
              <a:t>If we have time at the very end of the semester, I will briefly cover one such test, </a:t>
            </a:r>
            <a:r>
              <a:rPr lang="en-US" dirty="0" err="1" smtClean="0"/>
              <a:t>Benjamini</a:t>
            </a:r>
            <a:r>
              <a:rPr lang="en-US" dirty="0" smtClean="0"/>
              <a:t> &amp; Hochberg</a:t>
            </a:r>
          </a:p>
          <a:p>
            <a:endParaRPr lang="en-US" dirty="0" smtClean="0"/>
          </a:p>
          <a:p>
            <a:r>
              <a:rPr lang="en-US" dirty="0" smtClean="0"/>
              <a:t>If we don’t make it there, see</a:t>
            </a:r>
          </a:p>
          <a:p>
            <a:r>
              <a:rPr lang="en-US" dirty="0" smtClean="0"/>
              <a:t>Chapter 5, Video 1 in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://www.columbia.edu/~</a:t>
            </a:r>
            <a:r>
              <a:rPr lang="en-US" sz="2400" dirty="0" smtClean="0">
                <a:hlinkClick r:id="rId3"/>
              </a:rPr>
              <a:t>rsb2162/bigdataeducation.html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Important note: Many stats courses will teach you to use the </a:t>
            </a:r>
            <a:r>
              <a:rPr lang="en-US" dirty="0" err="1" smtClean="0"/>
              <a:t>Bonferroni</a:t>
            </a:r>
            <a:r>
              <a:rPr lang="en-US" dirty="0" smtClean="0"/>
              <a:t> procedure, or </a:t>
            </a:r>
            <a:r>
              <a:rPr lang="en-US" dirty="0" err="1" smtClean="0"/>
              <a:t>Tukey’s</a:t>
            </a:r>
            <a:r>
              <a:rPr lang="en-US" dirty="0" smtClean="0"/>
              <a:t> HSD (Ch. 11-6!), in these situations</a:t>
            </a:r>
          </a:p>
          <a:p>
            <a:pPr lvl="1"/>
            <a:r>
              <a:rPr lang="en-US" dirty="0" smtClean="0"/>
              <a:t>Not preferred today by most statisticians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26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Typically what people do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run an </a:t>
            </a:r>
            <a:r>
              <a:rPr lang="en-US" b="1" i="1" dirty="0" smtClean="0"/>
              <a:t>omnibus </a:t>
            </a:r>
            <a:r>
              <a:rPr lang="en-US" dirty="0" smtClean="0"/>
              <a:t>ANOVA to see if there are any differences between groups at all</a:t>
            </a:r>
          </a:p>
          <a:p>
            <a:endParaRPr lang="en-US" dirty="0"/>
          </a:p>
          <a:p>
            <a:r>
              <a:rPr lang="en-US" dirty="0" smtClean="0"/>
              <a:t>Then do the post-hoc tests for individual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behind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variance is there in the data overall?</a:t>
            </a:r>
          </a:p>
          <a:p>
            <a:r>
              <a:rPr lang="en-US" dirty="0" smtClean="0"/>
              <a:t>Use that to compute whether there’s a difference between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3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behind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take the total variation in the data</a:t>
            </a:r>
          </a:p>
          <a:p>
            <a:r>
              <a:rPr lang="en-US" dirty="0" smtClean="0"/>
              <a:t>And we divide it into the amount that can be attributed to each factor of interest</a:t>
            </a:r>
          </a:p>
          <a:p>
            <a:endParaRPr lang="en-US" dirty="0"/>
          </a:p>
          <a:p>
            <a:r>
              <a:rPr lang="en-US" dirty="0" smtClean="0"/>
              <a:t>This can be used for much more complex analyses than just one categorical, one quantitative!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68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k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Your data within each group is normally distributed</a:t>
            </a:r>
          </a:p>
          <a:p>
            <a:r>
              <a:rPr lang="en-US" dirty="0" smtClean="0"/>
              <a:t>There is a common variance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30000" dirty="0" smtClean="0">
                <a:latin typeface="Symbol" panose="05050102010706020507" pitchFamily="18" charset="2"/>
              </a:rPr>
              <a:t>2  </a:t>
            </a:r>
            <a:r>
              <a:rPr lang="en-US" dirty="0" smtClean="0"/>
              <a:t>across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67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is not just one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an entire family of tests</a:t>
            </a:r>
          </a:p>
          <a:p>
            <a:endParaRPr lang="en-US" dirty="0"/>
          </a:p>
          <a:p>
            <a:r>
              <a:rPr lang="en-US" dirty="0" smtClean="0"/>
              <a:t>Starting with simple multi-group extensions of two-group t-tests and paired t-tests</a:t>
            </a:r>
          </a:p>
          <a:p>
            <a:endParaRPr lang="en-US" dirty="0"/>
          </a:p>
          <a:p>
            <a:r>
              <a:rPr lang="en-US" dirty="0" smtClean="0"/>
              <a:t>And going to extensions like MANOVA where you’re predicting multiple variables at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8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reason to look for overall differences before hunting for individual differences between groups</a:t>
            </a:r>
          </a:p>
          <a:p>
            <a:endParaRPr lang="en-US" dirty="0"/>
          </a:p>
          <a:p>
            <a:r>
              <a:rPr lang="en-US" dirty="0" smtClean="0"/>
              <a:t>Is to avoid running lots and lots and lots of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08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Single-factor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categorical variable</a:t>
            </a:r>
          </a:p>
          <a:p>
            <a:r>
              <a:rPr lang="en-US" dirty="0" smtClean="0"/>
              <a:t>One quantitative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68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Single-factor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: All groups have the same mean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</a:p>
          <a:p>
            <a:endParaRPr lang="en-US" dirty="0">
              <a:latin typeface="Symbol" panose="05050102010706020507" pitchFamily="18" charset="2"/>
            </a:endParaRPr>
          </a:p>
          <a:p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At least one group has a </a:t>
            </a:r>
            <a:r>
              <a:rPr lang="en-US" dirty="0"/>
              <a:t>mean </a:t>
            </a:r>
            <a:r>
              <a:rPr lang="en-US" dirty="0" smtClean="0"/>
              <a:t>that is statistically significantly different than the other means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1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Mt. Vernon City School District is considering 5 science curricula</a:t>
            </a:r>
          </a:p>
          <a:p>
            <a:pPr lvl="1"/>
            <a:r>
              <a:rPr lang="en-US" dirty="0" smtClean="0"/>
              <a:t>Interactive Science</a:t>
            </a:r>
          </a:p>
          <a:p>
            <a:pPr lvl="1"/>
            <a:r>
              <a:rPr lang="en-US" dirty="0" smtClean="0"/>
              <a:t>Holt Science Spectrum</a:t>
            </a:r>
          </a:p>
          <a:p>
            <a:pPr lvl="1"/>
            <a:r>
              <a:rPr lang="en-US" dirty="0" smtClean="0"/>
              <a:t>McDougal </a:t>
            </a:r>
            <a:r>
              <a:rPr lang="en-US" dirty="0" err="1" smtClean="0"/>
              <a:t>Littell</a:t>
            </a:r>
            <a:r>
              <a:rPr lang="en-US" dirty="0" smtClean="0"/>
              <a:t> Science</a:t>
            </a:r>
          </a:p>
          <a:p>
            <a:pPr lvl="1"/>
            <a:r>
              <a:rPr lang="en-US" dirty="0" smtClean="0"/>
              <a:t>CK-12 Science</a:t>
            </a:r>
          </a:p>
          <a:p>
            <a:pPr lvl="1"/>
            <a:r>
              <a:rPr lang="en-US" dirty="0" smtClean="0"/>
              <a:t>Bob’s Discount Science Curriculum</a:t>
            </a:r>
          </a:p>
          <a:p>
            <a:pPr lvl="1"/>
            <a:endParaRPr lang="en-US" dirty="0"/>
          </a:p>
          <a:p>
            <a:r>
              <a:rPr lang="en-US" dirty="0" smtClean="0"/>
              <a:t>They randomly divide students into five groups, and each classroom uses one curriculum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8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that we ran behind last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compressing the last three lectures a little, and switching order</a:t>
            </a:r>
          </a:p>
          <a:p>
            <a:endParaRPr lang="en-US" dirty="0"/>
          </a:p>
          <a:p>
            <a:r>
              <a:rPr lang="en-US" dirty="0" smtClean="0"/>
              <a:t>To ensure that we thoroughly cover the most important remaining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98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k samples from k populations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In this case 5 samples from 5 populations</a:t>
                </a:r>
              </a:p>
              <a:p>
                <a:endParaRPr lang="en-US" dirty="0"/>
              </a:p>
              <a:p>
                <a:r>
                  <a:rPr lang="en-US" dirty="0" smtClean="0"/>
                  <a:t>With sample means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And sample standard deviations are close enough to hypothesize that there is a common </a:t>
                </a:r>
                <a:r>
                  <a:rPr lang="en-US" dirty="0">
                    <a:latin typeface="Symbol" panose="05050102010706020507" pitchFamily="18" charset="2"/>
                  </a:rPr>
                  <a:t>s</a:t>
                </a:r>
                <a:r>
                  <a:rPr lang="en-US" baseline="30000" dirty="0">
                    <a:latin typeface="Symbol" panose="05050102010706020507" pitchFamily="18" charset="2"/>
                  </a:rPr>
                  <a:t>2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Is at least one mean higher or lower than the rest?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481" t="-2463" r="-2148" b="-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363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variance but different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2" y="3124200"/>
            <a:ext cx="907805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258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/>
                  <a:t>, the j-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data point for the </a:t>
                </a:r>
                <a:r>
                  <a:rPr lang="en-US" dirty="0" err="1" smtClean="0"/>
                  <a:t>i-th</a:t>
                </a:r>
                <a:r>
                  <a:rPr lang="en-US" dirty="0" smtClean="0"/>
                  <a:t> sample</a:t>
                </a:r>
              </a:p>
              <a:p>
                <a:r>
                  <a:rPr lang="en-US" dirty="0" smtClean="0"/>
                  <a:t>And take the overall sample mean,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In that case, we can assess the total variation in the experiment as the </a:t>
                </a:r>
                <a:r>
                  <a:rPr lang="en-US" i="1" dirty="0" smtClean="0"/>
                  <a:t>total sum of squares</a:t>
                </a:r>
              </a:p>
              <a:p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683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Sum of Squares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Can be written two ways</a:t>
                </a:r>
              </a:p>
              <a:p>
                <a:endParaRPr lang="en-US" dirty="0"/>
              </a:p>
              <a:p>
                <a:r>
                  <a:rPr lang="en-US" dirty="0" smtClean="0"/>
                  <a:t>Total SS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 − 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Total SS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86400" y="277621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Easier to compute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4114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Theoretically useful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9626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Sum of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made up of two components</a:t>
            </a:r>
          </a:p>
          <a:p>
            <a:pPr lvl="1"/>
            <a:r>
              <a:rPr lang="en-US" dirty="0" smtClean="0"/>
              <a:t>The sum of squares for treatments (SST)</a:t>
            </a:r>
          </a:p>
          <a:p>
            <a:pPr lvl="1"/>
            <a:r>
              <a:rPr lang="en-US" dirty="0" smtClean="0"/>
              <a:t>The sum of squares for errors (SSE)</a:t>
            </a:r>
          </a:p>
          <a:p>
            <a:pPr lvl="1"/>
            <a:endParaRPr lang="en-US" dirty="0"/>
          </a:p>
          <a:p>
            <a:r>
              <a:rPr lang="en-US" dirty="0" smtClean="0"/>
              <a:t>Total SS = SST + SSE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47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 </a:t>
            </a:r>
            <a:r>
              <a:rPr lang="en-US" dirty="0"/>
              <a:t>of </a:t>
            </a:r>
            <a:r>
              <a:rPr lang="en-US" dirty="0" smtClean="0"/>
              <a:t>Squares </a:t>
            </a:r>
            <a:r>
              <a:rPr lang="en-US" dirty="0"/>
              <a:t>for </a:t>
            </a:r>
            <a:r>
              <a:rPr lang="en-US" dirty="0" smtClean="0"/>
              <a:t>Treatments </a:t>
            </a:r>
            <a:r>
              <a:rPr lang="en-US" dirty="0"/>
              <a:t>(SST)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variance attributable to the difference between treatments</a:t>
                </a:r>
              </a:p>
              <a:p>
                <a:endParaRPr lang="en-US" dirty="0"/>
              </a:p>
              <a:p>
                <a:r>
                  <a:rPr lang="en-US" dirty="0" smtClean="0"/>
                  <a:t>SST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187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 </a:t>
            </a:r>
            <a:r>
              <a:rPr lang="en-US" dirty="0"/>
              <a:t>of </a:t>
            </a:r>
            <a:r>
              <a:rPr lang="en-US" dirty="0" smtClean="0"/>
              <a:t>Squares </a:t>
            </a:r>
            <a:r>
              <a:rPr lang="en-US" dirty="0"/>
              <a:t>for </a:t>
            </a:r>
            <a:r>
              <a:rPr lang="en-US" dirty="0" smtClean="0"/>
              <a:t>Errors (SSE)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pooled variation in the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samples</a:t>
                </a:r>
              </a:p>
              <a:p>
                <a:endParaRPr lang="en-US" dirty="0"/>
              </a:p>
              <a:p>
                <a:r>
                  <a:rPr lang="en-US" dirty="0" smtClean="0"/>
                  <a:t>SSE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…</a:t>
                </a:r>
                <a:br>
                  <a:rPr lang="en-US" dirty="0" smtClean="0"/>
                </a:br>
                <a:r>
                  <a:rPr lang="en-US" dirty="0" smtClean="0"/>
                  <a:t>		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526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Total SS = SST + SSE</a:t>
            </a:r>
          </a:p>
          <a:p>
            <a:endParaRPr lang="en-US" dirty="0"/>
          </a:p>
          <a:p>
            <a:r>
              <a:rPr lang="en-US" dirty="0" smtClean="0"/>
              <a:t>You only need to calculate two of them…</a:t>
            </a:r>
          </a:p>
          <a:p>
            <a:endParaRPr lang="en-US" dirty="0"/>
          </a:p>
          <a:p>
            <a:r>
              <a:rPr lang="en-US" dirty="0" smtClean="0"/>
              <a:t>Although calculating all three can be a good way to check yourself…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57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you have Total SS, SST, 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find the degrees of freedom for each</a:t>
            </a:r>
          </a:p>
          <a:p>
            <a:endParaRPr lang="en-US" dirty="0"/>
          </a:p>
          <a:p>
            <a:r>
              <a:rPr lang="en-US" dirty="0" smtClean="0"/>
              <a:t>And then compute the mean squares</a:t>
            </a:r>
          </a:p>
          <a:p>
            <a:endParaRPr lang="en-US" dirty="0"/>
          </a:p>
          <a:p>
            <a:r>
              <a:rPr lang="en-US" dirty="0" smtClean="0"/>
              <a:t>Which are used to conduct an ANOVA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89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Degrees of freedom on total SS = (n-1)</a:t>
            </a:r>
          </a:p>
          <a:p>
            <a:r>
              <a:rPr lang="en-US" dirty="0" smtClean="0"/>
              <a:t>Degrees of freedom on SST = (k-1)</a:t>
            </a:r>
          </a:p>
          <a:p>
            <a:r>
              <a:rPr lang="en-US" dirty="0" smtClean="0"/>
              <a:t>Degrees of freedom on SSE = n-k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9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remainder of 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start our discussion of ANOVA</a:t>
            </a:r>
          </a:p>
          <a:p>
            <a:pPr lvl="1"/>
            <a:r>
              <a:rPr lang="en-US" dirty="0" smtClean="0"/>
              <a:t>Analysis of 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80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MSS </a:t>
            </a:r>
            <a:r>
              <a:rPr lang="en-US" dirty="0"/>
              <a:t>= </a:t>
            </a:r>
            <a:r>
              <a:rPr lang="en-US" dirty="0" smtClean="0"/>
              <a:t>TSS/</a:t>
            </a:r>
            <a:r>
              <a:rPr lang="en-US" dirty="0" err="1" smtClean="0"/>
              <a:t>df</a:t>
            </a:r>
            <a:r>
              <a:rPr lang="en-US" dirty="0" smtClean="0"/>
              <a:t>(TSS)</a:t>
            </a:r>
            <a:endParaRPr lang="en-US" dirty="0"/>
          </a:p>
          <a:p>
            <a:r>
              <a:rPr lang="en-US" dirty="0" smtClean="0"/>
              <a:t>MST = SST/</a:t>
            </a:r>
            <a:r>
              <a:rPr lang="en-US" dirty="0" err="1" smtClean="0"/>
              <a:t>df</a:t>
            </a:r>
            <a:r>
              <a:rPr lang="en-US" dirty="0" smtClean="0"/>
              <a:t>(SST)</a:t>
            </a:r>
            <a:endParaRPr lang="en-US" dirty="0"/>
          </a:p>
          <a:p>
            <a:r>
              <a:rPr lang="en-US" dirty="0" smtClean="0"/>
              <a:t>MSE = SSE/</a:t>
            </a:r>
            <a:r>
              <a:rPr lang="en-US" dirty="0" err="1" smtClean="0"/>
              <a:t>df</a:t>
            </a:r>
            <a:r>
              <a:rPr lang="en-US" dirty="0" smtClean="0"/>
              <a:t>(SSE)</a:t>
            </a:r>
          </a:p>
          <a:p>
            <a:endParaRPr lang="en-US" dirty="0"/>
          </a:p>
          <a:p>
            <a:r>
              <a:rPr lang="en-US" dirty="0" smtClean="0"/>
              <a:t>MSE is a pooled estimate of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30000" dirty="0">
                <a:latin typeface="Symbol" panose="05050102010706020507" pitchFamily="18" charset="2"/>
              </a:rPr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68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we can test our 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: All groups have the same mean </a:t>
            </a:r>
            <a:r>
              <a:rPr lang="en-US" dirty="0">
                <a:latin typeface="Symbol" panose="05050102010706020507" pitchFamily="18" charset="2"/>
              </a:rPr>
              <a:t>m</a:t>
            </a:r>
          </a:p>
          <a:p>
            <a:endParaRPr lang="en-US" dirty="0">
              <a:latin typeface="Symbol" panose="05050102010706020507" pitchFamily="18" charset="2"/>
            </a:endParaRPr>
          </a:p>
          <a:p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 : At least one group has a mean that is statistically significantly different than the other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10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test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if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smtClean="0"/>
              <a:t>is true</a:t>
            </a:r>
          </a:p>
          <a:p>
            <a:endParaRPr lang="en-US" dirty="0" smtClean="0"/>
          </a:p>
          <a:p>
            <a:r>
              <a:rPr lang="en-US" dirty="0" smtClean="0"/>
              <a:t>Then MST = MSE</a:t>
            </a:r>
          </a:p>
          <a:p>
            <a:endParaRPr lang="en-US" dirty="0"/>
          </a:p>
          <a:p>
            <a:r>
              <a:rPr lang="en-US" dirty="0" smtClean="0"/>
              <a:t>Because the variation between groups will be the same as the variation within all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80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test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if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smtClean="0"/>
              <a:t>is false</a:t>
            </a:r>
          </a:p>
          <a:p>
            <a:endParaRPr lang="en-US" dirty="0" smtClean="0"/>
          </a:p>
          <a:p>
            <a:r>
              <a:rPr lang="en-US" dirty="0" smtClean="0"/>
              <a:t>Then MST &gt; MSE</a:t>
            </a:r>
          </a:p>
          <a:p>
            <a:endParaRPr lang="en-US" dirty="0"/>
          </a:p>
          <a:p>
            <a:r>
              <a:rPr lang="en-US" dirty="0" smtClean="0"/>
              <a:t>Because the variation between groups will be different than the variation within all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260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can compute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𝑀𝑆𝑇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𝑀𝑆𝐸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Where F is a new distribution that we haven’t seen before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2747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epixanalytics.com/modelassist/CrystalBall/images/15/image19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909049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64770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www.epixanalytics.com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79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Rejection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0212"/>
            <a:ext cx="873503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1113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ratio of two </a:t>
            </a:r>
            <a:r>
              <a:rPr lang="en-US" dirty="0" smtClean="0">
                <a:latin typeface="Symbol" panose="05050102010706020507" pitchFamily="18" charset="2"/>
              </a:rPr>
              <a:t>c</a:t>
            </a:r>
            <a:r>
              <a:rPr lang="en-US" baseline="30000" dirty="0" smtClean="0">
                <a:latin typeface="Symbol" panose="05050102010706020507" pitchFamily="18" charset="2"/>
              </a:rPr>
              <a:t>2 </a:t>
            </a:r>
            <a:r>
              <a:rPr lang="en-US" dirty="0" smtClean="0"/>
              <a:t> distributions</a:t>
            </a:r>
          </a:p>
          <a:p>
            <a:endParaRPr lang="en-US" dirty="0"/>
          </a:p>
          <a:p>
            <a:r>
              <a:rPr lang="en-US" dirty="0" smtClean="0"/>
              <a:t>F = </a:t>
            </a:r>
            <a:r>
              <a:rPr lang="en-US" dirty="0" smtClean="0">
                <a:latin typeface="Symbol" panose="05050102010706020507" pitchFamily="18" charset="2"/>
              </a:rPr>
              <a:t>c</a:t>
            </a:r>
            <a:r>
              <a:rPr lang="en-US" baseline="-25000" dirty="0" smtClean="0">
                <a:latin typeface="Symbol" panose="05050102010706020507" pitchFamily="18" charset="2"/>
              </a:rPr>
              <a:t>1</a:t>
            </a:r>
            <a:r>
              <a:rPr lang="en-US" baseline="30000" dirty="0" smtClean="0">
                <a:latin typeface="Symbol" panose="05050102010706020507" pitchFamily="18" charset="2"/>
              </a:rPr>
              <a:t>2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(df</a:t>
            </a:r>
            <a:r>
              <a:rPr lang="en-US" baseline="-25000" dirty="0" smtClean="0"/>
              <a:t>1</a:t>
            </a:r>
            <a:r>
              <a:rPr lang="en-US" dirty="0" smtClean="0"/>
              <a:t>)/ </a:t>
            </a:r>
            <a:r>
              <a:rPr lang="en-US" dirty="0" smtClean="0">
                <a:latin typeface="Symbol" panose="05050102010706020507" pitchFamily="18" charset="2"/>
              </a:rPr>
              <a:t>c</a:t>
            </a:r>
            <a:r>
              <a:rPr lang="en-US" baseline="-25000" dirty="0" smtClean="0">
                <a:latin typeface="Symbol" panose="05050102010706020507" pitchFamily="18" charset="2"/>
              </a:rPr>
              <a:t>2</a:t>
            </a:r>
            <a:r>
              <a:rPr lang="en-US" baseline="30000" dirty="0" smtClean="0">
                <a:latin typeface="Symbol" panose="05050102010706020507" pitchFamily="18" charset="2"/>
              </a:rPr>
              <a:t>2</a:t>
            </a:r>
            <a:r>
              <a:rPr lang="en-US" dirty="0"/>
              <a:t> (</a:t>
            </a:r>
            <a:r>
              <a:rPr lang="en-US" dirty="0" smtClean="0"/>
              <a:t>df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endParaRPr lang="en-US" baseline="30000" dirty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2007658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as such, it has two </a:t>
            </a:r>
            <a:r>
              <a:rPr lang="en-US" dirty="0" smtClean="0"/>
              <a:t>types of degrees </a:t>
            </a:r>
            <a:r>
              <a:rPr lang="en-US" dirty="0"/>
              <a:t>of freedom</a:t>
            </a:r>
            <a:endParaRPr lang="en-US" baseline="30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 = </a:t>
            </a:r>
            <a:r>
              <a:rPr lang="en-US" dirty="0" smtClean="0">
                <a:latin typeface="Symbol" panose="05050102010706020507" pitchFamily="18" charset="2"/>
              </a:rPr>
              <a:t>c</a:t>
            </a:r>
            <a:r>
              <a:rPr lang="en-US" baseline="-25000" dirty="0" smtClean="0">
                <a:latin typeface="Symbol" panose="05050102010706020507" pitchFamily="18" charset="2"/>
              </a:rPr>
              <a:t>1</a:t>
            </a:r>
            <a:r>
              <a:rPr lang="en-US" baseline="30000" dirty="0" smtClean="0">
                <a:latin typeface="Symbol" panose="05050102010706020507" pitchFamily="18" charset="2"/>
              </a:rPr>
              <a:t>2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(df</a:t>
            </a:r>
            <a:r>
              <a:rPr lang="en-US" baseline="-25000" dirty="0" smtClean="0"/>
              <a:t>1</a:t>
            </a:r>
            <a:r>
              <a:rPr lang="en-US" dirty="0" smtClean="0"/>
              <a:t>)/ </a:t>
            </a:r>
            <a:r>
              <a:rPr lang="en-US" dirty="0" smtClean="0">
                <a:latin typeface="Symbol" panose="05050102010706020507" pitchFamily="18" charset="2"/>
              </a:rPr>
              <a:t>c</a:t>
            </a:r>
            <a:r>
              <a:rPr lang="en-US" baseline="-25000" dirty="0" smtClean="0">
                <a:latin typeface="Symbol" panose="05050102010706020507" pitchFamily="18" charset="2"/>
              </a:rPr>
              <a:t>2</a:t>
            </a:r>
            <a:r>
              <a:rPr lang="en-US" baseline="30000" dirty="0" smtClean="0">
                <a:latin typeface="Symbol" panose="05050102010706020507" pitchFamily="18" charset="2"/>
              </a:rPr>
              <a:t>2</a:t>
            </a:r>
            <a:r>
              <a:rPr lang="en-US" dirty="0" smtClean="0"/>
              <a:t> (df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endParaRPr lang="en-US" baseline="30000" dirty="0" smtClean="0"/>
          </a:p>
          <a:p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7338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numerator </a:t>
            </a:r>
            <a:r>
              <a:rPr lang="en-US" dirty="0" err="1" smtClean="0"/>
              <a:t>df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6466" y="4267200"/>
            <a:ext cx="1655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denominator </a:t>
            </a:r>
            <a:r>
              <a:rPr lang="en-US" dirty="0" err="1" smtClean="0"/>
              <a:t>df</a:t>
            </a:r>
            <a:endParaRPr lang="en-US" baseline="30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14600" y="4114800"/>
            <a:ext cx="304800" cy="521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506466" y="4636532"/>
            <a:ext cx="598934" cy="16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985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Numerator degrees of freedom</a:t>
            </a:r>
          </a:p>
          <a:p>
            <a:pPr lvl="1"/>
            <a:r>
              <a:rPr lang="en-US" dirty="0" smtClean="0"/>
              <a:t>MST degrees of freedom</a:t>
            </a:r>
          </a:p>
          <a:p>
            <a:pPr lvl="1"/>
            <a:r>
              <a:rPr lang="en-US" dirty="0" smtClean="0"/>
              <a:t>k-1</a:t>
            </a:r>
          </a:p>
          <a:p>
            <a:endParaRPr lang="en-US" dirty="0"/>
          </a:p>
          <a:p>
            <a:r>
              <a:rPr lang="en-US" dirty="0" smtClean="0"/>
              <a:t>Denominator degrees of freedom:</a:t>
            </a:r>
          </a:p>
          <a:p>
            <a:pPr lvl="1"/>
            <a:r>
              <a:rPr lang="en-US" dirty="0" smtClean="0"/>
              <a:t>MSE degrees of freedom</a:t>
            </a:r>
          </a:p>
          <a:p>
            <a:pPr lvl="1"/>
            <a:r>
              <a:rPr lang="en-US" dirty="0" smtClean="0"/>
              <a:t>n-k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7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previous lecture on </a:t>
            </a:r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Symbol" panose="05050102010706020507" pitchFamily="18" charset="2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comparing proportions between categorical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13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p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F value, denominator degrees of freedom </a:t>
            </a:r>
            <a:r>
              <a:rPr lang="en-US" dirty="0" err="1" smtClean="0"/>
              <a:t>df</a:t>
            </a:r>
            <a:r>
              <a:rPr lang="en-US" dirty="0" smtClean="0"/>
              <a:t> (MST), and numerator degrees of freedom </a:t>
            </a:r>
            <a:r>
              <a:rPr lang="en-US" dirty="0" err="1" smtClean="0"/>
              <a:t>df</a:t>
            </a:r>
            <a:r>
              <a:rPr lang="en-US" dirty="0" smtClean="0"/>
              <a:t> (MSE)</a:t>
            </a:r>
          </a:p>
          <a:p>
            <a:endParaRPr lang="en-US" dirty="0"/>
          </a:p>
          <a:p>
            <a:r>
              <a:rPr lang="en-US" dirty="0" smtClean="0"/>
              <a:t>=FDIST(</a:t>
            </a:r>
            <a:r>
              <a:rPr lang="en-US" dirty="0" err="1" smtClean="0"/>
              <a:t>F,df</a:t>
            </a:r>
            <a:r>
              <a:rPr lang="en-US" dirty="0" smtClean="0"/>
              <a:t>(MST),</a:t>
            </a:r>
            <a:r>
              <a:rPr lang="en-US" dirty="0" err="1" smtClean="0"/>
              <a:t>df</a:t>
            </a:r>
            <a:r>
              <a:rPr lang="en-US" dirty="0" smtClean="0"/>
              <a:t>(MSE)</a:t>
            </a:r>
          </a:p>
          <a:p>
            <a:endParaRPr lang="en-US" dirty="0"/>
          </a:p>
          <a:p>
            <a:r>
              <a:rPr lang="en-US" dirty="0" smtClean="0"/>
              <a:t>Written F(</a:t>
            </a:r>
            <a:r>
              <a:rPr lang="en-US" dirty="0" err="1" smtClean="0"/>
              <a:t>df</a:t>
            </a:r>
            <a:r>
              <a:rPr lang="en-US" dirty="0" smtClean="0"/>
              <a:t>(MST),</a:t>
            </a:r>
            <a:r>
              <a:rPr lang="en-US" dirty="0" err="1" smtClean="0"/>
              <a:t>df</a:t>
            </a:r>
            <a:r>
              <a:rPr lang="en-US" dirty="0" smtClean="0"/>
              <a:t>(MST))=f, p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030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16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Student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Science: 3, 4, 5</a:t>
            </a:r>
            <a:endParaRPr lang="en-US" dirty="0"/>
          </a:p>
          <a:p>
            <a:r>
              <a:rPr lang="en-US" dirty="0"/>
              <a:t>Holt Science </a:t>
            </a:r>
            <a:r>
              <a:rPr lang="en-US" dirty="0" smtClean="0"/>
              <a:t>Spectrum: 5, 5, 4</a:t>
            </a:r>
            <a:endParaRPr lang="en-US" dirty="0"/>
          </a:p>
          <a:p>
            <a:r>
              <a:rPr lang="en-US" dirty="0"/>
              <a:t>McDougal </a:t>
            </a:r>
            <a:r>
              <a:rPr lang="en-US" dirty="0" err="1"/>
              <a:t>Littell</a:t>
            </a:r>
            <a:r>
              <a:rPr lang="en-US" dirty="0"/>
              <a:t> </a:t>
            </a:r>
            <a:r>
              <a:rPr lang="en-US" dirty="0" smtClean="0"/>
              <a:t>Science: 4, 4, 5</a:t>
            </a:r>
            <a:endParaRPr lang="en-US" dirty="0"/>
          </a:p>
          <a:p>
            <a:r>
              <a:rPr lang="en-US" dirty="0"/>
              <a:t>CK-12 </a:t>
            </a:r>
            <a:r>
              <a:rPr lang="en-US" dirty="0" smtClean="0"/>
              <a:t>Science: 3, 3, 4</a:t>
            </a:r>
            <a:endParaRPr lang="en-US" dirty="0"/>
          </a:p>
          <a:p>
            <a:r>
              <a:rPr lang="en-US" dirty="0"/>
              <a:t>Bob’s Discount Science </a:t>
            </a:r>
            <a:r>
              <a:rPr lang="en-US" dirty="0" smtClean="0"/>
              <a:t>Curriculum: 1, 1, 2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1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=3.5333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Science: 3, 4, 5</a:t>
            </a:r>
            <a:endParaRPr lang="en-US" dirty="0"/>
          </a:p>
          <a:p>
            <a:r>
              <a:rPr lang="en-US" dirty="0"/>
              <a:t>Holt Science </a:t>
            </a:r>
            <a:r>
              <a:rPr lang="en-US" dirty="0" smtClean="0"/>
              <a:t>Spectrum: 5, 5, 4</a:t>
            </a:r>
            <a:endParaRPr lang="en-US" dirty="0"/>
          </a:p>
          <a:p>
            <a:r>
              <a:rPr lang="en-US" dirty="0"/>
              <a:t>McDougal </a:t>
            </a:r>
            <a:r>
              <a:rPr lang="en-US" dirty="0" err="1"/>
              <a:t>Littell</a:t>
            </a:r>
            <a:r>
              <a:rPr lang="en-US" dirty="0"/>
              <a:t> </a:t>
            </a:r>
            <a:r>
              <a:rPr lang="en-US" dirty="0" smtClean="0"/>
              <a:t>Science: 4, 4, 5</a:t>
            </a:r>
            <a:endParaRPr lang="en-US" dirty="0"/>
          </a:p>
          <a:p>
            <a:r>
              <a:rPr lang="en-US" dirty="0"/>
              <a:t>CK-12 </a:t>
            </a:r>
            <a:r>
              <a:rPr lang="en-US" dirty="0" smtClean="0"/>
              <a:t>Science: 3, 3, 4</a:t>
            </a:r>
            <a:endParaRPr lang="en-US" dirty="0"/>
          </a:p>
          <a:p>
            <a:r>
              <a:rPr lang="en-US" dirty="0"/>
              <a:t>Bob’s Discount Science </a:t>
            </a:r>
            <a:r>
              <a:rPr lang="en-US" dirty="0" smtClean="0"/>
              <a:t>Curriculum: 1, 1, 2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653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=3.5333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Bob’s Discount Science </a:t>
                </a:r>
                <a:r>
                  <a:rPr lang="en-US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4117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=3.5333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3308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Total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SS</m:t>
                      </m:r>
                      <m:r>
                        <m:rPr>
                          <m:nor/>
                        </m:rPr>
                        <a:rPr lang="en-US" dirty="0"/>
                        <m:t> 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−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5245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Total</m:t>
                      </m:r>
                      <m:r>
                        <m:rPr>
                          <m:nor/>
                        </m:rPr>
                        <a:rPr lang="en-US" dirty="0" smtClean="0"/>
                        <m:t> </m:t>
                      </m:r>
                      <m:r>
                        <m:rPr>
                          <m:nor/>
                        </m:rPr>
                        <a:rPr lang="en-US" dirty="0" smtClean="0"/>
                        <m:t>SS</m:t>
                      </m:r>
                      <m:r>
                        <m:rPr>
                          <m:nor/>
                        </m:rPr>
                        <a:rPr lang="en-US" dirty="0" smtClean="0"/>
                        <m:t> 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−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(3-3.533)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(4-3.533)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+(5-3.533)</a:t>
                </a:r>
                <a:r>
                  <a:rPr lang="en-US" baseline="30000" dirty="0" smtClean="0"/>
                  <a:t>2</a:t>
                </a:r>
                <a:br>
                  <a:rPr lang="en-US" baseline="30000" dirty="0" smtClean="0"/>
                </a:br>
                <a:r>
                  <a:rPr lang="en-US" dirty="0" smtClean="0"/>
                  <a:t>+(5-3.533)</a:t>
                </a:r>
                <a:r>
                  <a:rPr lang="en-US" baseline="30000" dirty="0" smtClean="0"/>
                  <a:t>2</a:t>
                </a:r>
                <a:r>
                  <a:rPr lang="en-US" dirty="0"/>
                  <a:t>+(</a:t>
                </a:r>
                <a:r>
                  <a:rPr lang="en-US" dirty="0" smtClean="0"/>
                  <a:t>5-3.533)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+(4-3.533)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+ ….</a:t>
                </a:r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012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Total</m:t>
                      </m:r>
                      <m:r>
                        <m:rPr>
                          <m:nor/>
                        </m:rPr>
                        <a:rPr lang="en-US" dirty="0" smtClean="0"/>
                        <m:t> </m:t>
                      </m:r>
                      <m:r>
                        <m:rPr>
                          <m:nor/>
                        </m:rPr>
                        <a:rPr lang="en-US" dirty="0" smtClean="0"/>
                        <m:t>SS</m:t>
                      </m:r>
                      <m:r>
                        <m:rPr>
                          <m:nor/>
                        </m:rPr>
                        <a:rPr lang="en-US" dirty="0" smtClean="0"/>
                        <m:t> 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−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=25.7333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(3-3.533)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(4-3.533)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+(5-3.533)</a:t>
                </a:r>
                <a:r>
                  <a:rPr lang="en-US" baseline="30000" dirty="0" smtClean="0"/>
                  <a:t>2</a:t>
                </a:r>
                <a:br>
                  <a:rPr lang="en-US" baseline="30000" dirty="0" smtClean="0"/>
                </a:br>
                <a:r>
                  <a:rPr lang="en-US" dirty="0" smtClean="0"/>
                  <a:t>+(5-3.533)</a:t>
                </a:r>
                <a:r>
                  <a:rPr lang="en-US" baseline="30000" dirty="0" smtClean="0"/>
                  <a:t>2</a:t>
                </a:r>
                <a:r>
                  <a:rPr lang="en-US" dirty="0"/>
                  <a:t>+(</a:t>
                </a:r>
                <a:r>
                  <a:rPr lang="en-US" dirty="0" smtClean="0"/>
                  <a:t>5-3.533)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+(4-3.533)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+ ….</a:t>
                </a:r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5431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SST</m:t>
                      </m:r>
                      <m:r>
                        <m:rPr>
                          <m:nor/>
                        </m:rPr>
                        <a:rPr lang="en-US" dirty="0"/>
                        <m:t> 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r>
                  <a:rPr lang="en-US" dirty="0"/>
                  <a:t>3</a:t>
                </a:r>
                <a:r>
                  <a:rPr lang="en-US" dirty="0" smtClean="0"/>
                  <a:t>(4-3.533)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+ 3(4.667-3.533)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+3(4.333-3.533)</a:t>
                </a:r>
                <a:r>
                  <a:rPr lang="en-US" baseline="30000" dirty="0" smtClean="0"/>
                  <a:t>2</a:t>
                </a:r>
                <a:br>
                  <a:rPr lang="en-US" baseline="30000" dirty="0" smtClean="0"/>
                </a:br>
                <a:r>
                  <a:rPr lang="en-US" dirty="0" smtClean="0"/>
                  <a:t>+3(3.333-3.533)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+3(1.333-3.533)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1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we want to compare several 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in its simplest form 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categorical variable</a:t>
            </a:r>
          </a:p>
          <a:p>
            <a:r>
              <a:rPr lang="en-US" dirty="0" smtClean="0"/>
              <a:t>One quantitative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225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SST</m:t>
                    </m:r>
                    <m:r>
                      <m:rPr>
                        <m:nor/>
                      </m:rPr>
                      <a:rPr lang="en-US" dirty="0"/>
                      <m:t> =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/>
                  <a:t> = 21.0667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r>
                  <a:rPr lang="en-US" dirty="0"/>
                  <a:t>3</a:t>
                </a:r>
                <a:r>
                  <a:rPr lang="en-US" dirty="0" smtClean="0"/>
                  <a:t>(4-3.533)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+ 3(4.667-3.533)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+3(4.333-3.533)</a:t>
                </a:r>
                <a:r>
                  <a:rPr lang="en-US" baseline="30000" dirty="0" smtClean="0"/>
                  <a:t>2</a:t>
                </a:r>
                <a:br>
                  <a:rPr lang="en-US" baseline="30000" dirty="0" smtClean="0"/>
                </a:br>
                <a:r>
                  <a:rPr lang="en-US" dirty="0" smtClean="0"/>
                  <a:t>+3(3.333-3.533)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+3(1.333-3.533)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3497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SS = SST + SSE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33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2008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Total SS = SST + </a:t>
                </a:r>
                <a:r>
                  <a:rPr lang="en-US" dirty="0" smtClean="0"/>
                  <a:t>SSE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25.7333</m:t>
                    </m:r>
                  </m:oMath>
                </a14:m>
                <a:r>
                  <a:rPr lang="en-US" dirty="0" smtClean="0"/>
                  <a:t> = 21.0667 + SSE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3251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25.7333</m:t>
                    </m:r>
                  </m:oMath>
                </a14:m>
                <a:r>
                  <a:rPr lang="en-US" dirty="0" smtClean="0"/>
                  <a:t> = 21.0667 + SSE</a:t>
                </a:r>
                <a:br>
                  <a:rPr lang="en-US" dirty="0" smtClean="0"/>
                </a:br>
                <a:r>
                  <a:rPr lang="en-US" dirty="0" err="1" smtClean="0"/>
                  <a:t>SSE</a:t>
                </a:r>
                <a:r>
                  <a:rPr lang="en-US" dirty="0" smtClean="0"/>
                  <a:t> = 4.6667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Interactive Science: 3,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4</a:t>
                </a:r>
                <a:endParaRPr lang="en-US" dirty="0"/>
              </a:p>
              <a:p>
                <a:r>
                  <a:rPr lang="en-US" dirty="0"/>
                  <a:t>Holt Science </a:t>
                </a:r>
                <a:r>
                  <a:rPr lang="en-US" dirty="0" smtClean="0"/>
                  <a:t>Spectrum: 5, 5,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4.667</a:t>
                </a:r>
                <a:endParaRPr lang="en-US" dirty="0"/>
              </a:p>
              <a:p>
                <a:r>
                  <a:rPr lang="en-US" dirty="0"/>
                  <a:t>McDougal </a:t>
                </a:r>
                <a:r>
                  <a:rPr lang="en-US" dirty="0" err="1"/>
                  <a:t>Littell</a:t>
                </a:r>
                <a:r>
                  <a:rPr lang="en-US" dirty="0"/>
                  <a:t> </a:t>
                </a:r>
                <a:r>
                  <a:rPr lang="en-US" dirty="0" smtClean="0"/>
                  <a:t>Science: 4, 4, 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4.333</a:t>
                </a:r>
                <a:endParaRPr lang="en-US" dirty="0"/>
              </a:p>
              <a:p>
                <a:r>
                  <a:rPr lang="en-US" dirty="0"/>
                  <a:t>CK-12 </a:t>
                </a:r>
                <a:r>
                  <a:rPr lang="en-US" dirty="0" smtClean="0"/>
                  <a:t>Science: 3, 3, 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=3.33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  <a:p>
                <a:r>
                  <a:rPr lang="en-US" sz="2800" dirty="0"/>
                  <a:t>Bob’s Discount Science </a:t>
                </a:r>
                <a:r>
                  <a:rPr lang="en-US" sz="2800" dirty="0" smtClean="0"/>
                  <a:t>Curriculum: 1, 1,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= 1.333</a:t>
                </a:r>
                <a:endParaRPr lang="en-US" sz="2800" dirty="0"/>
              </a:p>
              <a:p>
                <a:pPr lvl="1"/>
                <a:endParaRPr lang="en-US" dirty="0"/>
              </a:p>
              <a:p>
                <a:endParaRPr lang="en-US" baseline="30000" dirty="0"/>
              </a:p>
              <a:p>
                <a:endParaRPr lang="en-US" baseline="30000" dirty="0"/>
              </a:p>
              <a:p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3"/>
                <a:stretch>
                  <a:fillRect l="-154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2356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Degrees of freedom on SST = (k-1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DF(SST) = (5-1)=4</a:t>
            </a:r>
            <a:endParaRPr lang="en-US" dirty="0"/>
          </a:p>
          <a:p>
            <a:r>
              <a:rPr lang="en-US" dirty="0"/>
              <a:t>Degrees of freedom on SSE = </a:t>
            </a:r>
            <a:r>
              <a:rPr lang="en-US" dirty="0" smtClean="0"/>
              <a:t>n-k </a:t>
            </a:r>
          </a:p>
          <a:p>
            <a:pPr lvl="1"/>
            <a:r>
              <a:rPr lang="en-US" dirty="0" smtClean="0"/>
              <a:t>DF(SSE) = 15-4 = 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281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MST = SST/</a:t>
            </a:r>
            <a:r>
              <a:rPr lang="en-US" dirty="0" err="1"/>
              <a:t>df</a:t>
            </a:r>
            <a:r>
              <a:rPr lang="en-US" dirty="0"/>
              <a:t>(SST</a:t>
            </a:r>
            <a:r>
              <a:rPr lang="en-US" dirty="0" smtClean="0"/>
              <a:t>) = 21.0667/4 = 5.2667</a:t>
            </a:r>
            <a:endParaRPr lang="en-US" dirty="0"/>
          </a:p>
          <a:p>
            <a:r>
              <a:rPr lang="en-US" dirty="0"/>
              <a:t>MSE = SSE/</a:t>
            </a:r>
            <a:r>
              <a:rPr lang="en-US" dirty="0" err="1"/>
              <a:t>df</a:t>
            </a:r>
            <a:r>
              <a:rPr lang="en-US" dirty="0"/>
              <a:t>(SSE</a:t>
            </a:r>
            <a:r>
              <a:rPr lang="en-US" dirty="0" smtClean="0"/>
              <a:t>) = 4.6667/11 = 0.4242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842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MST = SST/</a:t>
                </a:r>
                <a:r>
                  <a:rPr lang="en-US" dirty="0" err="1"/>
                  <a:t>df</a:t>
                </a:r>
                <a:r>
                  <a:rPr lang="en-US" dirty="0"/>
                  <a:t>(SST) = 21.0667/4 = </a:t>
                </a:r>
                <a:r>
                  <a:rPr lang="en-US" dirty="0" smtClean="0"/>
                  <a:t>5.2667</a:t>
                </a:r>
                <a:endParaRPr lang="en-US" dirty="0"/>
              </a:p>
              <a:p>
                <a:r>
                  <a:rPr lang="en-US" dirty="0"/>
                  <a:t>MSE = SSE/</a:t>
                </a:r>
                <a:r>
                  <a:rPr lang="en-US" dirty="0" err="1"/>
                  <a:t>df</a:t>
                </a:r>
                <a:r>
                  <a:rPr lang="en-US" dirty="0"/>
                  <a:t>(SSE) = 4.6667/11 = 0.4242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F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𝑀𝑆𝑇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𝑀𝑆𝐸</m:t>
                        </m:r>
                      </m:den>
                    </m:f>
                  </m:oMath>
                </a14:m>
                <a:r>
                  <a:rPr lang="en-US" dirty="0" smtClean="0"/>
                  <a:t> = 5.2667/0.4242 = 12.4143</a:t>
                </a:r>
              </a:p>
              <a:p>
                <a:endParaRPr lang="en-US" dirty="0"/>
              </a:p>
              <a:p>
                <a:r>
                  <a:rPr lang="en-US" dirty="0" smtClean="0"/>
                  <a:t>F(4,11) = 12.4143, p&lt;0.01</a:t>
                </a:r>
              </a:p>
              <a:p>
                <a:endParaRPr lang="en-US" dirty="0"/>
              </a:p>
              <a:p>
                <a:r>
                  <a:rPr lang="en-US" dirty="0" smtClean="0"/>
                  <a:t>So there is at least one difference between groups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2509" b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354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65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Numbers of Complaints by Class</a:t>
            </a:r>
          </a:p>
          <a:p>
            <a:endParaRPr lang="en-US" dirty="0"/>
          </a:p>
          <a:p>
            <a:r>
              <a:rPr lang="en-US" dirty="0" smtClean="0"/>
              <a:t>Interactive </a:t>
            </a:r>
            <a:r>
              <a:rPr lang="en-US" dirty="0"/>
              <a:t>Science: </a:t>
            </a:r>
            <a:r>
              <a:rPr lang="en-US" dirty="0" smtClean="0"/>
              <a:t>2, 4, </a:t>
            </a:r>
            <a:r>
              <a:rPr lang="en-US" dirty="0"/>
              <a:t>4</a:t>
            </a:r>
            <a:endParaRPr lang="en-US" dirty="0" smtClean="0"/>
          </a:p>
          <a:p>
            <a:r>
              <a:rPr lang="en-US" dirty="0" smtClean="0"/>
              <a:t>Holt </a:t>
            </a:r>
            <a:r>
              <a:rPr lang="en-US" dirty="0"/>
              <a:t>Science Spectrum: </a:t>
            </a:r>
            <a:r>
              <a:rPr lang="en-US" dirty="0" smtClean="0"/>
              <a:t>4, 4, 5</a:t>
            </a:r>
            <a:endParaRPr lang="en-US" dirty="0"/>
          </a:p>
          <a:p>
            <a:r>
              <a:rPr lang="en-US" dirty="0"/>
              <a:t>McDougal </a:t>
            </a:r>
            <a:r>
              <a:rPr lang="en-US" dirty="0" err="1"/>
              <a:t>Littell</a:t>
            </a:r>
            <a:r>
              <a:rPr lang="en-US" dirty="0"/>
              <a:t> Science: 3</a:t>
            </a:r>
            <a:r>
              <a:rPr lang="en-US" dirty="0" smtClean="0"/>
              <a:t>, 2, 3</a:t>
            </a:r>
            <a:endParaRPr lang="en-US" dirty="0"/>
          </a:p>
          <a:p>
            <a:r>
              <a:rPr lang="en-US" dirty="0"/>
              <a:t>CK-12 Science: 3, </a:t>
            </a:r>
            <a:r>
              <a:rPr lang="en-US" dirty="0" smtClean="0"/>
              <a:t>4, 3</a:t>
            </a:r>
            <a:endParaRPr lang="en-US" dirty="0"/>
          </a:p>
          <a:p>
            <a:r>
              <a:rPr lang="en-US" dirty="0"/>
              <a:t>Bob’s Discount Science Curriculum: 4</a:t>
            </a:r>
            <a:r>
              <a:rPr lang="en-US" dirty="0" smtClean="0"/>
              <a:t>, </a:t>
            </a:r>
            <a:r>
              <a:rPr lang="en-US" dirty="0"/>
              <a:t>3</a:t>
            </a:r>
            <a:r>
              <a:rPr lang="en-US" dirty="0" smtClean="0"/>
              <a:t>, 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422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5/4 </a:t>
            </a:r>
            <a:r>
              <a:rPr lang="en-US" b="1" i="1" dirty="0" smtClean="0"/>
              <a:t>HW 11 due</a:t>
            </a:r>
            <a:endParaRPr lang="en-US" b="1" i="1" dirty="0" smtClean="0"/>
          </a:p>
          <a:p>
            <a:endParaRPr lang="en-US" dirty="0"/>
          </a:p>
          <a:p>
            <a:r>
              <a:rPr lang="en-US" dirty="0" smtClean="0"/>
              <a:t>5/6 </a:t>
            </a:r>
            <a:r>
              <a:rPr lang="en-US" b="1" i="1" dirty="0" smtClean="0"/>
              <a:t>HW </a:t>
            </a:r>
            <a:r>
              <a:rPr lang="en-US" b="1" i="1" dirty="0" smtClean="0"/>
              <a:t>12 due</a:t>
            </a:r>
          </a:p>
          <a:p>
            <a:endParaRPr lang="en-US" b="1" i="1" dirty="0" smtClean="0"/>
          </a:p>
          <a:p>
            <a:r>
              <a:rPr lang="en-US" dirty="0" smtClean="0"/>
              <a:t>5/6 3pm REVIEW SESSION, RUSSELL 302</a:t>
            </a:r>
          </a:p>
          <a:p>
            <a:r>
              <a:rPr lang="en-US" dirty="0" smtClean="0"/>
              <a:t>5/8 noon REVIEW SESSION, GRACE DODGE 453</a:t>
            </a:r>
          </a:p>
          <a:p>
            <a:endParaRPr lang="en-US" b="1" i="1" dirty="0"/>
          </a:p>
          <a:p>
            <a:r>
              <a:rPr lang="en-US" b="1" i="1" dirty="0" smtClean="0"/>
              <a:t>5/11 </a:t>
            </a:r>
            <a:r>
              <a:rPr lang="en-US" b="1" i="1" dirty="0" smtClean="0"/>
              <a:t>FINAL EXAM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the two-group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more than two groups!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2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Mt. Vernon City School District is considering 5 science curricula</a:t>
            </a:r>
          </a:p>
          <a:p>
            <a:pPr lvl="1"/>
            <a:r>
              <a:rPr lang="en-US" dirty="0" smtClean="0"/>
              <a:t>Interactive Science</a:t>
            </a:r>
          </a:p>
          <a:p>
            <a:pPr lvl="1"/>
            <a:r>
              <a:rPr lang="en-US" dirty="0" smtClean="0"/>
              <a:t>Holt Science Spectrum</a:t>
            </a:r>
          </a:p>
          <a:p>
            <a:pPr lvl="1"/>
            <a:r>
              <a:rPr lang="en-US" dirty="0" smtClean="0"/>
              <a:t>McDougal </a:t>
            </a:r>
            <a:r>
              <a:rPr lang="en-US" dirty="0" err="1" smtClean="0"/>
              <a:t>Littell</a:t>
            </a:r>
            <a:r>
              <a:rPr lang="en-US" dirty="0" smtClean="0"/>
              <a:t> Science</a:t>
            </a:r>
          </a:p>
          <a:p>
            <a:pPr lvl="1"/>
            <a:r>
              <a:rPr lang="en-US" dirty="0" smtClean="0"/>
              <a:t>CK-12 Science</a:t>
            </a:r>
          </a:p>
          <a:p>
            <a:pPr lvl="1"/>
            <a:r>
              <a:rPr lang="en-US" dirty="0" smtClean="0"/>
              <a:t>Bob’s Discount Science Curriculum</a:t>
            </a:r>
          </a:p>
          <a:p>
            <a:pPr lvl="1"/>
            <a:endParaRPr lang="en-US" dirty="0"/>
          </a:p>
          <a:p>
            <a:r>
              <a:rPr lang="en-US" dirty="0" smtClean="0"/>
              <a:t>They randomly divide students into five groups, and each classroom uses one curriculum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9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could just…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Run (5 choose 2)=10 statistical significance tests</a:t>
            </a:r>
          </a:p>
          <a:p>
            <a:endParaRPr lang="en-US" dirty="0"/>
          </a:p>
          <a:p>
            <a:r>
              <a:rPr lang="en-US" dirty="0" smtClean="0"/>
              <a:t>But there’s an issue with that</a:t>
            </a:r>
          </a:p>
          <a:p>
            <a:endParaRPr lang="en-US" dirty="0"/>
          </a:p>
          <a:p>
            <a:r>
              <a:rPr lang="en-US" dirty="0" smtClean="0"/>
              <a:t>You’re running 10 statistical significance tests</a:t>
            </a:r>
          </a:p>
          <a:p>
            <a:endParaRPr lang="en-US" dirty="0"/>
          </a:p>
          <a:p>
            <a:r>
              <a:rPr lang="en-US" dirty="0" smtClean="0"/>
              <a:t>Which means you have a high chance that one or more will be significant just by chance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54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 if you just cherry-pick from the set…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comparing the best curriculum to the worst one </a:t>
            </a:r>
          </a:p>
          <a:p>
            <a:endParaRPr lang="en-US" dirty="0"/>
          </a:p>
          <a:p>
            <a:r>
              <a:rPr lang="en-US" dirty="0" smtClean="0"/>
              <a:t>You have that same risk, you’re just hiding it from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7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21822</TotalTime>
  <Words>2405</Words>
  <Application>Microsoft Office PowerPoint</Application>
  <PresentationFormat>On-screen Show (4:3)</PresentationFormat>
  <Paragraphs>332</Paragraphs>
  <Slides>59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HUDM4122 Probability and Statistical Inference</vt:lpstr>
      <vt:lpstr>Given that we ran behind last class…</vt:lpstr>
      <vt:lpstr>In the remainder of today’s lecture</vt:lpstr>
      <vt:lpstr>In the previous lecture on c2</vt:lpstr>
      <vt:lpstr>What if we want to compare several means?</vt:lpstr>
      <vt:lpstr>Like the two-group t-test</vt:lpstr>
      <vt:lpstr>Example</vt:lpstr>
      <vt:lpstr>You could just…</vt:lpstr>
      <vt:lpstr>And if you just cherry-pick from the set…</vt:lpstr>
      <vt:lpstr>There are valid ways to run several tests</vt:lpstr>
      <vt:lpstr>Typically what people do is</vt:lpstr>
      <vt:lpstr>Idea behind ANOVA</vt:lpstr>
      <vt:lpstr>Idea behind ANOVA</vt:lpstr>
      <vt:lpstr>Assumptions of ANOVA</vt:lpstr>
      <vt:lpstr>ANOVA is not just one test</vt:lpstr>
      <vt:lpstr>And again…</vt:lpstr>
      <vt:lpstr>Single-factor ANOVA</vt:lpstr>
      <vt:lpstr>Single-factor ANOVA</vt:lpstr>
      <vt:lpstr>Example Again</vt:lpstr>
      <vt:lpstr>You have k samples from k populations</vt:lpstr>
      <vt:lpstr>Common variance but different means</vt:lpstr>
      <vt:lpstr>What we do</vt:lpstr>
      <vt:lpstr>Total Sum of Squares</vt:lpstr>
      <vt:lpstr>Total Sum of Squares</vt:lpstr>
      <vt:lpstr>Sum of Squares for Treatments (SST)</vt:lpstr>
      <vt:lpstr>Sum of Squares for Errors (SSE)</vt:lpstr>
      <vt:lpstr>Note</vt:lpstr>
      <vt:lpstr>Once you have Total SS, SST, SSE</vt:lpstr>
      <vt:lpstr>Degrees of freedom</vt:lpstr>
      <vt:lpstr>Mean squares</vt:lpstr>
      <vt:lpstr>Now we can test our null hypothesis</vt:lpstr>
      <vt:lpstr>How do we test it?</vt:lpstr>
      <vt:lpstr>How do we test it?</vt:lpstr>
      <vt:lpstr>So we can compute</vt:lpstr>
      <vt:lpstr>F Distribution</vt:lpstr>
      <vt:lpstr>Rejection Region</vt:lpstr>
      <vt:lpstr>F Distribution</vt:lpstr>
      <vt:lpstr>F Distribution</vt:lpstr>
      <vt:lpstr>F distribution</vt:lpstr>
      <vt:lpstr>Finding the p value</vt:lpstr>
      <vt:lpstr>Comments? Questions?</vt:lpstr>
      <vt:lpstr>Example: Student Attitudes</vt:lpstr>
      <vt:lpstr>x ̅=3.5333</vt:lpstr>
      <vt:lpstr>x ̅=3.5333</vt:lpstr>
      <vt:lpstr>x ̅=3.5333</vt:lpstr>
      <vt:lpstr>"Total SS = " ∑▒〖(x_ij  - x ̅)〗^2 </vt:lpstr>
      <vt:lpstr>"Total SS = " ∑▒〖(x_ij  - x ̅)〗^2 </vt:lpstr>
      <vt:lpstr>"Total SS = " ∑▒〖〖(x_ij  - x ̅)〗^2=25.7333〗</vt:lpstr>
      <vt:lpstr>"SST = " ∑▒〖n_i 〖(x ̅_i-x ̅)〗^2 〗</vt:lpstr>
      <vt:lpstr>"SST = " ∑▒〖n_i 〖(x ̅_i-x ̅)〗^2 〗 = 21.0667</vt:lpstr>
      <vt:lpstr>Total SS = SST + SSE</vt:lpstr>
      <vt:lpstr>Total SS = SST + SSE 25.7333 = 21.0667 + SSE</vt:lpstr>
      <vt:lpstr>25.7333 = 21.0667 + SSE SSE = 4.6667</vt:lpstr>
      <vt:lpstr>DF</vt:lpstr>
      <vt:lpstr>Mean Squares</vt:lpstr>
      <vt:lpstr>F</vt:lpstr>
      <vt:lpstr>Questions? Comments?</vt:lpstr>
      <vt:lpstr>You Try It</vt:lpstr>
      <vt:lpstr>Upcoming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675</cp:revision>
  <cp:lastPrinted>2015-04-14T12:32:42Z</cp:lastPrinted>
  <dcterms:created xsi:type="dcterms:W3CDTF">2013-08-27T11:33:40Z</dcterms:created>
  <dcterms:modified xsi:type="dcterms:W3CDTF">2015-04-28T18:50:03Z</dcterms:modified>
</cp:coreProperties>
</file>