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4"/>
  </p:notesMasterIdLst>
  <p:sldIdLst>
    <p:sldId id="256" r:id="rId2"/>
    <p:sldId id="428" r:id="rId3"/>
    <p:sldId id="624" r:id="rId4"/>
    <p:sldId id="346" r:id="rId5"/>
    <p:sldId id="506" r:id="rId6"/>
    <p:sldId id="655" r:id="rId7"/>
    <p:sldId id="656" r:id="rId8"/>
    <p:sldId id="657" r:id="rId9"/>
    <p:sldId id="658" r:id="rId10"/>
    <p:sldId id="659" r:id="rId11"/>
    <p:sldId id="660" r:id="rId12"/>
    <p:sldId id="661" r:id="rId13"/>
    <p:sldId id="662" r:id="rId14"/>
    <p:sldId id="663" r:id="rId15"/>
    <p:sldId id="664" r:id="rId16"/>
    <p:sldId id="665" r:id="rId17"/>
    <p:sldId id="666" r:id="rId18"/>
    <p:sldId id="667" r:id="rId19"/>
    <p:sldId id="668" r:id="rId20"/>
    <p:sldId id="669" r:id="rId21"/>
    <p:sldId id="670" r:id="rId22"/>
    <p:sldId id="671" r:id="rId23"/>
    <p:sldId id="672" r:id="rId24"/>
    <p:sldId id="673" r:id="rId25"/>
    <p:sldId id="674" r:id="rId26"/>
    <p:sldId id="675" r:id="rId27"/>
    <p:sldId id="676" r:id="rId28"/>
    <p:sldId id="677" r:id="rId29"/>
    <p:sldId id="678" r:id="rId30"/>
    <p:sldId id="679" r:id="rId31"/>
    <p:sldId id="680" r:id="rId32"/>
    <p:sldId id="681" r:id="rId33"/>
    <p:sldId id="682" r:id="rId34"/>
    <p:sldId id="683" r:id="rId35"/>
    <p:sldId id="684" r:id="rId36"/>
    <p:sldId id="685" r:id="rId37"/>
    <p:sldId id="686" r:id="rId38"/>
    <p:sldId id="687" r:id="rId39"/>
    <p:sldId id="688" r:id="rId40"/>
    <p:sldId id="622" r:id="rId41"/>
    <p:sldId id="736" r:id="rId42"/>
    <p:sldId id="689" r:id="rId43"/>
    <p:sldId id="690" r:id="rId44"/>
    <p:sldId id="691" r:id="rId45"/>
    <p:sldId id="692" r:id="rId46"/>
    <p:sldId id="737" r:id="rId47"/>
    <p:sldId id="696" r:id="rId48"/>
    <p:sldId id="697" r:id="rId49"/>
    <p:sldId id="698" r:id="rId50"/>
    <p:sldId id="711" r:id="rId51"/>
    <p:sldId id="700" r:id="rId52"/>
    <p:sldId id="712" r:id="rId53"/>
    <p:sldId id="701" r:id="rId54"/>
    <p:sldId id="702" r:id="rId55"/>
    <p:sldId id="726" r:id="rId56"/>
    <p:sldId id="710" r:id="rId57"/>
    <p:sldId id="703" r:id="rId58"/>
    <p:sldId id="738" r:id="rId59"/>
    <p:sldId id="704" r:id="rId60"/>
    <p:sldId id="705" r:id="rId61"/>
    <p:sldId id="706" r:id="rId62"/>
    <p:sldId id="713" r:id="rId63"/>
    <p:sldId id="707" r:id="rId64"/>
    <p:sldId id="708" r:id="rId65"/>
    <p:sldId id="709" r:id="rId66"/>
    <p:sldId id="727" r:id="rId67"/>
    <p:sldId id="714" r:id="rId68"/>
    <p:sldId id="695" r:id="rId69"/>
    <p:sldId id="715" r:id="rId70"/>
    <p:sldId id="716" r:id="rId71"/>
    <p:sldId id="717" r:id="rId72"/>
    <p:sldId id="718" r:id="rId73"/>
    <p:sldId id="719" r:id="rId74"/>
    <p:sldId id="720" r:id="rId75"/>
    <p:sldId id="721" r:id="rId76"/>
    <p:sldId id="722" r:id="rId77"/>
    <p:sldId id="723" r:id="rId78"/>
    <p:sldId id="724" r:id="rId79"/>
    <p:sldId id="728" r:id="rId80"/>
    <p:sldId id="725" r:id="rId81"/>
    <p:sldId id="729" r:id="rId82"/>
    <p:sldId id="730" r:id="rId83"/>
    <p:sldId id="731" r:id="rId84"/>
    <p:sldId id="732" r:id="rId85"/>
    <p:sldId id="733" r:id="rId86"/>
    <p:sldId id="735" r:id="rId87"/>
    <p:sldId id="653" r:id="rId88"/>
    <p:sldId id="654" r:id="rId89"/>
    <p:sldId id="508" r:id="rId90"/>
    <p:sldId id="342" r:id="rId91"/>
    <p:sldId id="510" r:id="rId92"/>
    <p:sldId id="427" r:id="rId9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660"/>
  </p:normalViewPr>
  <p:slideViewPr>
    <p:cSldViewPr>
      <p:cViewPr>
        <p:scale>
          <a:sx n="72" d="100"/>
          <a:sy n="72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0E0FF-FA2A-4AB1-8EA2-A39EBF45ED2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32DEC-A158-4188-9C13-394FE004A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9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HUDM4122</a:t>
            </a:r>
            <a:br>
              <a:rPr lang="en-US" dirty="0" smtClean="0"/>
            </a:br>
            <a:r>
              <a:rPr lang="en-US" dirty="0" smtClean="0"/>
              <a:t>Probability and Statistical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 the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964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that I’ve flipped the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will get heads if I flip it again?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64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 the coin 10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3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 the coin </a:t>
            </a:r>
            <a:r>
              <a:rPr lang="en-US" smtClean="0"/>
              <a:t>10 times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odds that I will get heads the next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9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Flipping the coin </a:t>
            </a:r>
            <a:r>
              <a:rPr lang="en-US" smtClean="0"/>
              <a:t>10 times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odds that I will get heads the next time?</a:t>
            </a:r>
          </a:p>
          <a:p>
            <a:endParaRPr lang="en-US" dirty="0"/>
          </a:p>
          <a:p>
            <a:r>
              <a:rPr lang="en-US" dirty="0" smtClean="0"/>
              <a:t>It depends on whether it’s a </a:t>
            </a:r>
            <a:r>
              <a:rPr lang="en-US" i="1" dirty="0" smtClean="0"/>
              <a:t>fair coin</a:t>
            </a:r>
            <a:endParaRPr lang="en-US" dirty="0" smtClean="0"/>
          </a:p>
          <a:p>
            <a:pPr lvl="1"/>
            <a:r>
              <a:rPr lang="en-US" dirty="0" smtClean="0"/>
              <a:t>E.g. a coin where the probability of heads is exactly 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73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if you get heads 10 times in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probably not a </a:t>
            </a:r>
            <a:r>
              <a:rPr lang="en-US" i="1" dirty="0" smtClean="0"/>
              <a:t>fair </a:t>
            </a:r>
            <a:r>
              <a:rPr lang="en-US" dirty="0" smtClean="0"/>
              <a:t>coin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90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1 time,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½, or 50%, or 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88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2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74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2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cases</a:t>
            </a:r>
          </a:p>
          <a:p>
            <a:endParaRPr lang="en-US" dirty="0"/>
          </a:p>
          <a:p>
            <a:r>
              <a:rPr lang="en-US" dirty="0" smtClean="0"/>
              <a:t>T, H</a:t>
            </a:r>
          </a:p>
          <a:p>
            <a:r>
              <a:rPr lang="en-US" dirty="0" smtClean="0"/>
              <a:t>H, T</a:t>
            </a:r>
          </a:p>
          <a:p>
            <a:r>
              <a:rPr lang="en-US" dirty="0" smtClean="0"/>
              <a:t>T, T</a:t>
            </a:r>
          </a:p>
          <a:p>
            <a:r>
              <a:rPr lang="en-US" dirty="0" smtClean="0"/>
              <a:t>H, 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73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2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cases</a:t>
            </a:r>
          </a:p>
          <a:p>
            <a:endParaRPr lang="en-US" dirty="0"/>
          </a:p>
          <a:p>
            <a:r>
              <a:rPr lang="en-US" dirty="0" smtClean="0"/>
              <a:t>T, H</a:t>
            </a:r>
          </a:p>
          <a:p>
            <a:r>
              <a:rPr lang="en-US" dirty="0" smtClean="0"/>
              <a:t>H, T</a:t>
            </a:r>
          </a:p>
          <a:p>
            <a:r>
              <a:rPr lang="en-US" dirty="0" smtClean="0"/>
              <a:t>T, 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H, 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06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</a:t>
            </a:r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Covariance</a:t>
            </a:r>
          </a:p>
          <a:p>
            <a:r>
              <a:rPr lang="en-US" dirty="0" smtClean="0"/>
              <a:t>Correlation</a:t>
            </a:r>
          </a:p>
          <a:p>
            <a:r>
              <a:rPr lang="en-US" dirty="0" smtClean="0"/>
              <a:t>Scatterplots</a:t>
            </a:r>
          </a:p>
          <a:p>
            <a:r>
              <a:rPr lang="en-US" dirty="0" smtClean="0"/>
              <a:t>Simple 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2841525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2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cases</a:t>
            </a:r>
          </a:p>
          <a:p>
            <a:endParaRPr lang="en-US" dirty="0"/>
          </a:p>
          <a:p>
            <a:r>
              <a:rPr lang="en-US" dirty="0" smtClean="0"/>
              <a:t>T, H</a:t>
            </a:r>
          </a:p>
          <a:p>
            <a:r>
              <a:rPr lang="en-US" dirty="0" smtClean="0"/>
              <a:t>H, T</a:t>
            </a:r>
          </a:p>
          <a:p>
            <a:r>
              <a:rPr lang="en-US" dirty="0" smtClean="0"/>
              <a:t>T, 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H, H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¼ , or 25%, or 0.25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24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3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15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3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1/8 , or 12.5%, or 0.125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325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4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2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4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1/16 , or 0.0625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08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5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9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5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1/32, or 0.03125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38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6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190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6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1/64, or 0.015065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82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7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r>
              <a:rPr lang="en-US" smtClean="0"/>
              <a:t>Comments?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274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7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1/128, or 0.0075325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2681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8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152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8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1/256, or about 0.0038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333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9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431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9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1/512, or about 0.002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906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10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164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Probability of heads 10 times, </a:t>
            </a:r>
            <a:br>
              <a:rPr lang="en-US" dirty="0" smtClean="0"/>
            </a:br>
            <a:r>
              <a:rPr lang="en-US" dirty="0" smtClean="0"/>
              <a:t>if it’s a fair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cases?</a:t>
            </a:r>
          </a:p>
          <a:p>
            <a:r>
              <a:rPr lang="en-US" dirty="0" smtClean="0"/>
              <a:t>How many of these cases are heads?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1/1024, or about 0.001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703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thinks this is a fair coin?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483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thinks this is a </a:t>
            </a:r>
            <a:r>
              <a:rPr lang="en-US" smtClean="0"/>
              <a:t>fair coin?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really improbable that it is</a:t>
            </a:r>
          </a:p>
          <a:p>
            <a:endParaRPr lang="en-US" dirty="0"/>
          </a:p>
          <a:p>
            <a:r>
              <a:rPr lang="en-US" dirty="0" smtClean="0"/>
              <a:t>About 1 in 1000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33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thinks this is a </a:t>
            </a:r>
            <a:r>
              <a:rPr lang="en-US" smtClean="0"/>
              <a:t>fair coin?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really improbable that it is</a:t>
            </a:r>
          </a:p>
          <a:p>
            <a:endParaRPr lang="en-US" dirty="0"/>
          </a:p>
          <a:p>
            <a:r>
              <a:rPr lang="en-US" dirty="0" smtClean="0"/>
              <a:t>About 1 in 1000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Of course, weirder things have happened…</a:t>
            </a:r>
          </a:p>
          <a:p>
            <a:pPr lvl="1"/>
            <a:r>
              <a:rPr lang="en-US" dirty="0" smtClean="0"/>
              <a:t>My daughter is 1 in 10,000,000,000, so…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5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dirty="0" smtClean="0"/>
              <a:t>. 4.1-4.3  </a:t>
            </a:r>
            <a:r>
              <a:rPr lang="en-US" dirty="0" smtClean="0"/>
              <a:t>in Mendenhall, Beaver, &amp; Beaver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018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39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non-on-the-test digression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387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just did our first statistical test of the semester…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sign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1518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just did our first statistical test of the semester…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sign test</a:t>
            </a:r>
          </a:p>
          <a:p>
            <a:pPr lvl="1"/>
            <a:r>
              <a:rPr lang="en-US" dirty="0" smtClean="0"/>
              <a:t>A special case of it, anyways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5051942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Sign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Formulas and theory are out of this class’s scope</a:t>
            </a:r>
          </a:p>
        </p:txBody>
      </p:sp>
    </p:spTree>
    <p:extLst>
      <p:ext uri="{BB962C8B-B14F-4D97-AF65-F5344CB8AC3E}">
        <p14:creationId xmlns:p14="http://schemas.microsoft.com/office/powerpoint/2010/main" val="6798910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Sign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Formulas and theory are out of this class’s scope</a:t>
            </a:r>
          </a:p>
          <a:p>
            <a:endParaRPr lang="en-US" dirty="0"/>
          </a:p>
          <a:p>
            <a:r>
              <a:rPr lang="en-US" dirty="0" smtClean="0"/>
              <a:t>But the big idea is</a:t>
            </a:r>
          </a:p>
          <a:p>
            <a:r>
              <a:rPr lang="en-US" dirty="0" smtClean="0"/>
              <a:t>You have an event that you think happens 50% of the time</a:t>
            </a:r>
          </a:p>
          <a:p>
            <a:r>
              <a:rPr lang="en-US" dirty="0" smtClean="0"/>
              <a:t>But does it really occur 50% of the time?</a:t>
            </a:r>
          </a:p>
        </p:txBody>
      </p:sp>
    </p:spTree>
    <p:extLst>
      <p:ext uri="{BB962C8B-B14F-4D97-AF65-F5344CB8AC3E}">
        <p14:creationId xmlns:p14="http://schemas.microsoft.com/office/powerpoint/2010/main" val="2762779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quick non-on-the-test digression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35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that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time you flipped that coin it was a </a:t>
            </a:r>
            <a:r>
              <a:rPr lang="en-US" b="1" i="1" dirty="0" smtClean="0"/>
              <a:t>simple event</a:t>
            </a:r>
          </a:p>
          <a:p>
            <a:pPr lvl="1"/>
            <a:r>
              <a:rPr lang="en-US" dirty="0" smtClean="0"/>
              <a:t>An outcome that is received on a single repetition of an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96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that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time you flipped that coin it was a </a:t>
            </a:r>
            <a:r>
              <a:rPr lang="en-US" b="1" i="1" dirty="0" smtClean="0"/>
              <a:t>simple event</a:t>
            </a:r>
          </a:p>
          <a:p>
            <a:pPr lvl="1"/>
            <a:r>
              <a:rPr lang="en-US" dirty="0" smtClean="0"/>
              <a:t>An outcome that is received on a single repetition of an experiment</a:t>
            </a:r>
          </a:p>
          <a:p>
            <a:pPr lvl="1"/>
            <a:endParaRPr lang="en-US" dirty="0"/>
          </a:p>
          <a:p>
            <a:r>
              <a:rPr lang="en-US" dirty="0" smtClean="0"/>
              <a:t>So when I flipped the coin ten times, it represented 10 </a:t>
            </a:r>
            <a:r>
              <a:rPr lang="en-US" b="1" i="1" dirty="0" smtClean="0"/>
              <a:t>simple events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8962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that coin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time you flipped that coin it was a </a:t>
            </a:r>
            <a:r>
              <a:rPr lang="en-US" b="1" i="1" dirty="0" smtClean="0"/>
              <a:t>simple event</a:t>
            </a:r>
          </a:p>
          <a:p>
            <a:pPr lvl="1"/>
            <a:r>
              <a:rPr lang="en-US" dirty="0" smtClean="0"/>
              <a:t>An outcome that is received on a single repetition of an experiment</a:t>
            </a:r>
          </a:p>
          <a:p>
            <a:pPr lvl="1"/>
            <a:endParaRPr lang="en-US" dirty="0"/>
          </a:p>
          <a:p>
            <a:r>
              <a:rPr lang="en-US" dirty="0" smtClean="0"/>
              <a:t>So when I flipped the coin ten times, it represented 10 </a:t>
            </a:r>
            <a:r>
              <a:rPr lang="en-US" b="1" i="1" dirty="0" smtClean="0"/>
              <a:t>simple events</a:t>
            </a:r>
          </a:p>
          <a:p>
            <a:endParaRPr lang="en-US" b="1" i="1" dirty="0"/>
          </a:p>
          <a:p>
            <a:r>
              <a:rPr lang="en-US" dirty="0" smtClean="0"/>
              <a:t>An </a:t>
            </a:r>
            <a:r>
              <a:rPr lang="en-US" b="1" i="1" dirty="0" smtClean="0"/>
              <a:t>event </a:t>
            </a:r>
            <a:r>
              <a:rPr lang="en-US" dirty="0" smtClean="0"/>
              <a:t>is a set of connected </a:t>
            </a:r>
            <a:r>
              <a:rPr lang="en-US" b="1" i="1" dirty="0" smtClean="0"/>
              <a:t>simple events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8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in Statistics</a:t>
            </a:r>
          </a:p>
          <a:p>
            <a:r>
              <a:rPr lang="en-US" dirty="0" smtClean="0"/>
              <a:t>Events and the Sample Space</a:t>
            </a:r>
          </a:p>
          <a:p>
            <a:r>
              <a:rPr lang="en-US" dirty="0" smtClean="0"/>
              <a:t>Calculating Probabilities Using Simple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087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and your significant other decide not to date anyone else?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10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and your significant other decide not to date anyone else?</a:t>
            </a:r>
          </a:p>
          <a:p>
            <a:endParaRPr lang="en-US" dirty="0"/>
          </a:p>
          <a:p>
            <a:r>
              <a:rPr lang="en-US" dirty="0" smtClean="0"/>
              <a:t>No.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89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and your significant other decide not to date anyone else?</a:t>
            </a:r>
          </a:p>
          <a:p>
            <a:endParaRPr lang="en-US" dirty="0"/>
          </a:p>
          <a:p>
            <a:r>
              <a:rPr lang="en-US" dirty="0" smtClean="0"/>
              <a:t>No. Not in stats class, anyways.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496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Mutual Exclusivity </a:t>
            </a:r>
            <a:r>
              <a:rPr lang="en-US" dirty="0" smtClean="0"/>
              <a:t> is when two events cannot both occur together</a:t>
            </a:r>
          </a:p>
          <a:p>
            <a:endParaRPr lang="en-US" b="1" i="1" dirty="0"/>
          </a:p>
          <a:p>
            <a:r>
              <a:rPr lang="en-US" dirty="0" smtClean="0"/>
              <a:t>A coin cannot be both heads and tails at the same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938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exclusivity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Mutual Exclusivity </a:t>
            </a:r>
            <a:r>
              <a:rPr lang="en-US" dirty="0" smtClean="0"/>
              <a:t> is when two events cannot both occur together</a:t>
            </a:r>
          </a:p>
          <a:p>
            <a:endParaRPr lang="en-US" b="1" i="1" dirty="0"/>
          </a:p>
          <a:p>
            <a:r>
              <a:rPr lang="en-US" dirty="0" smtClean="0"/>
              <a:t>A coin cannot be both heads and tails at the same time</a:t>
            </a:r>
          </a:p>
          <a:p>
            <a:endParaRPr lang="en-US" dirty="0"/>
          </a:p>
          <a:p>
            <a:r>
              <a:rPr lang="en-US" dirty="0" smtClean="0"/>
              <a:t>Can you think of other examples of mutual exclusivity?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251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021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i="1" dirty="0" smtClean="0"/>
              <a:t>sample space</a:t>
            </a:r>
            <a:r>
              <a:rPr lang="en-US" dirty="0" smtClean="0"/>
              <a:t> is the set of all possible simple events</a:t>
            </a:r>
          </a:p>
          <a:p>
            <a:endParaRPr lang="en-US" dirty="0"/>
          </a:p>
          <a:p>
            <a:r>
              <a:rPr lang="en-US" dirty="0" smtClean="0"/>
              <a:t>So for a fair coin, it’s {T, H}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4332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have a 6-sided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7150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have a 6-sided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space = {1, 2, 3, 4, 5, 6}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831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if I have a six-sided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roll a 6?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1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 coin in my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will get heads?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9374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if I have a six-sided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roll a 6?</a:t>
            </a:r>
          </a:p>
          <a:p>
            <a:pPr lvl="1"/>
            <a:r>
              <a:rPr lang="en-US" dirty="0" smtClean="0"/>
              <a:t>1/6 or 0.17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641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if I have a six-sided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roll an odd number?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80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if I have a six-sided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roll an odd number?</a:t>
            </a:r>
          </a:p>
          <a:p>
            <a:pPr lvl="1"/>
            <a:r>
              <a:rPr lang="en-US" dirty="0" smtClean="0"/>
              <a:t>1, 3, 5</a:t>
            </a:r>
          </a:p>
          <a:p>
            <a:pPr lvl="1"/>
            <a:r>
              <a:rPr lang="en-US" dirty="0" smtClean="0"/>
              <a:t>Out of</a:t>
            </a:r>
          </a:p>
          <a:p>
            <a:pPr lvl="1"/>
            <a:r>
              <a:rPr lang="en-US" dirty="0" smtClean="0"/>
              <a:t>{1, 2, 3, 4, 5, 6}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1323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if I have a six-sided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I roll an odd number?</a:t>
            </a:r>
          </a:p>
          <a:p>
            <a:pPr lvl="1"/>
            <a:r>
              <a:rPr lang="en-US" dirty="0" smtClean="0"/>
              <a:t>1/2 or 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478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if I have a six-sided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if I roll the die twice, I get 1 both times?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949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if I have a six-sided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if I roll the die twice, I get 1 both times?</a:t>
            </a:r>
          </a:p>
          <a:p>
            <a:pPr lvl="1"/>
            <a:r>
              <a:rPr lang="en-US" dirty="0" smtClean="0"/>
              <a:t>1/36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894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021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simple events, one after another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157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probability of getting 2 heads in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T, 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H, H</a:t>
            </a:r>
          </a:p>
          <a:p>
            <a:r>
              <a:rPr lang="en-US" dirty="0" smtClean="0"/>
              <a:t>T, H</a:t>
            </a:r>
          </a:p>
          <a:p>
            <a:r>
              <a:rPr lang="en-US" dirty="0" smtClean="0"/>
              <a:t>H, 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 out of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230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complex combinations possible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5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 coin in my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will get heads?</a:t>
            </a:r>
          </a:p>
          <a:p>
            <a:pPr lvl="1"/>
            <a:r>
              <a:rPr lang="en-US" dirty="0" smtClean="0"/>
              <a:t>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6103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look at 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I flip a coin 4 times</a:t>
            </a:r>
          </a:p>
          <a:p>
            <a:r>
              <a:rPr lang="en-US" dirty="0" smtClean="0"/>
              <a:t>And I get 3 heads and 1 tail</a:t>
            </a:r>
          </a:p>
          <a:p>
            <a:pPr lvl="1"/>
            <a:r>
              <a:rPr lang="en-US" dirty="0" smtClean="0"/>
              <a:t>We don’t care about the order</a:t>
            </a:r>
          </a:p>
          <a:p>
            <a:endParaRPr lang="en-US" dirty="0"/>
          </a:p>
          <a:p>
            <a:r>
              <a:rPr lang="en-US" dirty="0" smtClean="0"/>
              <a:t>What is the probability of that?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367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heads, 1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cases are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9582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heads, 1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cases are there?</a:t>
            </a:r>
          </a:p>
          <a:p>
            <a:endParaRPr lang="en-US" dirty="0"/>
          </a:p>
          <a:p>
            <a:r>
              <a:rPr lang="en-US" dirty="0" smtClean="0"/>
              <a:t>16</a:t>
            </a:r>
          </a:p>
          <a:p>
            <a:pPr lvl="1"/>
            <a:r>
              <a:rPr lang="en-US" dirty="0" smtClean="0"/>
              <a:t>HHHH, HHHT, HHTH</a:t>
            </a:r>
            <a:r>
              <a:rPr lang="en-US" dirty="0"/>
              <a:t>, </a:t>
            </a:r>
            <a:r>
              <a:rPr lang="en-US" dirty="0" smtClean="0"/>
              <a:t>HHTT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HTHH</a:t>
            </a:r>
            <a:r>
              <a:rPr lang="en-US" dirty="0"/>
              <a:t>, </a:t>
            </a:r>
            <a:r>
              <a:rPr lang="en-US" dirty="0" smtClean="0"/>
              <a:t>HTHT</a:t>
            </a:r>
            <a:r>
              <a:rPr lang="en-US" dirty="0"/>
              <a:t>, </a:t>
            </a:r>
            <a:r>
              <a:rPr lang="en-US" dirty="0" smtClean="0"/>
              <a:t>HTTH</a:t>
            </a:r>
            <a:r>
              <a:rPr lang="en-US" dirty="0"/>
              <a:t>, </a:t>
            </a:r>
            <a:r>
              <a:rPr lang="en-US" dirty="0" smtClean="0"/>
              <a:t>HTTT</a:t>
            </a:r>
            <a:r>
              <a:rPr lang="en-US" dirty="0"/>
              <a:t>, </a:t>
            </a:r>
          </a:p>
          <a:p>
            <a:pPr lvl="1"/>
            <a:r>
              <a:rPr lang="en-US" dirty="0" smtClean="0"/>
              <a:t>THHH</a:t>
            </a:r>
            <a:r>
              <a:rPr lang="en-US" dirty="0"/>
              <a:t>, </a:t>
            </a:r>
            <a:r>
              <a:rPr lang="en-US" dirty="0" smtClean="0"/>
              <a:t>THHT</a:t>
            </a:r>
            <a:r>
              <a:rPr lang="en-US" dirty="0"/>
              <a:t>, </a:t>
            </a:r>
            <a:r>
              <a:rPr lang="en-US" dirty="0" smtClean="0"/>
              <a:t>THTH</a:t>
            </a:r>
            <a:r>
              <a:rPr lang="en-US" dirty="0"/>
              <a:t>, </a:t>
            </a:r>
            <a:r>
              <a:rPr lang="en-US" dirty="0" smtClean="0"/>
              <a:t>THTT</a:t>
            </a:r>
            <a:r>
              <a:rPr lang="en-US" dirty="0"/>
              <a:t>, </a:t>
            </a:r>
          </a:p>
          <a:p>
            <a:pPr lvl="1"/>
            <a:r>
              <a:rPr lang="en-US" dirty="0" smtClean="0"/>
              <a:t>TTHH</a:t>
            </a:r>
            <a:r>
              <a:rPr lang="en-US" dirty="0"/>
              <a:t>, </a:t>
            </a:r>
            <a:r>
              <a:rPr lang="en-US" dirty="0" smtClean="0"/>
              <a:t>TTHT</a:t>
            </a:r>
            <a:r>
              <a:rPr lang="en-US" dirty="0"/>
              <a:t>, </a:t>
            </a:r>
            <a:r>
              <a:rPr lang="en-US" dirty="0" smtClean="0"/>
              <a:t>TTTH</a:t>
            </a:r>
            <a:r>
              <a:rPr lang="en-US" dirty="0"/>
              <a:t>, </a:t>
            </a:r>
            <a:r>
              <a:rPr lang="en-US" dirty="0" smtClean="0"/>
              <a:t>TTTT</a:t>
            </a:r>
            <a:r>
              <a:rPr lang="en-US" dirty="0"/>
              <a:t>,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931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heads, 1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cases have 3 heads, 1 tail?</a:t>
            </a:r>
          </a:p>
          <a:p>
            <a:endParaRPr lang="en-US" dirty="0"/>
          </a:p>
          <a:p>
            <a:r>
              <a:rPr lang="en-US" dirty="0" smtClean="0"/>
              <a:t>16</a:t>
            </a:r>
          </a:p>
          <a:p>
            <a:pPr lvl="1"/>
            <a:r>
              <a:rPr lang="en-US" dirty="0" smtClean="0"/>
              <a:t>HHHH, HHHT, HHTH</a:t>
            </a:r>
            <a:r>
              <a:rPr lang="en-US" dirty="0"/>
              <a:t>, </a:t>
            </a:r>
            <a:r>
              <a:rPr lang="en-US" dirty="0" smtClean="0"/>
              <a:t>HHTT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HTHH</a:t>
            </a:r>
            <a:r>
              <a:rPr lang="en-US" dirty="0"/>
              <a:t>, </a:t>
            </a:r>
            <a:r>
              <a:rPr lang="en-US" dirty="0" smtClean="0"/>
              <a:t>HTHT</a:t>
            </a:r>
            <a:r>
              <a:rPr lang="en-US" dirty="0"/>
              <a:t>, </a:t>
            </a:r>
            <a:r>
              <a:rPr lang="en-US" dirty="0" smtClean="0"/>
              <a:t>HTTH</a:t>
            </a:r>
            <a:r>
              <a:rPr lang="en-US" dirty="0"/>
              <a:t>, </a:t>
            </a:r>
            <a:r>
              <a:rPr lang="en-US" dirty="0" smtClean="0"/>
              <a:t>HTTT</a:t>
            </a:r>
            <a:r>
              <a:rPr lang="en-US" dirty="0"/>
              <a:t>, </a:t>
            </a:r>
          </a:p>
          <a:p>
            <a:pPr lvl="1"/>
            <a:r>
              <a:rPr lang="en-US" dirty="0" smtClean="0"/>
              <a:t>THHH</a:t>
            </a:r>
            <a:r>
              <a:rPr lang="en-US" dirty="0"/>
              <a:t>, </a:t>
            </a:r>
            <a:r>
              <a:rPr lang="en-US" dirty="0" smtClean="0"/>
              <a:t>THHT</a:t>
            </a:r>
            <a:r>
              <a:rPr lang="en-US" dirty="0"/>
              <a:t>, </a:t>
            </a:r>
            <a:r>
              <a:rPr lang="en-US" dirty="0" smtClean="0"/>
              <a:t>THTH</a:t>
            </a:r>
            <a:r>
              <a:rPr lang="en-US" dirty="0"/>
              <a:t>, </a:t>
            </a:r>
            <a:r>
              <a:rPr lang="en-US" dirty="0" smtClean="0"/>
              <a:t>THTT</a:t>
            </a:r>
            <a:r>
              <a:rPr lang="en-US" dirty="0"/>
              <a:t>, </a:t>
            </a:r>
          </a:p>
          <a:p>
            <a:pPr lvl="1"/>
            <a:r>
              <a:rPr lang="en-US" dirty="0" smtClean="0"/>
              <a:t>TTHH</a:t>
            </a:r>
            <a:r>
              <a:rPr lang="en-US" dirty="0"/>
              <a:t>, </a:t>
            </a:r>
            <a:r>
              <a:rPr lang="en-US" dirty="0" smtClean="0"/>
              <a:t>TTHT</a:t>
            </a:r>
            <a:r>
              <a:rPr lang="en-US" dirty="0"/>
              <a:t>, </a:t>
            </a:r>
            <a:r>
              <a:rPr lang="en-US" dirty="0" smtClean="0"/>
              <a:t>TTTH</a:t>
            </a:r>
            <a:r>
              <a:rPr lang="en-US" dirty="0"/>
              <a:t>, </a:t>
            </a:r>
            <a:r>
              <a:rPr lang="en-US" dirty="0" smtClean="0"/>
              <a:t>TTTT</a:t>
            </a:r>
            <a:r>
              <a:rPr lang="en-US" dirty="0"/>
              <a:t>,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4283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heads, 1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cases have 3 heads, 1 tail?</a:t>
            </a:r>
          </a:p>
          <a:p>
            <a:endParaRPr lang="en-US" dirty="0"/>
          </a:p>
          <a:p>
            <a:r>
              <a:rPr lang="en-US" dirty="0" smtClean="0"/>
              <a:t>16</a:t>
            </a:r>
          </a:p>
          <a:p>
            <a:pPr lvl="1"/>
            <a:r>
              <a:rPr lang="en-US" dirty="0" smtClean="0"/>
              <a:t>HHHH, </a:t>
            </a:r>
            <a:r>
              <a:rPr lang="en-US" b="1" dirty="0" smtClean="0">
                <a:solidFill>
                  <a:srgbClr val="FF0000"/>
                </a:solidFill>
              </a:rPr>
              <a:t>HHHT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HHTH</a:t>
            </a:r>
            <a:r>
              <a:rPr lang="en-US" dirty="0"/>
              <a:t>, </a:t>
            </a:r>
            <a:r>
              <a:rPr lang="en-US" dirty="0" smtClean="0"/>
              <a:t>HHTT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HTHH</a:t>
            </a:r>
            <a:r>
              <a:rPr lang="en-US" dirty="0"/>
              <a:t>, </a:t>
            </a:r>
            <a:r>
              <a:rPr lang="en-US" dirty="0" smtClean="0"/>
              <a:t>HTHT</a:t>
            </a:r>
            <a:r>
              <a:rPr lang="en-US" dirty="0"/>
              <a:t>, </a:t>
            </a:r>
            <a:r>
              <a:rPr lang="en-US" dirty="0" smtClean="0"/>
              <a:t>HTTH</a:t>
            </a:r>
            <a:r>
              <a:rPr lang="en-US" dirty="0"/>
              <a:t>, </a:t>
            </a:r>
            <a:r>
              <a:rPr lang="en-US" dirty="0" smtClean="0"/>
              <a:t>HTTT</a:t>
            </a:r>
            <a:r>
              <a:rPr lang="en-US" dirty="0"/>
              <a:t>,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THHH</a:t>
            </a:r>
            <a:r>
              <a:rPr lang="en-US" dirty="0"/>
              <a:t>, </a:t>
            </a:r>
            <a:r>
              <a:rPr lang="en-US" dirty="0" smtClean="0"/>
              <a:t>THHT</a:t>
            </a:r>
            <a:r>
              <a:rPr lang="en-US" dirty="0"/>
              <a:t>, </a:t>
            </a:r>
            <a:r>
              <a:rPr lang="en-US" dirty="0" smtClean="0"/>
              <a:t>THTH</a:t>
            </a:r>
            <a:r>
              <a:rPr lang="en-US" dirty="0"/>
              <a:t>, </a:t>
            </a:r>
            <a:r>
              <a:rPr lang="en-US" dirty="0" smtClean="0"/>
              <a:t>THTT</a:t>
            </a:r>
            <a:r>
              <a:rPr lang="en-US" dirty="0"/>
              <a:t>, </a:t>
            </a:r>
          </a:p>
          <a:p>
            <a:pPr lvl="1"/>
            <a:r>
              <a:rPr lang="en-US" dirty="0" smtClean="0"/>
              <a:t>TTHH</a:t>
            </a:r>
            <a:r>
              <a:rPr lang="en-US" dirty="0"/>
              <a:t>, </a:t>
            </a:r>
            <a:r>
              <a:rPr lang="en-US" dirty="0" smtClean="0"/>
              <a:t>TTHT</a:t>
            </a:r>
            <a:r>
              <a:rPr lang="en-US" dirty="0"/>
              <a:t>, </a:t>
            </a:r>
            <a:r>
              <a:rPr lang="en-US" dirty="0" smtClean="0"/>
              <a:t>TTTH</a:t>
            </a:r>
            <a:r>
              <a:rPr lang="en-US" dirty="0"/>
              <a:t>, </a:t>
            </a:r>
            <a:r>
              <a:rPr lang="en-US" dirty="0" smtClean="0"/>
              <a:t>TTTT</a:t>
            </a:r>
            <a:r>
              <a:rPr lang="en-US" dirty="0"/>
              <a:t>,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2586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heads, 1 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cases have 3 heads, 1 tail?</a:t>
            </a:r>
          </a:p>
          <a:p>
            <a:endParaRPr lang="en-US" dirty="0"/>
          </a:p>
          <a:p>
            <a:r>
              <a:rPr lang="en-US" dirty="0" smtClean="0"/>
              <a:t>4/16 = 0.25</a:t>
            </a:r>
          </a:p>
          <a:p>
            <a:pPr lvl="1"/>
            <a:r>
              <a:rPr lang="en-US" dirty="0" smtClean="0"/>
              <a:t>HHHH, </a:t>
            </a:r>
            <a:r>
              <a:rPr lang="en-US" b="1" dirty="0" smtClean="0">
                <a:solidFill>
                  <a:srgbClr val="FF0000"/>
                </a:solidFill>
              </a:rPr>
              <a:t>HHHT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b="1" dirty="0" smtClean="0">
                <a:solidFill>
                  <a:srgbClr val="FF0000"/>
                </a:solidFill>
              </a:rPr>
              <a:t>HHTH</a:t>
            </a:r>
            <a:r>
              <a:rPr lang="en-US" dirty="0"/>
              <a:t>, </a:t>
            </a:r>
            <a:r>
              <a:rPr lang="en-US" dirty="0" smtClean="0"/>
              <a:t>HHTT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HTHH</a:t>
            </a:r>
            <a:r>
              <a:rPr lang="en-US" dirty="0"/>
              <a:t>, </a:t>
            </a:r>
            <a:r>
              <a:rPr lang="en-US" dirty="0" smtClean="0"/>
              <a:t>HTHT</a:t>
            </a:r>
            <a:r>
              <a:rPr lang="en-US" dirty="0"/>
              <a:t>, </a:t>
            </a:r>
            <a:r>
              <a:rPr lang="en-US" dirty="0" smtClean="0"/>
              <a:t>HTTH</a:t>
            </a:r>
            <a:r>
              <a:rPr lang="en-US" dirty="0"/>
              <a:t>, </a:t>
            </a:r>
            <a:r>
              <a:rPr lang="en-US" dirty="0" smtClean="0"/>
              <a:t>HTTT</a:t>
            </a:r>
            <a:r>
              <a:rPr lang="en-US" dirty="0"/>
              <a:t>,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THHH</a:t>
            </a:r>
            <a:r>
              <a:rPr lang="en-US" dirty="0"/>
              <a:t>, </a:t>
            </a:r>
            <a:r>
              <a:rPr lang="en-US" dirty="0" smtClean="0"/>
              <a:t>THHT</a:t>
            </a:r>
            <a:r>
              <a:rPr lang="en-US" dirty="0"/>
              <a:t>, </a:t>
            </a:r>
            <a:r>
              <a:rPr lang="en-US" dirty="0" smtClean="0"/>
              <a:t>THTH</a:t>
            </a:r>
            <a:r>
              <a:rPr lang="en-US" dirty="0"/>
              <a:t>, </a:t>
            </a:r>
            <a:r>
              <a:rPr lang="en-US" dirty="0" smtClean="0"/>
              <a:t>THTT</a:t>
            </a:r>
            <a:r>
              <a:rPr lang="en-US" dirty="0"/>
              <a:t>, </a:t>
            </a:r>
          </a:p>
          <a:p>
            <a:pPr lvl="1"/>
            <a:r>
              <a:rPr lang="en-US" dirty="0" smtClean="0"/>
              <a:t>TTHH</a:t>
            </a:r>
            <a:r>
              <a:rPr lang="en-US" dirty="0"/>
              <a:t>, </a:t>
            </a:r>
            <a:r>
              <a:rPr lang="en-US" dirty="0" smtClean="0"/>
              <a:t>TTHT</a:t>
            </a:r>
            <a:r>
              <a:rPr lang="en-US" dirty="0"/>
              <a:t>, </a:t>
            </a:r>
            <a:r>
              <a:rPr lang="en-US" dirty="0" smtClean="0"/>
              <a:t>TTTH</a:t>
            </a:r>
            <a:r>
              <a:rPr lang="en-US" dirty="0"/>
              <a:t>, </a:t>
            </a:r>
            <a:r>
              <a:rPr lang="en-US" dirty="0" smtClean="0"/>
              <a:t>TTTT</a:t>
            </a:r>
            <a:r>
              <a:rPr lang="en-US" dirty="0"/>
              <a:t>,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7180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an illustration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quote the book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i="1" dirty="0" smtClean="0"/>
              <a:t>probability of an event A</a:t>
            </a:r>
            <a:r>
              <a:rPr lang="en-US" dirty="0" smtClean="0"/>
              <a:t> is equal to the sum of the probabilities of the simple events contained in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11885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1 head out of 2 flips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cases</a:t>
            </a:r>
          </a:p>
          <a:p>
            <a:pPr lvl="1"/>
            <a:r>
              <a:rPr lang="en-US" dirty="0" smtClean="0"/>
              <a:t>HH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HT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(1/4)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TH </a:t>
            </a:r>
            <a:r>
              <a:rPr lang="en-US" dirty="0" smtClean="0"/>
              <a:t>(1/4)</a:t>
            </a:r>
            <a:endParaRPr lang="en-US" b="1" i="1" dirty="0" smtClean="0"/>
          </a:p>
          <a:p>
            <a:pPr lvl="1"/>
            <a:r>
              <a:rPr lang="en-US" dirty="0" smtClean="0"/>
              <a:t>TT</a:t>
            </a:r>
          </a:p>
          <a:p>
            <a:pPr lvl="1"/>
            <a:endParaRPr lang="en-US" dirty="0"/>
          </a:p>
          <a:p>
            <a:r>
              <a:rPr lang="en-US" dirty="0" smtClean="0"/>
              <a:t>¼ + ¼ =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1012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3 heads out of 4 flips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cases</a:t>
            </a:r>
            <a:endParaRPr lang="en-US" dirty="0"/>
          </a:p>
          <a:p>
            <a:pPr lvl="1"/>
            <a:r>
              <a:rPr lang="en-US" dirty="0"/>
              <a:t>HHHH, </a:t>
            </a:r>
            <a:r>
              <a:rPr lang="en-US" b="1" dirty="0">
                <a:solidFill>
                  <a:srgbClr val="FF0000"/>
                </a:solidFill>
              </a:rPr>
              <a:t>HHHT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b="1" dirty="0">
                <a:solidFill>
                  <a:srgbClr val="FF0000"/>
                </a:solidFill>
              </a:rPr>
              <a:t>HHTH</a:t>
            </a:r>
            <a:r>
              <a:rPr lang="en-US" dirty="0"/>
              <a:t>, HHTT,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HTHH</a:t>
            </a:r>
            <a:r>
              <a:rPr lang="en-US" dirty="0"/>
              <a:t>, HTHT, HTTH, HTTT, 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THHH</a:t>
            </a:r>
            <a:r>
              <a:rPr lang="en-US" dirty="0"/>
              <a:t>, THHT, THTH, THTT, </a:t>
            </a:r>
          </a:p>
          <a:p>
            <a:pPr lvl="1"/>
            <a:r>
              <a:rPr lang="en-US" dirty="0"/>
              <a:t>TTHH, TTHT, TTTH, TTTT, </a:t>
            </a:r>
          </a:p>
          <a:p>
            <a:pPr lvl="1"/>
            <a:endParaRPr lang="en-US" dirty="0"/>
          </a:p>
          <a:p>
            <a:r>
              <a:rPr lang="en-US" dirty="0" smtClean="0"/>
              <a:t>1/16 + 1/16 + 1/16 + 1/16 = 4/16 = 1/4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7425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0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 coin in my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will get tails?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410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Probabilities don’t have to be equal for all examples in the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61929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Probabilities don’t have to be equal for all examples in the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let’s say that you have made a new friend, randomly sampled from the population of New York City residents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92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Probabilities don’t have to be equal for all examples in the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let’s say that you have made a new friend, randomly sampled from the population of New York City residents</a:t>
            </a:r>
          </a:p>
          <a:p>
            <a:pPr lvl="1"/>
            <a:r>
              <a:rPr lang="en-US" dirty="0" smtClean="0"/>
              <a:t>That’s how I make friends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7279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Probabilities don’t have to be equal for all examples in the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example, let’s say that you have made a new friend, randomly sampled from the population of New York City residents</a:t>
            </a:r>
          </a:p>
          <a:p>
            <a:pPr lvl="1"/>
            <a:r>
              <a:rPr lang="en-US" dirty="0" smtClean="0"/>
              <a:t>That’s how I make friends</a:t>
            </a:r>
          </a:p>
          <a:p>
            <a:pPr lvl="1"/>
            <a:endParaRPr lang="en-US" dirty="0"/>
          </a:p>
          <a:p>
            <a:r>
              <a:rPr lang="en-US" dirty="0" smtClean="0"/>
              <a:t>56% of NYC residents take mass transit to work</a:t>
            </a:r>
          </a:p>
          <a:p>
            <a:r>
              <a:rPr lang="en-US" dirty="0" smtClean="0"/>
              <a:t>28% of NYC residents drive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Probabilities don’t have to be equal for all examples in the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example, let’s say that you have made a new friend, randomly sampled from the population of New York City residents</a:t>
            </a:r>
          </a:p>
          <a:p>
            <a:pPr lvl="1"/>
            <a:r>
              <a:rPr lang="en-US" dirty="0" smtClean="0"/>
              <a:t>That’s how I make friends</a:t>
            </a:r>
          </a:p>
          <a:p>
            <a:pPr lvl="1"/>
            <a:endParaRPr lang="en-US" dirty="0"/>
          </a:p>
          <a:p>
            <a:r>
              <a:rPr lang="en-US" dirty="0" smtClean="0"/>
              <a:t>56% of NYC residents take mass transit to work</a:t>
            </a:r>
          </a:p>
          <a:p>
            <a:r>
              <a:rPr lang="en-US" dirty="0" smtClean="0"/>
              <a:t>28% of NYC residents drive to work</a:t>
            </a:r>
          </a:p>
          <a:p>
            <a:endParaRPr lang="en-US" dirty="0"/>
          </a:p>
          <a:p>
            <a:r>
              <a:rPr lang="en-US" dirty="0" smtClean="0"/>
              <a:t>What is the probability that your friend either takes mass transit or drives to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2864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Probabilities don’t have to be equal for all examples in the 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example, let’s say that you have made a new friend, randomly sampled from the population of New York City residents</a:t>
            </a:r>
          </a:p>
          <a:p>
            <a:pPr lvl="1"/>
            <a:r>
              <a:rPr lang="en-US" dirty="0" smtClean="0"/>
              <a:t>That’s how I make friends</a:t>
            </a:r>
          </a:p>
          <a:p>
            <a:pPr lvl="1"/>
            <a:endParaRPr lang="en-US" dirty="0"/>
          </a:p>
          <a:p>
            <a:r>
              <a:rPr lang="en-US" dirty="0" smtClean="0"/>
              <a:t>56% of NYC residents take mass transit to work</a:t>
            </a:r>
          </a:p>
          <a:p>
            <a:r>
              <a:rPr lang="en-US" dirty="0" smtClean="0"/>
              <a:t>28% of NYC residents drive to work</a:t>
            </a:r>
          </a:p>
          <a:p>
            <a:endParaRPr lang="en-US" dirty="0"/>
          </a:p>
          <a:p>
            <a:r>
              <a:rPr lang="en-US" dirty="0" smtClean="0"/>
              <a:t>What is the probability that your friend either takes mass transit or drives to work?</a:t>
            </a:r>
          </a:p>
          <a:p>
            <a:pPr lvl="1"/>
            <a:r>
              <a:rPr lang="en-US" dirty="0" smtClean="0"/>
              <a:t>84%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2416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7450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have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Left-over from previous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6454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have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 finding A and B </a:t>
            </a:r>
            <a:br>
              <a:rPr lang="en-US" dirty="0" smtClean="0"/>
            </a:br>
            <a:r>
              <a:rPr lang="en-US" dirty="0" smtClean="0"/>
              <a:t>for Y = A + </a:t>
            </a:r>
            <a:r>
              <a:rPr lang="en-US" dirty="0" err="1" smtClean="0"/>
              <a:t>Bx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Excel</a:t>
            </a:r>
          </a:p>
          <a:p>
            <a:endParaRPr lang="en-US" dirty="0"/>
          </a:p>
          <a:p>
            <a:r>
              <a:rPr lang="en-US" dirty="0" smtClean="0"/>
              <a:t>Using Sum of Squared Residuals</a:t>
            </a:r>
          </a:p>
          <a:p>
            <a:pPr lvl="1"/>
            <a:r>
              <a:rPr lang="en-US" dirty="0" smtClean="0"/>
              <a:t>Residual = Difference Between Predicted Y and Actual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5340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2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 coin in my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probability that I will get tails?</a:t>
            </a:r>
          </a:p>
          <a:p>
            <a:pPr lvl="1"/>
            <a:r>
              <a:rPr lang="en-US" dirty="0" smtClean="0"/>
              <a:t>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0213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2/9 </a:t>
            </a:r>
            <a:r>
              <a:rPr lang="en-US" dirty="0" smtClean="0"/>
              <a:t>No class</a:t>
            </a:r>
          </a:p>
          <a:p>
            <a:r>
              <a:rPr lang="en-US" dirty="0" smtClean="0"/>
              <a:t>2/11 Permutations, Combinations, Unions, and Complements</a:t>
            </a:r>
          </a:p>
          <a:p>
            <a:pPr lvl="1"/>
            <a:r>
              <a:rPr lang="en-US" dirty="0" smtClean="0"/>
              <a:t>Ch. 4.4</a:t>
            </a:r>
          </a:p>
          <a:p>
            <a:pPr lvl="1"/>
            <a:r>
              <a:rPr lang="en-US" dirty="0" smtClean="0"/>
              <a:t>HW2 </a:t>
            </a:r>
            <a:r>
              <a:rPr lang="en-US" dirty="0" smtClean="0"/>
              <a:t>due</a:t>
            </a:r>
          </a:p>
          <a:p>
            <a:r>
              <a:rPr lang="en-US" dirty="0" smtClean="0"/>
              <a:t>2/13 Independence and Conditional Probability</a:t>
            </a:r>
          </a:p>
          <a:p>
            <a:pPr lvl="1"/>
            <a:r>
              <a:rPr lang="en-US" dirty="0" smtClean="0"/>
              <a:t>Ch. 4.5, 4.6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in </a:t>
            </a:r>
            <a:r>
              <a:rPr lang="en-US" dirty="0" smtClean="0"/>
              <a:t>7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ASSISTments</a:t>
            </a:r>
            <a:r>
              <a:rPr lang="en-US" dirty="0" smtClean="0"/>
              <a:t>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1511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5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7538</TotalTime>
  <Words>2009</Words>
  <Application>Microsoft Office PowerPoint</Application>
  <PresentationFormat>On-screen Show (4:3)</PresentationFormat>
  <Paragraphs>341</Paragraphs>
  <Slides>92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3" baseType="lpstr">
      <vt:lpstr>Office Theme</vt:lpstr>
      <vt:lpstr>HUDM4122 Probability and Statistical Inference</vt:lpstr>
      <vt:lpstr>In the last class</vt:lpstr>
      <vt:lpstr>Questions? Comments?</vt:lpstr>
      <vt:lpstr>Today</vt:lpstr>
      <vt:lpstr>Today</vt:lpstr>
      <vt:lpstr>I have a coin in my hand</vt:lpstr>
      <vt:lpstr>I have a coin in my hand</vt:lpstr>
      <vt:lpstr>I have a coin in my hand</vt:lpstr>
      <vt:lpstr>I have a coin in my hand</vt:lpstr>
      <vt:lpstr>Flipping the Coin</vt:lpstr>
      <vt:lpstr>Now that I’ve flipped the coin</vt:lpstr>
      <vt:lpstr>Flipping the coin 10 times</vt:lpstr>
      <vt:lpstr>Flipping the coin 10 times</vt:lpstr>
      <vt:lpstr>Flipping the coin 10 times</vt:lpstr>
      <vt:lpstr>But if you get heads 10 times in a row</vt:lpstr>
      <vt:lpstr>Probability of heads 1 time,  if it’s a fair coin</vt:lpstr>
      <vt:lpstr>Probability of heads 2 times,  if it’s a fair coin</vt:lpstr>
      <vt:lpstr>Probability of heads 2 times,  if it’s a fair coin</vt:lpstr>
      <vt:lpstr>Probability of heads 2 times,  if it’s a fair coin</vt:lpstr>
      <vt:lpstr>Probability of heads 2 times,  if it’s a fair coin</vt:lpstr>
      <vt:lpstr>Probability of heads 3 times,  if it’s a fair coin</vt:lpstr>
      <vt:lpstr>Probability of heads 3 times,  if it’s a fair coin</vt:lpstr>
      <vt:lpstr>Probability of heads 4 times,  if it’s a fair coin</vt:lpstr>
      <vt:lpstr>Probability of heads 4 times,  if it’s a fair coin</vt:lpstr>
      <vt:lpstr>Probability of heads 5 times,  if it’s a fair coin</vt:lpstr>
      <vt:lpstr>Probability of heads 5 times,  if it’s a fair coin</vt:lpstr>
      <vt:lpstr>Probability of heads 6 times,  if it’s a fair coin</vt:lpstr>
      <vt:lpstr>Probability of heads 6 times,  if it’s a fair coin</vt:lpstr>
      <vt:lpstr>Probability of heads 7 times,  if it’s a fair coin</vt:lpstr>
      <vt:lpstr>Probability of heads 7 times,  if it’s a fair coin</vt:lpstr>
      <vt:lpstr>Probability of heads 8 times,  if it’s a fair coin</vt:lpstr>
      <vt:lpstr>Probability of heads 8 times,  if it’s a fair coin</vt:lpstr>
      <vt:lpstr>Probability of heads 9 times,  if it’s a fair coin</vt:lpstr>
      <vt:lpstr>Probability of heads 9 times,  if it’s a fair coin</vt:lpstr>
      <vt:lpstr>Probability of heads 10 times,  if it’s a fair coin</vt:lpstr>
      <vt:lpstr>Probability of heads 10 times,  if it’s a fair coin</vt:lpstr>
      <vt:lpstr>Who thinks this is a fair coin?</vt:lpstr>
      <vt:lpstr>Who thinks this is a fair coin?</vt:lpstr>
      <vt:lpstr>Who thinks this is a fair coin?</vt:lpstr>
      <vt:lpstr>Questions? Comments?</vt:lpstr>
      <vt:lpstr>Quick non-on-the-test digression</vt:lpstr>
      <vt:lpstr>We just did our first statistical test of the semester…</vt:lpstr>
      <vt:lpstr>We just did our first statistical test of the semester…</vt:lpstr>
      <vt:lpstr>The Sign Test</vt:lpstr>
      <vt:lpstr>The Sign Test</vt:lpstr>
      <vt:lpstr>End quick non-on-the-test digression</vt:lpstr>
      <vt:lpstr>So, that coin</vt:lpstr>
      <vt:lpstr>So, that coin</vt:lpstr>
      <vt:lpstr>So, that coin</vt:lpstr>
      <vt:lpstr>Mutual exclusivity</vt:lpstr>
      <vt:lpstr>Mutual exclusivity</vt:lpstr>
      <vt:lpstr>Mutual exclusivity</vt:lpstr>
      <vt:lpstr>Mutual exclusivity</vt:lpstr>
      <vt:lpstr>Mutual exclusivity</vt:lpstr>
      <vt:lpstr>Questions? Comments?</vt:lpstr>
      <vt:lpstr>Sample space</vt:lpstr>
      <vt:lpstr>What if you have a 6-sided die?</vt:lpstr>
      <vt:lpstr>What if you have a 6-sided die?</vt:lpstr>
      <vt:lpstr>So if I have a six-sided die</vt:lpstr>
      <vt:lpstr>So if I have a six-sided die</vt:lpstr>
      <vt:lpstr>So if I have a six-sided die</vt:lpstr>
      <vt:lpstr>So if I have a six-sided die</vt:lpstr>
      <vt:lpstr>So if I have a six-sided die</vt:lpstr>
      <vt:lpstr>So if I have a six-sided die</vt:lpstr>
      <vt:lpstr>So if I have a six-sided die</vt:lpstr>
      <vt:lpstr>Questions? Comments?</vt:lpstr>
      <vt:lpstr>Compound events</vt:lpstr>
      <vt:lpstr>What is the probability of getting 2 heads in a row</vt:lpstr>
      <vt:lpstr>More complex combinations possible too</vt:lpstr>
      <vt:lpstr>Let’s look at another example</vt:lpstr>
      <vt:lpstr>3 heads, 1 tail</vt:lpstr>
      <vt:lpstr>3 heads, 1 tail</vt:lpstr>
      <vt:lpstr>3 heads, 1 tail</vt:lpstr>
      <vt:lpstr>3 heads, 1 tail</vt:lpstr>
      <vt:lpstr>3 heads, 1 tail</vt:lpstr>
      <vt:lpstr>This is an illustration of probability</vt:lpstr>
      <vt:lpstr>Example with 1 head out of 2 flips</vt:lpstr>
      <vt:lpstr>Example with 3 heads out of 4 flips</vt:lpstr>
      <vt:lpstr>Questions? Comments?</vt:lpstr>
      <vt:lpstr>Probabilities don’t have to be equal for all examples in the sample space</vt:lpstr>
      <vt:lpstr>Probabilities don’t have to be equal for all examples in the sample space</vt:lpstr>
      <vt:lpstr>Probabilities don’t have to be equal for all examples in the sample space</vt:lpstr>
      <vt:lpstr>Probabilities don’t have to be equal for all examples in the sample space</vt:lpstr>
      <vt:lpstr>Probabilities don’t have to be equal for all examples in the sample space</vt:lpstr>
      <vt:lpstr>Probabilities don’t have to be equal for all examples in the sample space</vt:lpstr>
      <vt:lpstr>Questions? Comments?</vt:lpstr>
      <vt:lpstr>If we have time</vt:lpstr>
      <vt:lpstr>If we have time</vt:lpstr>
      <vt:lpstr>Questions? Comments?</vt:lpstr>
      <vt:lpstr>Upcoming Classes</vt:lpstr>
      <vt:lpstr>Homework 2</vt:lpstr>
      <vt:lpstr>Questions? Comments?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217</cp:revision>
  <dcterms:created xsi:type="dcterms:W3CDTF">2013-08-27T11:33:40Z</dcterms:created>
  <dcterms:modified xsi:type="dcterms:W3CDTF">2015-02-03T21:24:44Z</dcterms:modified>
</cp:coreProperties>
</file>