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567" r:id="rId3"/>
    <p:sldId id="644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653" r:id="rId13"/>
    <p:sldId id="428" r:id="rId14"/>
    <p:sldId id="527" r:id="rId15"/>
    <p:sldId id="526" r:id="rId16"/>
    <p:sldId id="530" r:id="rId17"/>
    <p:sldId id="532" r:id="rId18"/>
    <p:sldId id="506" r:id="rId19"/>
    <p:sldId id="568" r:id="rId20"/>
    <p:sldId id="569" r:id="rId21"/>
    <p:sldId id="581" r:id="rId22"/>
    <p:sldId id="580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3" r:id="rId34"/>
    <p:sldId id="582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9" r:id="rId49"/>
    <p:sldId id="597" r:id="rId50"/>
    <p:sldId id="598" r:id="rId51"/>
    <p:sldId id="600" r:id="rId52"/>
    <p:sldId id="601" r:id="rId53"/>
    <p:sldId id="604" r:id="rId54"/>
    <p:sldId id="605" r:id="rId55"/>
    <p:sldId id="606" r:id="rId56"/>
    <p:sldId id="607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16" r:id="rId65"/>
    <p:sldId id="642" r:id="rId66"/>
    <p:sldId id="617" r:id="rId67"/>
    <p:sldId id="603" r:id="rId68"/>
    <p:sldId id="618" r:id="rId69"/>
    <p:sldId id="619" r:id="rId70"/>
    <p:sldId id="620" r:id="rId71"/>
    <p:sldId id="621" r:id="rId72"/>
    <p:sldId id="622" r:id="rId73"/>
    <p:sldId id="623" r:id="rId74"/>
    <p:sldId id="602" r:id="rId75"/>
    <p:sldId id="624" r:id="rId76"/>
    <p:sldId id="625" r:id="rId77"/>
    <p:sldId id="643" r:id="rId78"/>
    <p:sldId id="626" r:id="rId79"/>
    <p:sldId id="627" r:id="rId80"/>
    <p:sldId id="628" r:id="rId81"/>
    <p:sldId id="629" r:id="rId82"/>
    <p:sldId id="630" r:id="rId83"/>
    <p:sldId id="633" r:id="rId84"/>
    <p:sldId id="631" r:id="rId85"/>
    <p:sldId id="634" r:id="rId86"/>
    <p:sldId id="632" r:id="rId87"/>
    <p:sldId id="635" r:id="rId88"/>
    <p:sldId id="636" r:id="rId89"/>
    <p:sldId id="637" r:id="rId90"/>
    <p:sldId id="638" r:id="rId91"/>
    <p:sldId id="639" r:id="rId92"/>
    <p:sldId id="640" r:id="rId93"/>
    <p:sldId id="641" r:id="rId94"/>
    <p:sldId id="511" r:id="rId95"/>
    <p:sldId id="512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60"/>
  </p:normalViewPr>
  <p:slideViewPr>
    <p:cSldViewPr>
      <p:cViewPr>
        <p:scale>
          <a:sx n="91" d="100"/>
          <a:sy n="91" d="100"/>
        </p:scale>
        <p:origin x="-25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Sheet1!$A$1:$A$3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9423104"/>
        <c:axId val="254229824"/>
      </c:barChart>
      <c:catAx>
        <c:axId val="18942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4229824"/>
        <c:crosses val="autoZero"/>
        <c:auto val="1"/>
        <c:lblAlgn val="ctr"/>
        <c:lblOffset val="100"/>
        <c:noMultiLvlLbl val="0"/>
      </c:catAx>
      <c:valAx>
        <c:axId val="254229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p(x)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942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0E0FF-FA2A-4AB1-8EA2-A39EBF45ED2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32DEC-A158-4188-9C13-394FE004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2DEC-A158-4188-9C13-394FE004A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2DEC-A158-4188-9C13-394FE004A49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2DEC-A158-4188-9C13-394FE004A49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B9B1-4A60-4497-8B0C-3BFC9FCCD21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HUDM4122</a:t>
            </a:r>
            <a:br>
              <a:rPr lang="en-US" dirty="0" smtClean="0"/>
            </a:br>
            <a:r>
              <a:rPr lang="en-US" dirty="0" smtClean="0"/>
              <a:t>Probability and Statistical 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answer?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97774"/>
              </p:ext>
            </p:extLst>
          </p:nvPr>
        </p:nvGraphicFramePr>
        <p:xfrm>
          <a:off x="685800" y="1981200"/>
          <a:ext cx="7734300" cy="3931920"/>
        </p:xfrm>
        <a:graphic>
          <a:graphicData uri="http://schemas.openxmlformats.org/drawingml/2006/table">
            <a:tbl>
              <a:tblPr/>
              <a:tblGrid>
                <a:gridCol w="77343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rebuchet MS"/>
                        </a:rPr>
                        <a:t>A researcher is using the BROMP protocol for coding student affect in classroom settings.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In BROMP, a researcher codes each student's affect in terms of a set of mutually exclusive categories.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The observer finds that 25% of students are bored, 15% of students are frustrated,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10% of students are confused, and 30% of students are in a state of engaged concentration.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If a student is bored, there is a 30%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frustrated, there is a 10%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confused, there is a 10%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in a state of engaged concentration, there is a 5% chance they are off-task.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Can the Law of Total Probability be applied in this case?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93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No, because B+F+C+E=80%</a:t>
            </a:r>
            <a:br>
              <a:rPr lang="en-US" dirty="0" smtClean="0"/>
            </a:br>
            <a:r>
              <a:rPr lang="en-US" dirty="0" smtClean="0"/>
              <a:t>and it needs to add to 100%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97774"/>
              </p:ext>
            </p:extLst>
          </p:nvPr>
        </p:nvGraphicFramePr>
        <p:xfrm>
          <a:off x="685800" y="1981200"/>
          <a:ext cx="7734300" cy="3931920"/>
        </p:xfrm>
        <a:graphic>
          <a:graphicData uri="http://schemas.openxmlformats.org/drawingml/2006/table">
            <a:tbl>
              <a:tblPr/>
              <a:tblGrid>
                <a:gridCol w="77343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rebuchet MS"/>
                        </a:rPr>
                        <a:t>A researcher is using the BROMP protocol for coding student affect in classroom settings.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In BROMP, a researcher codes each student's affect in terms of a set of mutually exclusive categories.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The observer finds that 25% of students are bored, 15% of students are frustrated,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10% of students are confused, and 30% of students are in a state of engaged concentration.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If a student is bored, there is a 30%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frustrated, there is a 10%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confused, there is a 10%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in a state of engaged concentration, there is a 5% chance they are off-task.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Can the Law of Total Probability be applied in this case?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93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 about HW?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studied Probability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2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probability distribution for random variable X </a:t>
            </a:r>
          </a:p>
          <a:p>
            <a:pPr lvl="1"/>
            <a:r>
              <a:rPr lang="en-US" dirty="0" smtClean="0"/>
              <a:t>gives the possible values of X, x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r>
              <a:rPr lang="en-US" dirty="0" smtClean="0"/>
              <a:t>And the probability p(x</a:t>
            </a:r>
            <a:r>
              <a:rPr lang="en-US" baseline="-25000" dirty="0" smtClean="0"/>
              <a:t>i</a:t>
            </a:r>
            <a:r>
              <a:rPr lang="en-US" dirty="0" smtClean="0"/>
              <a:t>) associated with each value of X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value of X is mutually exclusive</a:t>
            </a:r>
          </a:p>
          <a:p>
            <a:pPr lvl="1"/>
            <a:r>
              <a:rPr lang="en-US" dirty="0" smtClean="0"/>
              <a:t>The sum of </a:t>
            </a:r>
            <a:r>
              <a:rPr lang="en-US" dirty="0"/>
              <a:t>p(x</a:t>
            </a:r>
            <a:r>
              <a:rPr lang="en-US" baseline="-25000" dirty="0"/>
              <a:t>i</a:t>
            </a:r>
            <a:r>
              <a:rPr lang="en-US" dirty="0"/>
              <a:t>) </a:t>
            </a:r>
            <a:r>
              <a:rPr lang="en-US" dirty="0" smtClean="0"/>
              <a:t>adds to 1</a:t>
            </a:r>
          </a:p>
        </p:txBody>
      </p:sp>
    </p:spTree>
    <p:extLst>
      <p:ext uri="{BB962C8B-B14F-4D97-AF65-F5344CB8AC3E}">
        <p14:creationId xmlns:p14="http://schemas.microsoft.com/office/powerpoint/2010/main" val="331956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flip a coin twice </a:t>
            </a:r>
          </a:p>
          <a:p>
            <a:r>
              <a:rPr lang="en-US" dirty="0" smtClean="0"/>
              <a:t>The number of heads can be 0, 1, or 2</a:t>
            </a:r>
          </a:p>
          <a:p>
            <a:endParaRPr lang="en-US" dirty="0"/>
          </a:p>
          <a:p>
            <a:r>
              <a:rPr lang="en-US" dirty="0" smtClean="0"/>
              <a:t>TT: 0</a:t>
            </a:r>
          </a:p>
          <a:p>
            <a:r>
              <a:rPr lang="en-US" dirty="0" smtClean="0"/>
              <a:t>TH:1</a:t>
            </a:r>
          </a:p>
          <a:p>
            <a:r>
              <a:rPr lang="en-US" dirty="0" smtClean="0"/>
              <a:t>HT:1</a:t>
            </a:r>
          </a:p>
          <a:p>
            <a:r>
              <a:rPr lang="en-US" dirty="0" smtClean="0"/>
              <a:t>HH:2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2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flip a coin twice </a:t>
            </a:r>
          </a:p>
          <a:p>
            <a:r>
              <a:rPr lang="en-US" dirty="0" smtClean="0"/>
              <a:t>The number of heads can be 0, 1, or 2</a:t>
            </a:r>
          </a:p>
          <a:p>
            <a:endParaRPr lang="en-US" dirty="0"/>
          </a:p>
          <a:p>
            <a:r>
              <a:rPr lang="en-US" dirty="0" smtClean="0"/>
              <a:t>TT: 0</a:t>
            </a:r>
          </a:p>
          <a:p>
            <a:r>
              <a:rPr lang="en-US" dirty="0" smtClean="0"/>
              <a:t>TH:1</a:t>
            </a:r>
          </a:p>
          <a:p>
            <a:r>
              <a:rPr lang="en-US" dirty="0" smtClean="0"/>
              <a:t>HT:1</a:t>
            </a:r>
          </a:p>
          <a:p>
            <a:r>
              <a:rPr lang="en-US" dirty="0" smtClean="0"/>
              <a:t>HH:2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01263"/>
              </p:ext>
            </p:extLst>
          </p:nvPr>
        </p:nvGraphicFramePr>
        <p:xfrm>
          <a:off x="2743200" y="2971800"/>
          <a:ext cx="6096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x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P(x)</a:t>
                      </a:r>
                      <a:endParaRPr lang="en-US" sz="4400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1/4</a:t>
                      </a:r>
                      <a:endParaRPr lang="en-US" sz="4400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1/2</a:t>
                      </a:r>
                      <a:endParaRPr lang="en-US" sz="4400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1/4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81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Histogram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5092"/>
              </p:ext>
            </p:extLst>
          </p:nvPr>
        </p:nvGraphicFramePr>
        <p:xfrm>
          <a:off x="152400" y="1371600"/>
          <a:ext cx="3581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x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P(x)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0.25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263393"/>
              </p:ext>
            </p:extLst>
          </p:nvPr>
        </p:nvGraphicFramePr>
        <p:xfrm>
          <a:off x="3733800" y="1676400"/>
          <a:ext cx="540123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52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5.2 </a:t>
            </a:r>
            <a:r>
              <a:rPr lang="en-US" dirty="0"/>
              <a:t>in Mendenhall, Beaver, &amp; </a:t>
            </a:r>
            <a:r>
              <a:rPr lang="en-US" dirty="0" smtClean="0"/>
              <a:t>Beaver</a:t>
            </a:r>
          </a:p>
          <a:p>
            <a:endParaRPr lang="en-US" dirty="0"/>
          </a:p>
          <a:p>
            <a:r>
              <a:rPr lang="en-US" dirty="0" smtClean="0"/>
              <a:t>Binomial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50008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just looked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 </a:t>
            </a:r>
            <a:r>
              <a:rPr lang="en-US" b="1" i="1" dirty="0" smtClean="0"/>
              <a:t>binomial probability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guys did well on this HW overall! Nice job!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6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just looked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 </a:t>
            </a:r>
            <a:r>
              <a:rPr lang="en-US" b="1" i="1" dirty="0" smtClean="0"/>
              <a:t>binomial probability distribution</a:t>
            </a:r>
          </a:p>
          <a:p>
            <a:endParaRPr lang="en-US" b="1" i="1" dirty="0"/>
          </a:p>
          <a:p>
            <a:r>
              <a:rPr lang="en-US" dirty="0" smtClean="0"/>
              <a:t>A distribution coming out of two possible outcomes, repeated multiple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4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“Binomial”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“Bi” means two</a:t>
            </a:r>
          </a:p>
          <a:p>
            <a:endParaRPr lang="en-US" dirty="0"/>
          </a:p>
          <a:p>
            <a:r>
              <a:rPr lang="en-US" dirty="0" smtClean="0"/>
              <a:t>Like “Biplane” – Plane with two wings</a:t>
            </a:r>
          </a:p>
          <a:p>
            <a:r>
              <a:rPr lang="en-US" dirty="0" smtClean="0"/>
              <a:t>Or “Biathlon” – Two athletic events</a:t>
            </a:r>
          </a:p>
          <a:p>
            <a:r>
              <a:rPr lang="en-US" dirty="0" smtClean="0"/>
              <a:t>Or “Bicorn” – An animal with two horns, seen in Harry Potter and My Little Pony</a:t>
            </a:r>
          </a:p>
        </p:txBody>
      </p:sp>
    </p:spTree>
    <p:extLst>
      <p:ext uri="{BB962C8B-B14F-4D97-AF65-F5344CB8AC3E}">
        <p14:creationId xmlns:p14="http://schemas.microsoft.com/office/powerpoint/2010/main" val="260185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comes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binomial </a:t>
            </a:r>
            <a:r>
              <a:rPr lang="en-US" b="1" i="1" dirty="0"/>
              <a:t>probability </a:t>
            </a:r>
            <a:r>
              <a:rPr lang="en-US" b="1" i="1" dirty="0" smtClean="0"/>
              <a:t>distribution </a:t>
            </a:r>
            <a:r>
              <a:rPr lang="en-US" dirty="0" smtClean="0"/>
              <a:t>comes from a </a:t>
            </a:r>
            <a:r>
              <a:rPr lang="en-US" b="1" i="1" dirty="0" smtClean="0"/>
              <a:t>binomial experiment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9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(from the book)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70979" cy="3352800"/>
          </a:xfrm>
        </p:spPr>
      </p:pic>
    </p:spTree>
    <p:extLst>
      <p:ext uri="{BB962C8B-B14F-4D97-AF65-F5344CB8AC3E}">
        <p14:creationId xmlns:p14="http://schemas.microsoft.com/office/powerpoint/2010/main" val="233669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flip the same coin ten times and count the number of heads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2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flip the same coin ten times and count the number of heads</a:t>
            </a:r>
          </a:p>
          <a:p>
            <a:r>
              <a:rPr lang="en-US" dirty="0" smtClean="0"/>
              <a:t>You study the proportion of students in a school who are gang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07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flip the same coin ten times and count the number of heads</a:t>
            </a:r>
          </a:p>
          <a:p>
            <a:r>
              <a:rPr lang="en-US" dirty="0" smtClean="0"/>
              <a:t>You study the proportion of students in a school who are gang members</a:t>
            </a:r>
          </a:p>
          <a:p>
            <a:r>
              <a:rPr lang="en-US" dirty="0" smtClean="0"/>
              <a:t>You study the proportion of Teachers College faculty who belong to the American Educational Research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3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flip the same coin ten times and count the number of heads</a:t>
            </a:r>
          </a:p>
          <a:p>
            <a:r>
              <a:rPr lang="en-US" dirty="0" smtClean="0"/>
              <a:t>You study the proportion of students in a school who are gang members</a:t>
            </a:r>
          </a:p>
          <a:p>
            <a:r>
              <a:rPr lang="en-US" dirty="0" smtClean="0"/>
              <a:t>You study the proportion of Teachers College faculty who belong to the American Educational Research Association (</a:t>
            </a:r>
            <a:r>
              <a:rPr lang="en-US" dirty="0" err="1" smtClean="0"/>
              <a:t>a.k.a</a:t>
            </a:r>
            <a:r>
              <a:rPr lang="en-US" dirty="0" smtClean="0"/>
              <a:t> gang members)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16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flip the same coin ten times and count the number of heads</a:t>
            </a:r>
          </a:p>
          <a:p>
            <a:r>
              <a:rPr lang="en-US" dirty="0" smtClean="0"/>
              <a:t>You study the proportion of students in a school who are gang members</a:t>
            </a:r>
          </a:p>
          <a:p>
            <a:r>
              <a:rPr lang="en-US" dirty="0" smtClean="0"/>
              <a:t>You study the proportion of Teachers College faculty who belong to the American Educational Research Association (</a:t>
            </a:r>
            <a:r>
              <a:rPr lang="en-US" dirty="0" err="1" smtClean="0"/>
              <a:t>a.k.a</a:t>
            </a:r>
            <a:r>
              <a:rPr lang="en-US" dirty="0" smtClean="0"/>
              <a:t> gang members)</a:t>
            </a:r>
          </a:p>
          <a:p>
            <a:r>
              <a:rPr lang="en-US" dirty="0" smtClean="0"/>
              <a:t>You study the number of students who have ever gotten an A+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3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start with the one with the wrong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famous words of U.S. President Ulysses S. Grant, "I only know two tunes: one of them is Yankee Doodle, and the other isn't."</a:t>
            </a:r>
          </a:p>
          <a:p>
            <a:pPr marL="0" indent="0">
              <a:buNone/>
            </a:pPr>
            <a:r>
              <a:rPr lang="en-US" dirty="0"/>
              <a:t>Let's say a band is playing a tune at the White House. In general, there's a 5% chance the tune is Yankee Doodle, and a 95% chance the tune isn't.</a:t>
            </a:r>
          </a:p>
          <a:p>
            <a:pPr marL="0" indent="0">
              <a:buNone/>
            </a:pPr>
            <a:r>
              <a:rPr lang="en-US" dirty="0"/>
              <a:t>President Grant observes that when the tune is Yankee Doodle, people sing along 70% of the time. When the tune isn't Yankee Doodle, people sing along 20% of the time.</a:t>
            </a:r>
          </a:p>
          <a:p>
            <a:pPr marL="0" indent="0">
              <a:buNone/>
            </a:pPr>
            <a:r>
              <a:rPr lang="en-US" dirty="0"/>
              <a:t>A tune is being played, and people are singing along.</a:t>
            </a:r>
          </a:p>
          <a:p>
            <a:pPr marL="0" indent="0">
              <a:buNone/>
            </a:pPr>
            <a:r>
              <a:rPr lang="en-US" dirty="0"/>
              <a:t>What's the probability that the tune is Yankee Doodle, given that people are singing along?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28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study </a:t>
            </a:r>
            <a:r>
              <a:rPr lang="en-US" dirty="0" smtClean="0"/>
              <a:t>10,000 students, and count the number </a:t>
            </a:r>
            <a:r>
              <a:rPr lang="en-US" dirty="0"/>
              <a:t>who have ever gotten an A</a:t>
            </a:r>
            <a:r>
              <a:rPr lang="en-US" dirty="0" smtClean="0"/>
              <a:t>+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48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study </a:t>
            </a:r>
            <a:r>
              <a:rPr lang="en-US" dirty="0" smtClean="0"/>
              <a:t>10,000 students, and count the number </a:t>
            </a:r>
            <a:r>
              <a:rPr lang="en-US" dirty="0"/>
              <a:t>who have ever gotten an A</a:t>
            </a:r>
            <a:r>
              <a:rPr lang="en-US" dirty="0" smtClean="0"/>
              <a:t>+</a:t>
            </a:r>
          </a:p>
          <a:p>
            <a:endParaRPr lang="en-US" dirty="0"/>
          </a:p>
          <a:p>
            <a:r>
              <a:rPr lang="en-US" dirty="0" smtClean="0"/>
              <a:t>Each trial is identical – you select a student and see whether or not they have gotten an A+</a:t>
            </a:r>
          </a:p>
          <a:p>
            <a:r>
              <a:rPr lang="en-US" dirty="0" smtClean="0"/>
              <a:t>There are two outcomes: Ever A+, Never A+</a:t>
            </a:r>
          </a:p>
          <a:p>
            <a:r>
              <a:rPr lang="en-US" dirty="0" smtClean="0"/>
              <a:t>P(Ever A+) is the same across the population. </a:t>
            </a:r>
          </a:p>
          <a:p>
            <a:r>
              <a:rPr lang="en-US" dirty="0" smtClean="0"/>
              <a:t>The students are independent (if randomly sampled)</a:t>
            </a:r>
          </a:p>
          <a:p>
            <a:r>
              <a:rPr lang="en-US" dirty="0" smtClean="0"/>
              <a:t>You are interested in the number who have ever gotten an A+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82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friend throws a basketball 100 times; you want to see how often it goes in</a:t>
            </a:r>
          </a:p>
        </p:txBody>
      </p:sp>
    </p:spTree>
    <p:extLst>
      <p:ext uri="{BB962C8B-B14F-4D97-AF65-F5344CB8AC3E}">
        <p14:creationId xmlns:p14="http://schemas.microsoft.com/office/powerpoint/2010/main" val="512896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friend throws a basketball 100 times; you want to see how often it goes in</a:t>
            </a:r>
          </a:p>
          <a:p>
            <a:pPr lvl="1"/>
            <a:r>
              <a:rPr lang="en-US" dirty="0" smtClean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863162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take a bag of M&amp;Ms with 5 green M&amp;Ms out of 20</a:t>
            </a:r>
          </a:p>
          <a:p>
            <a:r>
              <a:rPr lang="en-US" dirty="0"/>
              <a:t>8 of your friends each takes an M&amp;M out of the bag </a:t>
            </a:r>
          </a:p>
          <a:p>
            <a:r>
              <a:rPr lang="en-US" dirty="0"/>
              <a:t>How many green M&amp;Ms should you expect to get?</a:t>
            </a:r>
          </a:p>
        </p:txBody>
      </p:sp>
    </p:spTree>
    <p:extLst>
      <p:ext uri="{BB962C8B-B14F-4D97-AF65-F5344CB8AC3E}">
        <p14:creationId xmlns:p14="http://schemas.microsoft.com/office/powerpoint/2010/main" val="1183510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take a bag of M&amp;Ms with 5 green M&amp;Ms out of 20</a:t>
            </a:r>
          </a:p>
          <a:p>
            <a:r>
              <a:rPr lang="en-US" dirty="0" smtClean="0"/>
              <a:t>8 of your friends each takes an M&amp;M out of the bag </a:t>
            </a:r>
          </a:p>
          <a:p>
            <a:r>
              <a:rPr lang="en-US" dirty="0" smtClean="0"/>
              <a:t>How many green M&amp;Ms should you expect to get?</a:t>
            </a:r>
          </a:p>
          <a:p>
            <a:pPr lvl="1"/>
            <a:r>
              <a:rPr lang="en-US" dirty="0" smtClean="0"/>
              <a:t>No, because there is a finite pool of M&amp;Ms, so the probability changes each time you take out an M&amp;M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7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ask 1,000 randomly sampled students if they have ever cheated on a test</a:t>
            </a:r>
          </a:p>
        </p:txBody>
      </p:sp>
    </p:spTree>
    <p:extLst>
      <p:ext uri="{BB962C8B-B14F-4D97-AF65-F5344CB8AC3E}">
        <p14:creationId xmlns:p14="http://schemas.microsoft.com/office/powerpoint/2010/main" val="3601732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ask 1,000 randomly sampled students if they have ever cheated on a test</a:t>
            </a:r>
          </a:p>
          <a:p>
            <a:pPr lvl="1"/>
            <a:r>
              <a:rPr lang="en-US" dirty="0" smtClean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43725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candidates are running for political office. You randomly poll 1000 people as to who they plan to vote for, to see the proportion of probable voters for each candidate</a:t>
            </a:r>
          </a:p>
        </p:txBody>
      </p:sp>
    </p:spTree>
    <p:extLst>
      <p:ext uri="{BB962C8B-B14F-4D97-AF65-F5344CB8AC3E}">
        <p14:creationId xmlns:p14="http://schemas.microsoft.com/office/powerpoint/2010/main" val="3280666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candidates are running for political office. You randomly poll 1000 people as to who they plan to vote for, to see the proportion of probable voters for each candidate</a:t>
            </a:r>
          </a:p>
          <a:p>
            <a:pPr lvl="1"/>
            <a:r>
              <a:rPr lang="en-US" dirty="0" smtClean="0"/>
              <a:t>No, but it could easily be turned into a binomial experiment by just treating the data as “Candidate A” versus “Not Candidate A”</a:t>
            </a:r>
          </a:p>
        </p:txBody>
      </p:sp>
    </p:spTree>
    <p:extLst>
      <p:ext uri="{BB962C8B-B14F-4D97-AF65-F5344CB8AC3E}">
        <p14:creationId xmlns:p14="http://schemas.microsoft.com/office/powerpoint/2010/main" val="219404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the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A= singing</a:t>
            </a:r>
          </a:p>
          <a:p>
            <a:pPr marL="0" indent="0">
              <a:buNone/>
            </a:pPr>
            <a:r>
              <a:rPr lang="en-US" dirty="0" smtClean="0"/>
              <a:t>S1 = Yankee Doodle</a:t>
            </a:r>
          </a:p>
          <a:p>
            <a:pPr marL="0" indent="0">
              <a:buNone/>
            </a:pPr>
            <a:r>
              <a:rPr lang="en-US" dirty="0" smtClean="0"/>
              <a:t>S2 = Not Yankee Doodle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16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randomly select 10,000 people and measure their height, to determine the average height in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1201630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binomial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randomly select 10,000 people and measure their height, to determine the average height in the population</a:t>
            </a:r>
          </a:p>
          <a:p>
            <a:pPr lvl="1"/>
            <a:r>
              <a:rPr lang="en-US" dirty="0" smtClean="0"/>
              <a:t>No, because height is numerical rather than binomial</a:t>
            </a:r>
          </a:p>
        </p:txBody>
      </p:sp>
    </p:spTree>
    <p:extLst>
      <p:ext uri="{BB962C8B-B14F-4D97-AF65-F5344CB8AC3E}">
        <p14:creationId xmlns:p14="http://schemas.microsoft.com/office/powerpoint/2010/main" val="1890615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9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 M&amp;M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Note that the difference between the Green M&amp;M question and the other questions is that the Green M&amp;M question had a small population</a:t>
            </a:r>
          </a:p>
          <a:p>
            <a:endParaRPr lang="en-US" dirty="0"/>
          </a:p>
          <a:p>
            <a:r>
              <a:rPr lang="en-US" dirty="0" smtClean="0"/>
              <a:t>We weren’t looking at the population of all M&amp;Ms</a:t>
            </a:r>
          </a:p>
          <a:p>
            <a:r>
              <a:rPr lang="en-US" dirty="0" smtClean="0"/>
              <a:t>We were looking at the population of M&amp;Ms </a:t>
            </a:r>
            <a:r>
              <a:rPr lang="en-US" b="1" i="1" dirty="0" smtClean="0"/>
              <a:t>in that bag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populations and little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sample size is close to the population size</a:t>
            </a:r>
          </a:p>
          <a:p>
            <a:r>
              <a:rPr lang="en-US" dirty="0" smtClean="0"/>
              <a:t>Then the probabilities will vary from trial to trial, and the experiment isn’t binomial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753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Rule of Thumb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 sample size n </a:t>
            </a:r>
          </a:p>
          <a:p>
            <a:r>
              <a:rPr lang="en-US" dirty="0" smtClean="0"/>
              <a:t>Take population size N</a:t>
            </a:r>
          </a:p>
          <a:p>
            <a:endParaRPr lang="en-US" dirty="0"/>
          </a:p>
          <a:p>
            <a:r>
              <a:rPr lang="en-US" dirty="0" smtClean="0"/>
              <a:t>If n/N &gt;= 0.05, do not treat experiment as binomial </a:t>
            </a:r>
          </a:p>
          <a:p>
            <a:endParaRPr lang="en-US" dirty="0" smtClean="0"/>
          </a:p>
          <a:p>
            <a:r>
              <a:rPr lang="en-US" dirty="0" smtClean="0"/>
              <a:t>That 0.05 is a magic number</a:t>
            </a:r>
          </a:p>
          <a:p>
            <a:r>
              <a:rPr lang="en-US" dirty="0" smtClean="0"/>
              <a:t>We’ll see it again later in the semester…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624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P(S) and P(~S) do not have to be 0.5!</a:t>
            </a:r>
          </a:p>
          <a:p>
            <a:endParaRPr lang="en-US" dirty="0" smtClean="0"/>
          </a:p>
          <a:p>
            <a:r>
              <a:rPr lang="en-US" dirty="0" smtClean="0"/>
              <a:t>They just have to be the same (or very </a:t>
            </a:r>
            <a:r>
              <a:rPr lang="en-US" dirty="0" err="1" smtClean="0"/>
              <a:t>very</a:t>
            </a:r>
            <a:r>
              <a:rPr lang="en-US" dirty="0" smtClean="0"/>
              <a:t> </a:t>
            </a:r>
            <a:r>
              <a:rPr lang="en-US" dirty="0" err="1" smtClean="0"/>
              <a:t>very</a:t>
            </a:r>
            <a:r>
              <a:rPr lang="en-US" dirty="0" smtClean="0"/>
              <a:t> close to the same) every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1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friend throws a basketball 100 times; you want to see how often it goes </a:t>
            </a:r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9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friend throws a basketball 100 times; you want to see how often it goes in</a:t>
            </a:r>
          </a:p>
          <a:p>
            <a:pPr lvl="1"/>
            <a:r>
              <a:rPr lang="en-US" dirty="0" smtClean="0"/>
              <a:t>Perhaps, if your friend is DeAndre Jordan, P(S) = 72%</a:t>
            </a:r>
          </a:p>
        </p:txBody>
      </p:sp>
    </p:spTree>
    <p:extLst>
      <p:ext uri="{BB962C8B-B14F-4D97-AF65-F5344CB8AC3E}">
        <p14:creationId xmlns:p14="http://schemas.microsoft.com/office/powerpoint/2010/main" val="272750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friend throws a basketball 100 times; you want to see how often it goes in</a:t>
            </a:r>
          </a:p>
          <a:p>
            <a:pPr lvl="1"/>
            <a:r>
              <a:rPr lang="en-US" dirty="0" smtClean="0"/>
              <a:t>Perhaps, if your friend is DeAndre Jordan, P(S) = 72%</a:t>
            </a:r>
          </a:p>
          <a:p>
            <a:pPr lvl="1"/>
            <a:r>
              <a:rPr lang="en-US" dirty="0" smtClean="0"/>
              <a:t>Perhaps, if your friend is Joe </a:t>
            </a:r>
            <a:r>
              <a:rPr lang="en-US" dirty="0" err="1" smtClean="0"/>
              <a:t>Fulks</a:t>
            </a:r>
            <a:r>
              <a:rPr lang="en-US" dirty="0" smtClean="0"/>
              <a:t>, the worst NBA player in the Hall of Fame (in terms of this statistic), P(S) = 30%</a:t>
            </a:r>
          </a:p>
        </p:txBody>
      </p:sp>
    </p:spTree>
    <p:extLst>
      <p:ext uri="{BB962C8B-B14F-4D97-AF65-F5344CB8AC3E}">
        <p14:creationId xmlns:p14="http://schemas.microsoft.com/office/powerpoint/2010/main" val="110173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Bayes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A= singing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S1 = Yankee Doodle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S2 = Not Yankee Doodle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932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friend throws a basketball 100 times; you want to see how often it goes in</a:t>
            </a:r>
          </a:p>
          <a:p>
            <a:pPr lvl="1"/>
            <a:r>
              <a:rPr lang="en-US" dirty="0" smtClean="0"/>
              <a:t>Perhaps, if your friend is DeAndre Jordan, P(S) = 72%</a:t>
            </a:r>
          </a:p>
          <a:p>
            <a:pPr lvl="1"/>
            <a:r>
              <a:rPr lang="en-US" dirty="0" smtClean="0"/>
              <a:t>Perhaps, if your friend is Joe </a:t>
            </a:r>
            <a:r>
              <a:rPr lang="en-US" dirty="0" err="1" smtClean="0"/>
              <a:t>Fulks</a:t>
            </a:r>
            <a:r>
              <a:rPr lang="en-US" dirty="0" smtClean="0"/>
              <a:t>, the worst NBA player in the Hall of Fame (in terms of this statistic), P(S) = 30%</a:t>
            </a:r>
          </a:p>
          <a:p>
            <a:pPr lvl="1"/>
            <a:r>
              <a:rPr lang="en-US" dirty="0" smtClean="0"/>
              <a:t>Perhaps, if your friend is Ryan Baker, P(S) = 0.001%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34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mean/expected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imagine that for large numbers of trials, and percentages of p that are not 50%, the math might get kind of complicated</a:t>
            </a:r>
          </a:p>
        </p:txBody>
      </p:sp>
    </p:spTree>
    <p:extLst>
      <p:ext uri="{BB962C8B-B14F-4D97-AF65-F5344CB8AC3E}">
        <p14:creationId xmlns:p14="http://schemas.microsoft.com/office/powerpoint/2010/main" val="855320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mean/expected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imagine that for large numbers of trials, and percentages of p that are not 50%, the math might get kind of complicated</a:t>
            </a:r>
          </a:p>
          <a:p>
            <a:endParaRPr lang="en-US" dirty="0"/>
          </a:p>
          <a:p>
            <a:r>
              <a:rPr lang="en-US" dirty="0" smtClean="0"/>
              <a:t>And you’re right</a:t>
            </a:r>
          </a:p>
        </p:txBody>
      </p:sp>
    </p:spTree>
    <p:extLst>
      <p:ext uri="{BB962C8B-B14F-4D97-AF65-F5344CB8AC3E}">
        <p14:creationId xmlns:p14="http://schemas.microsoft.com/office/powerpoint/2010/main" val="1439351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mean/expected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Fortunately, although the formula for probabilities is a bit awkward</a:t>
            </a:r>
          </a:p>
          <a:p>
            <a:pPr lvl="1"/>
            <a:r>
              <a:rPr lang="en-US" dirty="0" smtClean="0"/>
              <a:t>We’ll look at it in a minute</a:t>
            </a:r>
          </a:p>
          <a:p>
            <a:endParaRPr lang="en-US" dirty="0"/>
          </a:p>
          <a:p>
            <a:r>
              <a:rPr lang="en-US" dirty="0" smtClean="0"/>
              <a:t>The formulas for mean/expected value, and standard deviation are quite simple</a:t>
            </a:r>
          </a:p>
        </p:txBody>
      </p:sp>
    </p:spTree>
    <p:extLst>
      <p:ext uri="{BB962C8B-B14F-4D97-AF65-F5344CB8AC3E}">
        <p14:creationId xmlns:p14="http://schemas.microsoft.com/office/powerpoint/2010/main" val="4122775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mean/expected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lvl="1"/>
                <a:r>
                  <a:rPr lang="en-US" dirty="0" smtClean="0"/>
                  <a:t>q = probability of failure</a:t>
                </a:r>
              </a:p>
              <a:p>
                <a:pPr lvl="1"/>
                <a:r>
                  <a:rPr lang="en-US" dirty="0" smtClean="0"/>
                  <a:t>x = number of successes in n trials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mean/expected value for x is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74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You flip a coin twice, how many heads should you expect?</a:t>
                </a:r>
              </a:p>
              <a:p>
                <a:pPr lvl="1"/>
                <a:r>
                  <a:rPr lang="en-US" dirty="0" smtClean="0"/>
                  <a:t>(2)(0.5) = 1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50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you may remember, is the right answer!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84458"/>
              </p:ext>
            </p:extLst>
          </p:nvPr>
        </p:nvGraphicFramePr>
        <p:xfrm>
          <a:off x="152400" y="1371600"/>
          <a:ext cx="3581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x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P(x)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0.25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029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(0)(0.25)+(1)(0.5)+(2)(0.25)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5567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“But I could have done that by hand!”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hear you 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10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You flip a coin thirty times, how many heads should you expect?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5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Plugging in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A= singing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S1 = Yankee Doodle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S2 = Not Yankee Doodle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(0.05)(0.7)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0.7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+(0.95)(0.2)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74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You flip a coin thirty times, how many heads should you expect?</a:t>
                </a:r>
              </a:p>
              <a:p>
                <a:pPr lvl="1"/>
                <a:r>
                  <a:rPr lang="en-US" dirty="0" smtClean="0"/>
                  <a:t>(30)(0.5) = 15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2140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could have made a table…</a:t>
            </a:r>
            <a:br>
              <a:rPr lang="en-US" dirty="0" smtClean="0"/>
            </a:br>
            <a:r>
              <a:rPr lang="en-US" dirty="0" smtClean="0"/>
              <a:t>but it would have taken a while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You flip a coin thirty times, how many heads should you expect?</a:t>
                </a:r>
              </a:p>
              <a:p>
                <a:pPr lvl="1"/>
                <a:r>
                  <a:rPr lang="en-US" dirty="0" smtClean="0"/>
                  <a:t>(30)(0.5) = 15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9945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You flip a coin 4000 times, how many heads should you expect?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311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You flip a coin 4000 times, how many heads should you expect?</a:t>
                </a:r>
              </a:p>
              <a:p>
                <a:pPr lvl="1"/>
                <a:r>
                  <a:rPr lang="en-US" dirty="0" smtClean="0"/>
                  <a:t>(4000)(0.5)=2000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763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My good friend DeAndre Jordan* shoots for the basket 100 times, with P(B) = 72%. How many baskets should you expect?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1383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My good friend DeAndre Jordan* shoots for the basket 100 times, with P(B) = 72%. How many baskets should you expect?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-- Not actually my friend. I mean, we used to hang out together in the Old Neighborhood, you know, but he probably wouldn’t remember me or anything. And I crashed his car once. It was an accident, but still, he never really forgave me for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280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 smtClean="0"/>
                  <a:t>n = number of trials</a:t>
                </a:r>
              </a:p>
              <a:p>
                <a:pPr lvl="1"/>
                <a:r>
                  <a:rPr lang="en-US" dirty="0" smtClean="0"/>
                  <a:t>p = probability of success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My good friend DeAndre Jordan* shoots for the basket 100 times, with P(B) = 72%. How many baskets should you expect?</a:t>
                </a:r>
              </a:p>
              <a:p>
                <a:pPr lvl="1"/>
                <a:r>
                  <a:rPr lang="en-US" dirty="0" smtClean="0"/>
                  <a:t>(100)(0.72)=72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131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the standard deviation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/>
                  <a:t>n = number of trials</a:t>
                </a:r>
              </a:p>
              <a:p>
                <a:pPr lvl="1"/>
                <a:r>
                  <a:rPr lang="en-US" dirty="0"/>
                  <a:t>p = probability of success</a:t>
                </a:r>
              </a:p>
              <a:p>
                <a:pPr lvl="1"/>
                <a:r>
                  <a:rPr lang="en-US" dirty="0"/>
                  <a:t>q = probability of failure</a:t>
                </a:r>
              </a:p>
              <a:p>
                <a:pPr lvl="1"/>
                <a:r>
                  <a:rPr lang="en-US" dirty="0"/>
                  <a:t>x = number of successes in n </a:t>
                </a:r>
                <a:r>
                  <a:rPr lang="en-US" dirty="0" smtClean="0"/>
                  <a:t>trials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standard deviation for x is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𝑛𝑝𝑞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468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/>
                  <a:t>n = number of trials</a:t>
                </a:r>
              </a:p>
              <a:p>
                <a:pPr lvl="1"/>
                <a:r>
                  <a:rPr lang="en-US" dirty="0"/>
                  <a:t>p = probability of success</a:t>
                </a:r>
              </a:p>
              <a:p>
                <a:pPr lvl="1"/>
                <a:r>
                  <a:rPr lang="en-US" dirty="0"/>
                  <a:t>q = probability of failure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𝑛𝑝𝑞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You flip a coin twice</a:t>
                </a:r>
                <a:r>
                  <a:rPr lang="en-US" dirty="0" smtClean="0"/>
                  <a:t>, what is the SD on </a:t>
                </a:r>
                <a:r>
                  <a:rPr lang="en-US" dirty="0"/>
                  <a:t>how many heads should you expect</a:t>
                </a:r>
                <a:r>
                  <a:rPr lang="en-US" dirty="0" smtClean="0"/>
                  <a:t>?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9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/>
                  <a:t>n = number of trials</a:t>
                </a:r>
              </a:p>
              <a:p>
                <a:pPr lvl="1"/>
                <a:r>
                  <a:rPr lang="en-US" dirty="0"/>
                  <a:t>p = probability of success</a:t>
                </a:r>
              </a:p>
              <a:p>
                <a:pPr lvl="1"/>
                <a:r>
                  <a:rPr lang="en-US" dirty="0"/>
                  <a:t>q = probability of failure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𝑛𝑝𝑞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You flip a coin twice</a:t>
                </a:r>
                <a:r>
                  <a:rPr lang="en-US" dirty="0" smtClean="0"/>
                  <a:t>, what is the SD on </a:t>
                </a:r>
                <a:r>
                  <a:rPr lang="en-US" dirty="0"/>
                  <a:t>how many heads should you expect</a:t>
                </a:r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(2)(0.5)(0.5)</m:t>
                        </m:r>
                      </m:e>
                    </m:rad>
                  </m:oMath>
                </a14:m>
                <a:r>
                  <a:rPr lang="en-US" dirty="0" smtClean="0"/>
                  <a:t>=0.707 </a:t>
                </a:r>
              </a:p>
              <a:p>
                <a:pPr lvl="1"/>
                <a:r>
                  <a:rPr lang="en-US" dirty="0" smtClean="0"/>
                  <a:t>as you may remember from last class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481" t="-3202" r="-1704" b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53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Plugging in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A= singing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S1 = Yankee Doodle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S2 = Not Yankee Doodle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(0.05)(0.7)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0.05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0.7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+(0.95)(0.2)</m:t>
                        </m:r>
                      </m:den>
                    </m:f>
                  </m:oMath>
                </a14:m>
                <a:r>
                  <a:rPr lang="en-US" dirty="0" smtClean="0"/>
                  <a:t> = 0.16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4747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/>
                  <a:t>n = number of trials</a:t>
                </a:r>
              </a:p>
              <a:p>
                <a:pPr lvl="1"/>
                <a:r>
                  <a:rPr lang="en-US" dirty="0"/>
                  <a:t>p = probability of success</a:t>
                </a:r>
              </a:p>
              <a:p>
                <a:pPr lvl="1"/>
                <a:r>
                  <a:rPr lang="en-US" dirty="0"/>
                  <a:t>q = probability of failure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𝑛𝑝𝑞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You flip a coin </a:t>
                </a:r>
                <a:r>
                  <a:rPr lang="en-US" dirty="0" smtClean="0"/>
                  <a:t>thirty times, what is the SD on </a:t>
                </a:r>
                <a:r>
                  <a:rPr lang="en-US" dirty="0"/>
                  <a:t>how many heads should you expect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3924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/>
                  <a:t>n = number of trials</a:t>
                </a:r>
              </a:p>
              <a:p>
                <a:pPr lvl="1"/>
                <a:r>
                  <a:rPr lang="en-US" dirty="0"/>
                  <a:t>p = probability of success</a:t>
                </a:r>
              </a:p>
              <a:p>
                <a:pPr lvl="1"/>
                <a:r>
                  <a:rPr lang="en-US" dirty="0"/>
                  <a:t>q = probability of failure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𝑛𝑝𝑞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You flip a coin </a:t>
                </a:r>
                <a:r>
                  <a:rPr lang="en-US" dirty="0" smtClean="0"/>
                  <a:t>thirty times, what is the SD on </a:t>
                </a:r>
                <a:r>
                  <a:rPr lang="en-US" dirty="0"/>
                  <a:t>how many heads should you expect</a:t>
                </a:r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  <m:r>
                          <a:rPr lang="en-US" i="1">
                            <a:latin typeface="Cambria Math"/>
                          </a:rPr>
                          <m:t>)(0.5)(0.5)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2.74 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481" t="-2463" r="-1926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0416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Take </a:t>
                </a:r>
              </a:p>
              <a:p>
                <a:pPr lvl="1"/>
                <a:r>
                  <a:rPr lang="en-US" dirty="0"/>
                  <a:t>n = number of trials</a:t>
                </a:r>
              </a:p>
              <a:p>
                <a:pPr lvl="1"/>
                <a:r>
                  <a:rPr lang="en-US" dirty="0"/>
                  <a:t>p = probability of success</a:t>
                </a:r>
              </a:p>
              <a:p>
                <a:pPr lvl="1"/>
                <a:r>
                  <a:rPr lang="en-US" dirty="0"/>
                  <a:t>q = probability of failure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𝑛𝑝𝑞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DeAndre Jordan* shoots for the basket 100 times, with P(B) = 72%. </a:t>
                </a:r>
                <a:r>
                  <a:rPr lang="en-US" dirty="0" smtClean="0"/>
                  <a:t>What is the SD on how </a:t>
                </a:r>
                <a:r>
                  <a:rPr lang="en-US" dirty="0"/>
                  <a:t>many baskets </a:t>
                </a:r>
                <a:r>
                  <a:rPr lang="en-US" dirty="0" smtClean="0"/>
                  <a:t>you should expect</a:t>
                </a:r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  <m:r>
                          <a:rPr lang="en-US" i="1">
                            <a:latin typeface="Cambria Math"/>
                          </a:rPr>
                          <m:t>)(0.</m:t>
                        </m:r>
                        <m:r>
                          <a:rPr lang="en-US" b="0" i="1" smtClean="0">
                            <a:latin typeface="Cambria Math"/>
                          </a:rPr>
                          <m:t>72</m:t>
                        </m:r>
                        <m:r>
                          <a:rPr lang="en-US" i="1">
                            <a:latin typeface="Cambria Math"/>
                          </a:rPr>
                          <m:t>)(0.</m:t>
                        </m:r>
                        <m:r>
                          <a:rPr lang="en-US" b="0" i="1" smtClean="0">
                            <a:latin typeface="Cambria Math"/>
                          </a:rPr>
                          <m:t>28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4.49 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481" t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9594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88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probability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0" dirty="0" smtClean="0"/>
                  <a:t>The prob</a:t>
                </a:r>
                <a:r>
                  <a:rPr lang="en-US" dirty="0"/>
                  <a:t>a</a:t>
                </a:r>
                <a:r>
                  <a:rPr lang="en-US" dirty="0" smtClean="0"/>
                  <a:t>bility of k successes in n trials, where </a:t>
                </a:r>
              </a:p>
              <a:p>
                <a:pPr lvl="1"/>
                <a:r>
                  <a:rPr lang="en-US" dirty="0" smtClean="0"/>
                  <a:t>p=probability of success </a:t>
                </a:r>
              </a:p>
              <a:p>
                <a:pPr lvl="1"/>
                <a:r>
                  <a:rPr lang="en-US" dirty="0" smtClean="0"/>
                  <a:t>q=probability of failure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number of Combinations that produces k successes in n trials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5497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</a:t>
                </a:r>
                <a:r>
                  <a:rPr lang="en-US" dirty="0"/>
                  <a:t>probability of </a:t>
                </a:r>
                <a:r>
                  <a:rPr lang="en-US" dirty="0" smtClean="0"/>
                  <a:t>1 heads in 2 coin flips?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The prob</a:t>
                </a:r>
                <a:r>
                  <a:rPr lang="en-US" dirty="0"/>
                  <a:t>a</a:t>
                </a:r>
                <a:r>
                  <a:rPr lang="en-US" dirty="0" smtClean="0"/>
                  <a:t>bility of k successes in n trials, where </a:t>
                </a:r>
              </a:p>
              <a:p>
                <a:pPr lvl="1"/>
                <a:r>
                  <a:rPr lang="en-US" dirty="0" smtClean="0"/>
                  <a:t>p=probability of success </a:t>
                </a:r>
              </a:p>
              <a:p>
                <a:pPr lvl="1"/>
                <a:r>
                  <a:rPr lang="en-US" dirty="0" smtClean="0"/>
                  <a:t>q=probability of failure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517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</a:t>
                </a:r>
                <a:r>
                  <a:rPr lang="en-US" dirty="0"/>
                  <a:t>probability of </a:t>
                </a:r>
                <a:r>
                  <a:rPr lang="en-US" dirty="0" smtClean="0"/>
                  <a:t>1 heads in 10 coin flips?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The prob</a:t>
                </a:r>
                <a:r>
                  <a:rPr lang="en-US" dirty="0"/>
                  <a:t>a</a:t>
                </a:r>
                <a:r>
                  <a:rPr lang="en-US" dirty="0" smtClean="0"/>
                  <a:t>bility of k successes in n trials, where </a:t>
                </a:r>
              </a:p>
              <a:p>
                <a:pPr lvl="1"/>
                <a:r>
                  <a:rPr lang="en-US" dirty="0" smtClean="0"/>
                  <a:t>p=probability of success </a:t>
                </a:r>
              </a:p>
              <a:p>
                <a:pPr lvl="1"/>
                <a:r>
                  <a:rPr lang="en-US" dirty="0" smtClean="0"/>
                  <a:t>q=probability of failure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250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5034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</a:t>
                </a:r>
                <a:r>
                  <a:rPr lang="en-US" dirty="0"/>
                  <a:t>probability of </a:t>
                </a:r>
                <a:r>
                  <a:rPr lang="en-US" dirty="0" smtClean="0"/>
                  <a:t>4 heads in 10 coin flips?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The prob</a:t>
                </a:r>
                <a:r>
                  <a:rPr lang="en-US" dirty="0"/>
                  <a:t>a</a:t>
                </a:r>
                <a:r>
                  <a:rPr lang="en-US" dirty="0" smtClean="0"/>
                  <a:t>bility of k successes in n trials, where </a:t>
                </a:r>
              </a:p>
              <a:p>
                <a:pPr lvl="1"/>
                <a:r>
                  <a:rPr lang="en-US" dirty="0" smtClean="0"/>
                  <a:t>p=probability of success </a:t>
                </a:r>
              </a:p>
              <a:p>
                <a:pPr lvl="1"/>
                <a:r>
                  <a:rPr lang="en-US" dirty="0" smtClean="0"/>
                  <a:t>q=probability of failure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250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50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What is the </a:t>
                </a:r>
                <a:r>
                  <a:rPr lang="en-US" dirty="0"/>
                  <a:t>probability of </a:t>
                </a:r>
                <a:r>
                  <a:rPr lang="en-US" dirty="0" smtClean="0"/>
                  <a:t>60 baskets out of 100, where P(B)=0.72?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The prob</a:t>
                </a:r>
                <a:r>
                  <a:rPr lang="en-US" dirty="0"/>
                  <a:t>a</a:t>
                </a:r>
                <a:r>
                  <a:rPr lang="en-US" dirty="0" smtClean="0"/>
                  <a:t>bility of k successes in n trials, where </a:t>
                </a:r>
              </a:p>
              <a:p>
                <a:pPr lvl="1"/>
                <a:r>
                  <a:rPr lang="en-US" dirty="0" smtClean="0"/>
                  <a:t>p=probability of success </a:t>
                </a:r>
              </a:p>
              <a:p>
                <a:pPr lvl="1"/>
                <a:r>
                  <a:rPr lang="en-US" dirty="0" smtClean="0"/>
                  <a:t>q=probability of failure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941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Comments?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Almost everyone got this one </a:t>
            </a:r>
            <a:r>
              <a:rPr lang="en-US" b="1" i="1" dirty="0" smtClean="0"/>
              <a:t>right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then got </a:t>
            </a:r>
            <a:r>
              <a:rPr lang="en-US" dirty="0" err="1" smtClean="0"/>
              <a:t>incorrected</a:t>
            </a:r>
            <a:r>
              <a:rPr lang="en-US" dirty="0" smtClean="0"/>
              <a:t> by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381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P(X&lt;=x)=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821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P(X&lt;=x)=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P(x&lt;=0)=0.25</a:t>
                </a:r>
              </a:p>
              <a:p>
                <a:r>
                  <a:rPr lang="en-US" dirty="0" smtClean="0"/>
                  <a:t>P(x&lt;=1)=0.75</a:t>
                </a:r>
              </a:p>
              <a:p>
                <a:r>
                  <a:rPr lang="en-US" dirty="0" smtClean="0"/>
                  <a:t>P(x&lt;=2)=1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42346"/>
              </p:ext>
            </p:extLst>
          </p:nvPr>
        </p:nvGraphicFramePr>
        <p:xfrm>
          <a:off x="4876800" y="1524000"/>
          <a:ext cx="3581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x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P(x)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0.25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144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P(X&lt;=x)=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P(X&lt;=3)?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04047"/>
              </p:ext>
            </p:extLst>
          </p:nvPr>
        </p:nvGraphicFramePr>
        <p:xfrm>
          <a:off x="4876800" y="1371600"/>
          <a:ext cx="3581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x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P(x)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0.4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0.1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0.05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5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0.05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3102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P(X&lt;=x)=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P(X&gt;=3)?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07751"/>
              </p:ext>
            </p:extLst>
          </p:nvPr>
        </p:nvGraphicFramePr>
        <p:xfrm>
          <a:off x="4876800" y="1371600"/>
          <a:ext cx="3581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x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P(x)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0.4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0.2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0.1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0.05</a:t>
                      </a:r>
                      <a:endParaRPr lang="en-US" sz="4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5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0.05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824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useful?</a:t>
            </a:r>
          </a:p>
          <a:p>
            <a:endParaRPr lang="en-US" dirty="0"/>
          </a:p>
          <a:p>
            <a:r>
              <a:rPr lang="en-US" dirty="0" smtClean="0"/>
              <a:t>Because sometimes you want to know how often a set threshold will be reached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874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Bringing together both probability calculation and cumulative probability calculation…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399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this in solver-explainer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You’ve developed a new math curriculum. But your friend thinks it’s ineffective. He hypothesizes that 50% of students will learn better with your new curriculum, and 50% will learn worse</a:t>
            </a:r>
          </a:p>
          <a:p>
            <a:r>
              <a:rPr lang="en-US" dirty="0" smtClean="0"/>
              <a:t>You give the curriculum to 20 students</a:t>
            </a:r>
          </a:p>
          <a:p>
            <a:pPr lvl="1"/>
            <a:r>
              <a:rPr lang="en-US" dirty="0" smtClean="0"/>
              <a:t>18 learn more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learn less</a:t>
            </a:r>
          </a:p>
          <a:p>
            <a:pPr lvl="1"/>
            <a:endParaRPr lang="en-US" dirty="0"/>
          </a:p>
          <a:p>
            <a:r>
              <a:rPr lang="en-US" dirty="0" smtClean="0"/>
              <a:t>What is the probability that you would get 18 or more students learning better, if your friend was right, and learning is at chance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352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P(x&gt;=18) = P(18)+P(19)+P(20)</a:t>
                </a:r>
              </a:p>
              <a:p>
                <a:endParaRPr lang="en-US" dirty="0"/>
              </a:p>
              <a:p>
                <a:r>
                  <a:rPr lang="en-US" dirty="0" smtClean="0"/>
                  <a:t>P(18)=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20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18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P(1</a:t>
                </a:r>
                <a:r>
                  <a:rPr lang="en-US" dirty="0" smtClean="0"/>
                  <a:t>9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20!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19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20−1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9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P(20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20!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20−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1046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P(18)=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P(1</a:t>
                </a:r>
                <a:r>
                  <a:rPr lang="en-US" dirty="0" smtClean="0"/>
                  <a:t>9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20!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19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P(20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20!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4630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P(18)=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20∗19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9.54∗10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P(1</a:t>
                </a:r>
                <a:r>
                  <a:rPr lang="en-US" dirty="0" smtClean="0"/>
                  <a:t>9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9.54∗10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P(20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20!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9.54∗10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91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Problem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329284"/>
              </p:ext>
            </p:extLst>
          </p:nvPr>
        </p:nvGraphicFramePr>
        <p:xfrm>
          <a:off x="685800" y="1981200"/>
          <a:ext cx="7734300" cy="3931920"/>
        </p:xfrm>
        <a:graphic>
          <a:graphicData uri="http://schemas.openxmlformats.org/drawingml/2006/table">
            <a:tbl>
              <a:tblPr/>
              <a:tblGrid>
                <a:gridCol w="77343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rebuchet MS"/>
                        </a:rPr>
                        <a:t>A researcher is using the BROMP protocol for coding student affect in classroom settings.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In BROMP, a researcher codes each student's affect in terms of a set of mutually exclusive categories.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The observer finds that 25% of students are bored, 15% of students are frustrated,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10% of students are confused, and 30% of students are in a state of engaged concentration.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If a student is bored, there is a 30%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frustrated, there is a 10%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confused, there is a 10% chance they are off-task.</a:t>
                      </a:r>
                      <a:br>
                        <a:rPr lang="en-US" dirty="0">
                          <a:effectLst/>
                          <a:latin typeface="Trebuchet MS"/>
                        </a:rPr>
                      </a:br>
                      <a:r>
                        <a:rPr lang="en-US" dirty="0">
                          <a:effectLst/>
                          <a:latin typeface="Trebuchet MS"/>
                        </a:rPr>
                        <a:t>If a student is in a state of engaged concentration, there is a 5% chance they are off-task.</a:t>
                      </a:r>
                    </a:p>
                    <a:p>
                      <a:r>
                        <a:rPr lang="en-US" dirty="0">
                          <a:effectLst/>
                          <a:latin typeface="Trebuchet MS"/>
                        </a:rPr>
                        <a:t>Can the Law of Total Probability be applied in this case?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546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P(18)=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190∗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9.54∗10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P(1</a:t>
                </a:r>
                <a:r>
                  <a:rPr lang="en-US" dirty="0" smtClean="0"/>
                  <a:t>9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20∗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9.54∗10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P(20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1∗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9.54∗10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P(x&gt;=18) = 211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∗(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9.54∗10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P(X&gt;=18)=0.0002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914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your friend is right, and your curriculum doesn’t work 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.k.a</a:t>
            </a:r>
            <a:r>
              <a:rPr lang="en-US" dirty="0" smtClean="0"/>
              <a:t> P(better learning) = 0.5</a:t>
            </a:r>
          </a:p>
          <a:p>
            <a:r>
              <a:rPr lang="en-US" dirty="0" smtClean="0"/>
              <a:t>Then P(X&gt;=18)=0.0002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Pretty unlikely, right?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809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just did is a </a:t>
            </a:r>
            <a:br>
              <a:rPr lang="en-US" dirty="0" smtClean="0"/>
            </a:br>
            <a:r>
              <a:rPr lang="en-US" dirty="0" smtClean="0"/>
              <a:t>simple statistical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sign test</a:t>
            </a:r>
          </a:p>
          <a:p>
            <a:endParaRPr lang="en-US" dirty="0"/>
          </a:p>
          <a:p>
            <a:r>
              <a:rPr lang="en-US" dirty="0" smtClean="0"/>
              <a:t>We’ll discuss statistical significance testing more after the midterm</a:t>
            </a:r>
          </a:p>
          <a:p>
            <a:endParaRPr lang="en-US" dirty="0"/>
          </a:p>
          <a:p>
            <a:r>
              <a:rPr lang="en-US" dirty="0" smtClean="0"/>
              <a:t>Yes, a problem like the one you just did could indeed be on the midterm</a:t>
            </a:r>
          </a:p>
        </p:txBody>
      </p:sp>
    </p:spTree>
    <p:extLst>
      <p:ext uri="{BB962C8B-B14F-4D97-AF65-F5344CB8AC3E}">
        <p14:creationId xmlns:p14="http://schemas.microsoft.com/office/powerpoint/2010/main" val="26608128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questions or comments </a:t>
            </a:r>
            <a:br>
              <a:rPr lang="en-US" dirty="0" smtClean="0"/>
            </a:br>
            <a:r>
              <a:rPr lang="en-US" dirty="0" smtClean="0"/>
              <a:t>for the 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15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3/2 Normal Probability Distribution</a:t>
            </a:r>
          </a:p>
          <a:p>
            <a:pPr lvl="1"/>
            <a:r>
              <a:rPr lang="en-US" dirty="0" smtClean="0"/>
              <a:t>Schedule change: No Homework Due</a:t>
            </a:r>
          </a:p>
          <a:p>
            <a:endParaRPr lang="en-US" dirty="0"/>
          </a:p>
          <a:p>
            <a:r>
              <a:rPr lang="en-US" dirty="0" smtClean="0"/>
              <a:t>3/4 Normal Probability Distribution part 2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/>
              <a:t>and Review</a:t>
            </a:r>
          </a:p>
          <a:p>
            <a:pPr lvl="1"/>
            <a:r>
              <a:rPr lang="en-US" dirty="0" smtClean="0"/>
              <a:t>HW5 due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3/9 Exam 1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in 2 days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ASSISTments</a:t>
            </a:r>
            <a:r>
              <a:rPr lang="en-US" dirty="0" smtClean="0"/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9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3208</Words>
  <Application>Microsoft Office PowerPoint</Application>
  <PresentationFormat>On-screen Show (4:3)</PresentationFormat>
  <Paragraphs>546</Paragraphs>
  <Slides>95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HUDM4122 Probability and Statistical Inference</vt:lpstr>
      <vt:lpstr>HW</vt:lpstr>
      <vt:lpstr>Let’s start with the one with the wrong answer</vt:lpstr>
      <vt:lpstr>Mapping the variables</vt:lpstr>
      <vt:lpstr>Bayes Rule</vt:lpstr>
      <vt:lpstr>Plugging in Numbers</vt:lpstr>
      <vt:lpstr>Plugging in Numbers</vt:lpstr>
      <vt:lpstr>Any questions?</vt:lpstr>
      <vt:lpstr>Difficult Problem</vt:lpstr>
      <vt:lpstr>What’s the answer?</vt:lpstr>
      <vt:lpstr>No, because B+F+C+E=80% and it needs to add to 100%</vt:lpstr>
      <vt:lpstr>Other questions about HW?</vt:lpstr>
      <vt:lpstr>In the last class</vt:lpstr>
      <vt:lpstr>Probability Distribution</vt:lpstr>
      <vt:lpstr>Example</vt:lpstr>
      <vt:lpstr>Example</vt:lpstr>
      <vt:lpstr>Probability Histogram</vt:lpstr>
      <vt:lpstr>Today</vt:lpstr>
      <vt:lpstr>What we just looked at</vt:lpstr>
      <vt:lpstr>What we just looked at</vt:lpstr>
      <vt:lpstr>“Binomial”</vt:lpstr>
      <vt:lpstr>Where it comes from</vt:lpstr>
      <vt:lpstr>Definition (from the book)</vt:lpstr>
      <vt:lpstr>Examples</vt:lpstr>
      <vt:lpstr>Examples</vt:lpstr>
      <vt:lpstr>Examples</vt:lpstr>
      <vt:lpstr>Examples</vt:lpstr>
      <vt:lpstr>Examples</vt:lpstr>
      <vt:lpstr>Expanding it out</vt:lpstr>
      <vt:lpstr>Expanding it out</vt:lpstr>
      <vt:lpstr>Expanding it out</vt:lpstr>
      <vt:lpstr>Are these binomial experiments?</vt:lpstr>
      <vt:lpstr>Are these binomial experiments?</vt:lpstr>
      <vt:lpstr>Are these binomial experiments?</vt:lpstr>
      <vt:lpstr>Are these binomial experiments?</vt:lpstr>
      <vt:lpstr>Are these binomial experiments?</vt:lpstr>
      <vt:lpstr>Are these binomial experiments?</vt:lpstr>
      <vt:lpstr>Are these binomial experiments?</vt:lpstr>
      <vt:lpstr>Are these binomial experiments?</vt:lpstr>
      <vt:lpstr>Are these binomial experiments?</vt:lpstr>
      <vt:lpstr>Are these binomial experiments?</vt:lpstr>
      <vt:lpstr>Questions? Comments?</vt:lpstr>
      <vt:lpstr>The Green M&amp;M question</vt:lpstr>
      <vt:lpstr>Big populations and little populations</vt:lpstr>
      <vt:lpstr>Book Rule of Thumb </vt:lpstr>
      <vt:lpstr>Important Note</vt:lpstr>
      <vt:lpstr>Example</vt:lpstr>
      <vt:lpstr>Example</vt:lpstr>
      <vt:lpstr>Example</vt:lpstr>
      <vt:lpstr>Example</vt:lpstr>
      <vt:lpstr>Questions? Comments?</vt:lpstr>
      <vt:lpstr>Computing the mean/expected value</vt:lpstr>
      <vt:lpstr>Computing the mean/expected value</vt:lpstr>
      <vt:lpstr>Computing the mean/expected value</vt:lpstr>
      <vt:lpstr>Computing the mean/expected value</vt:lpstr>
      <vt:lpstr>Example</vt:lpstr>
      <vt:lpstr>Which you may remember, is the right answer!</vt:lpstr>
      <vt:lpstr>“But I could have done that by hand!”</vt:lpstr>
      <vt:lpstr>Example</vt:lpstr>
      <vt:lpstr>Example</vt:lpstr>
      <vt:lpstr>You could have made a table… but it would have taken a while</vt:lpstr>
      <vt:lpstr>Example</vt:lpstr>
      <vt:lpstr>Example</vt:lpstr>
      <vt:lpstr>Example</vt:lpstr>
      <vt:lpstr>Example</vt:lpstr>
      <vt:lpstr>Example</vt:lpstr>
      <vt:lpstr>Computing the standard deviation</vt:lpstr>
      <vt:lpstr>Example</vt:lpstr>
      <vt:lpstr>Example</vt:lpstr>
      <vt:lpstr>Example</vt:lpstr>
      <vt:lpstr>Example</vt:lpstr>
      <vt:lpstr>Example</vt:lpstr>
      <vt:lpstr>Questions? Comments?</vt:lpstr>
      <vt:lpstr>Computing the probability distribution</vt:lpstr>
      <vt:lpstr>Example</vt:lpstr>
      <vt:lpstr>You Try It</vt:lpstr>
      <vt:lpstr>You Try It</vt:lpstr>
      <vt:lpstr>You Try It</vt:lpstr>
      <vt:lpstr>Comments? Questions?</vt:lpstr>
      <vt:lpstr>Cumulative Probability</vt:lpstr>
      <vt:lpstr>For example</vt:lpstr>
      <vt:lpstr>You try it</vt:lpstr>
      <vt:lpstr>You try it</vt:lpstr>
      <vt:lpstr>Cumulative Probability</vt:lpstr>
      <vt:lpstr>Challenge Problem</vt:lpstr>
      <vt:lpstr>Do this in solver-explainer pairs</vt:lpstr>
      <vt:lpstr>Solution</vt:lpstr>
      <vt:lpstr>Solution</vt:lpstr>
      <vt:lpstr>Solution</vt:lpstr>
      <vt:lpstr>Solution</vt:lpstr>
      <vt:lpstr>So…</vt:lpstr>
      <vt:lpstr>What we just did is a  simple statistical test</vt:lpstr>
      <vt:lpstr>Final questions or comments  for the day?</vt:lpstr>
      <vt:lpstr>Upcoming Classes</vt:lpstr>
      <vt:lpstr>Homework 4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Engineering Studio</dc:title>
  <dc:creator>Baker, Ryan Shaun</dc:creator>
  <cp:lastModifiedBy>CIS</cp:lastModifiedBy>
  <cp:revision>193</cp:revision>
  <dcterms:created xsi:type="dcterms:W3CDTF">2013-08-27T11:33:40Z</dcterms:created>
  <dcterms:modified xsi:type="dcterms:W3CDTF">2015-02-24T14:10:13Z</dcterms:modified>
</cp:coreProperties>
</file>