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676" r:id="rId3"/>
    <p:sldId id="813" r:id="rId4"/>
    <p:sldId id="824" r:id="rId5"/>
    <p:sldId id="825" r:id="rId6"/>
    <p:sldId id="814" r:id="rId7"/>
    <p:sldId id="817" r:id="rId8"/>
    <p:sldId id="826" r:id="rId9"/>
    <p:sldId id="827" r:id="rId10"/>
    <p:sldId id="818" r:id="rId11"/>
    <p:sldId id="828" r:id="rId12"/>
    <p:sldId id="829" r:id="rId13"/>
    <p:sldId id="819" r:id="rId14"/>
    <p:sldId id="830" r:id="rId15"/>
    <p:sldId id="831" r:id="rId16"/>
    <p:sldId id="832" r:id="rId17"/>
    <p:sldId id="833" r:id="rId18"/>
    <p:sldId id="834" r:id="rId19"/>
    <p:sldId id="835" r:id="rId20"/>
    <p:sldId id="836" r:id="rId21"/>
    <p:sldId id="837" r:id="rId22"/>
    <p:sldId id="821" r:id="rId23"/>
    <p:sldId id="838" r:id="rId24"/>
    <p:sldId id="823" r:id="rId25"/>
    <p:sldId id="839" r:id="rId26"/>
    <p:sldId id="840" r:id="rId27"/>
    <p:sldId id="841" r:id="rId28"/>
    <p:sldId id="842" r:id="rId29"/>
    <p:sldId id="747" r:id="rId30"/>
    <p:sldId id="428" r:id="rId31"/>
    <p:sldId id="506" r:id="rId32"/>
    <p:sldId id="748" r:id="rId33"/>
    <p:sldId id="749" r:id="rId34"/>
    <p:sldId id="812" r:id="rId35"/>
    <p:sldId id="750" r:id="rId36"/>
    <p:sldId id="752" r:id="rId37"/>
    <p:sldId id="753" r:id="rId38"/>
    <p:sldId id="751" r:id="rId39"/>
    <p:sldId id="754" r:id="rId40"/>
    <p:sldId id="755" r:id="rId41"/>
    <p:sldId id="756" r:id="rId42"/>
    <p:sldId id="757" r:id="rId43"/>
    <p:sldId id="742" r:id="rId44"/>
    <p:sldId id="758" r:id="rId45"/>
    <p:sldId id="789" r:id="rId46"/>
    <p:sldId id="790" r:id="rId47"/>
    <p:sldId id="791" r:id="rId48"/>
    <p:sldId id="759" r:id="rId49"/>
    <p:sldId id="760" r:id="rId50"/>
    <p:sldId id="761" r:id="rId51"/>
    <p:sldId id="762" r:id="rId52"/>
    <p:sldId id="763" r:id="rId53"/>
    <p:sldId id="792" r:id="rId54"/>
    <p:sldId id="764" r:id="rId55"/>
    <p:sldId id="765" r:id="rId56"/>
    <p:sldId id="766" r:id="rId57"/>
    <p:sldId id="767" r:id="rId58"/>
    <p:sldId id="768" r:id="rId59"/>
    <p:sldId id="769" r:id="rId60"/>
    <p:sldId id="770" r:id="rId61"/>
    <p:sldId id="771" r:id="rId62"/>
    <p:sldId id="772" r:id="rId63"/>
    <p:sldId id="773" r:id="rId64"/>
    <p:sldId id="774" r:id="rId65"/>
    <p:sldId id="775" r:id="rId66"/>
    <p:sldId id="776" r:id="rId67"/>
    <p:sldId id="777" r:id="rId68"/>
    <p:sldId id="778" r:id="rId69"/>
    <p:sldId id="785" r:id="rId70"/>
    <p:sldId id="779" r:id="rId71"/>
    <p:sldId id="780" r:id="rId72"/>
    <p:sldId id="781" r:id="rId73"/>
    <p:sldId id="782" r:id="rId74"/>
    <p:sldId id="783" r:id="rId75"/>
    <p:sldId id="784" r:id="rId76"/>
    <p:sldId id="793" r:id="rId77"/>
    <p:sldId id="795" r:id="rId78"/>
    <p:sldId id="797" r:id="rId79"/>
    <p:sldId id="641" r:id="rId80"/>
    <p:sldId id="511" r:id="rId8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3103" autoAdjust="0"/>
  </p:normalViewPr>
  <p:slideViewPr>
    <p:cSldViewPr>
      <p:cViewPr>
        <p:scale>
          <a:sx n="72" d="100"/>
          <a:sy n="72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60E0FF-FA2A-4AB1-8EA2-A39EBF45ED2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32DEC-A158-4188-9C13-394FE004A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9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2DEC-A158-4188-9C13-394FE004A4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4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HUDM4122</a:t>
            </a:r>
            <a:br>
              <a:rPr lang="en-US" dirty="0" smtClean="0"/>
            </a:br>
            <a:r>
              <a:rPr lang="en-US" dirty="0" smtClean="0"/>
              <a:t>Probability and 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Which of the following is this study?</a:t>
            </a:r>
            <a:br>
              <a:rPr lang="en-US" sz="1800" dirty="0"/>
            </a:br>
            <a:r>
              <a:rPr lang="en-US" sz="1800" dirty="0"/>
              <a:t>(multiple of these may apply)</a:t>
            </a:r>
          </a:p>
          <a:p>
            <a:pPr marL="0" indent="0">
              <a:buNone/>
            </a:pPr>
            <a:r>
              <a:rPr lang="en-US" sz="1800" dirty="0"/>
              <a:t>100 graduate students at Teachers College individually choose to take Baker's section</a:t>
            </a:r>
            <a:br>
              <a:rPr lang="en-US" sz="1800" dirty="0"/>
            </a:br>
            <a:r>
              <a:rPr lang="en-US" sz="1800" dirty="0"/>
              <a:t>of HUDM4122 or another section of HUDM4122.</a:t>
            </a:r>
          </a:p>
          <a:p>
            <a:pPr marL="0" indent="0">
              <a:buNone/>
            </a:pPr>
            <a:r>
              <a:rPr lang="en-US" sz="1800" dirty="0"/>
              <a:t>Students in Baker's section use </a:t>
            </a:r>
            <a:r>
              <a:rPr lang="en-US" sz="1800" dirty="0" err="1"/>
              <a:t>ASSISTments</a:t>
            </a:r>
            <a:r>
              <a:rPr lang="en-US" sz="1800" dirty="0"/>
              <a:t> homework; </a:t>
            </a:r>
            <a:br>
              <a:rPr lang="en-US" sz="1800" dirty="0"/>
            </a:br>
            <a:r>
              <a:rPr lang="en-US" sz="1800" dirty="0"/>
              <a:t>the other section uses traditional paper homework.</a:t>
            </a:r>
          </a:p>
          <a:p>
            <a:pPr marL="0" indent="0">
              <a:buNone/>
            </a:pPr>
            <a:r>
              <a:rPr lang="en-US" sz="1800" dirty="0"/>
              <a:t>The students all take the same pre-test and post-test, and learning gains</a:t>
            </a:r>
            <a:br>
              <a:rPr lang="en-US" sz="1800" dirty="0"/>
            </a:br>
            <a:r>
              <a:rPr lang="en-US" sz="1800" dirty="0"/>
              <a:t>are compared between students who used </a:t>
            </a:r>
            <a:r>
              <a:rPr lang="en-US" sz="1800" dirty="0" err="1"/>
              <a:t>ASSISTments</a:t>
            </a:r>
            <a:r>
              <a:rPr lang="en-US" sz="1800" dirty="0"/>
              <a:t> and traditional homework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Correct answer:  Quasi-experiment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29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Which of the following is this study?</a:t>
            </a:r>
            <a:br>
              <a:rPr lang="en-US" sz="1800" dirty="0"/>
            </a:br>
            <a:r>
              <a:rPr lang="en-US" sz="1800" dirty="0"/>
              <a:t>(multiple of these may apply)</a:t>
            </a:r>
          </a:p>
          <a:p>
            <a:pPr marL="0" indent="0">
              <a:buNone/>
            </a:pPr>
            <a:r>
              <a:rPr lang="en-US" sz="1800" dirty="0"/>
              <a:t>100 graduate students at Teachers College individually choose to take Baker's section</a:t>
            </a:r>
            <a:br>
              <a:rPr lang="en-US" sz="1800" dirty="0"/>
            </a:br>
            <a:r>
              <a:rPr lang="en-US" sz="1800" dirty="0"/>
              <a:t>of HUDM4122 or another section of HUDM4122.</a:t>
            </a:r>
          </a:p>
          <a:p>
            <a:pPr marL="0" indent="0">
              <a:buNone/>
            </a:pPr>
            <a:r>
              <a:rPr lang="en-US" sz="1800" dirty="0"/>
              <a:t>Students in Baker's section use </a:t>
            </a:r>
            <a:r>
              <a:rPr lang="en-US" sz="1800" dirty="0" err="1"/>
              <a:t>ASSISTments</a:t>
            </a:r>
            <a:r>
              <a:rPr lang="en-US" sz="1800" dirty="0"/>
              <a:t> homework; </a:t>
            </a:r>
            <a:br>
              <a:rPr lang="en-US" sz="1800" dirty="0"/>
            </a:br>
            <a:r>
              <a:rPr lang="en-US" sz="1800" dirty="0"/>
              <a:t>the other section uses traditional paper homework.</a:t>
            </a:r>
          </a:p>
          <a:p>
            <a:pPr marL="0" indent="0">
              <a:buNone/>
            </a:pPr>
            <a:r>
              <a:rPr lang="en-US" sz="1800" dirty="0"/>
              <a:t>The students all take the same pre-test and post-test, and learning gains</a:t>
            </a:r>
            <a:br>
              <a:rPr lang="en-US" sz="1800" dirty="0"/>
            </a:br>
            <a:r>
              <a:rPr lang="en-US" sz="1800" dirty="0"/>
              <a:t>are compared between students who used </a:t>
            </a:r>
            <a:r>
              <a:rPr lang="en-US" sz="1800" dirty="0" err="1"/>
              <a:t>ASSISTments</a:t>
            </a:r>
            <a:r>
              <a:rPr lang="en-US" sz="1800" dirty="0"/>
              <a:t> and traditional homework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Correct answer:  Quasi-experiment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Sorta</a:t>
            </a:r>
            <a:r>
              <a:rPr lang="en-US" sz="1800" dirty="0" smtClean="0"/>
              <a:t> correct answers: Observational study (usually used to refer to cases where it isn’t possible to refer to it as quasi-experiment)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1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answer incorrect?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Which of the following is this study?</a:t>
            </a:r>
            <a:br>
              <a:rPr lang="en-US" sz="1800" dirty="0"/>
            </a:br>
            <a:r>
              <a:rPr lang="en-US" sz="1800" dirty="0"/>
              <a:t>(multiple of these may apply)</a:t>
            </a:r>
          </a:p>
          <a:p>
            <a:pPr marL="0" indent="0">
              <a:buNone/>
            </a:pPr>
            <a:r>
              <a:rPr lang="en-US" sz="1800" dirty="0"/>
              <a:t>100 graduate students at Teachers College individually choose to take Baker's section</a:t>
            </a:r>
            <a:br>
              <a:rPr lang="en-US" sz="1800" dirty="0"/>
            </a:br>
            <a:r>
              <a:rPr lang="en-US" sz="1800" dirty="0"/>
              <a:t>of HUDM4122 or another section of HUDM4122.</a:t>
            </a:r>
          </a:p>
          <a:p>
            <a:pPr marL="0" indent="0">
              <a:buNone/>
            </a:pPr>
            <a:r>
              <a:rPr lang="en-US" sz="1800" dirty="0"/>
              <a:t>Students in Baker's section use </a:t>
            </a:r>
            <a:r>
              <a:rPr lang="en-US" sz="1800" dirty="0" err="1"/>
              <a:t>ASSISTments</a:t>
            </a:r>
            <a:r>
              <a:rPr lang="en-US" sz="1800" dirty="0"/>
              <a:t> homework; </a:t>
            </a:r>
            <a:br>
              <a:rPr lang="en-US" sz="1800" dirty="0"/>
            </a:br>
            <a:r>
              <a:rPr lang="en-US" sz="1800" dirty="0"/>
              <a:t>the other section uses traditional paper homework.</a:t>
            </a:r>
          </a:p>
          <a:p>
            <a:pPr marL="0" indent="0">
              <a:buNone/>
            </a:pPr>
            <a:r>
              <a:rPr lang="en-US" sz="1800" dirty="0"/>
              <a:t>The students all take the same pre-test and post-test, and learning gains</a:t>
            </a:r>
            <a:br>
              <a:rPr lang="en-US" sz="1800" dirty="0"/>
            </a:br>
            <a:r>
              <a:rPr lang="en-US" sz="1800" dirty="0"/>
              <a:t>are compared between students who used </a:t>
            </a:r>
            <a:r>
              <a:rPr lang="en-US" sz="1800" dirty="0" err="1"/>
              <a:t>ASSISTments</a:t>
            </a:r>
            <a:r>
              <a:rPr lang="en-US" sz="1800" dirty="0"/>
              <a:t> and traditional homework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Correct answer:  Quasi-experiment</a:t>
            </a:r>
          </a:p>
          <a:p>
            <a:pPr marL="0" indent="0"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Sorta</a:t>
            </a:r>
            <a:r>
              <a:rPr lang="en-US" sz="1800" dirty="0" smtClean="0"/>
              <a:t> correct answers: Observational study (usually used to refer to cases where it isn’t possible to refer to it as quasi-experiment)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i="1" dirty="0" smtClean="0"/>
              <a:t>Incorrect answers:  Experiment</a:t>
            </a:r>
            <a:endParaRPr lang="en-US" sz="1800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90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37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Only 9% of you got this right, so let’s go over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60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𝑣𝑎𝑙𝑢𝑒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𝑚𝑒𝑎𝑛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𝑆𝐷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23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152400"/>
                <a:ext cx="90678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𝑣𝑎𝑙𝑢𝑒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𝑚𝑒𝑎𝑛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𝑆𝐷</m:t>
                        </m:r>
                      </m:den>
                    </m:f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But note, it’s the SD of the sample average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152400"/>
                <a:ext cx="9067800" cy="1143000"/>
              </a:xfrm>
              <a:blipFill rotWithShape="1">
                <a:blip r:embed="rId2"/>
                <a:stretch>
                  <a:fillRect l="-1614" t="-15426" r="-1479" b="-42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55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914400"/>
                <a:ext cx="90678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𝑣𝑎𝑙𝑢𝑒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𝑚𝑒𝑎𝑛</m:t>
                        </m:r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𝑆𝐷</m:t>
                        </m:r>
                      </m:den>
                    </m:f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But note, it’s the SD of the sample average</a:t>
                </a:r>
                <a:br>
                  <a:rPr lang="en-US" dirty="0" smtClean="0"/>
                </a:br>
                <a:r>
                  <a:rPr lang="en-US" dirty="0" smtClean="0"/>
                  <a:t>which is the SE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914400"/>
                <a:ext cx="9067800" cy="1143000"/>
              </a:xfrm>
              <a:blipFill rotWithShape="1">
                <a:blip r:embed="rId2"/>
                <a:stretch>
                  <a:fillRect l="-1614" t="-42021" r="-1479" b="-69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11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914400"/>
                <a:ext cx="9067800" cy="1143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81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=0.11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914400"/>
                <a:ext cx="9067800" cy="1143000"/>
              </a:xfrm>
              <a:blipFill rotWithShape="1">
                <a:blip r:embed="rId2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06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21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(2.5−3)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0.11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−0.5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0.11</m:t>
                        </m:r>
                      </m:den>
                    </m:f>
                  </m:oMath>
                </a14:m>
                <a:r>
                  <a:rPr lang="en-US" dirty="0" smtClean="0"/>
                  <a:t> = -4.5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7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a difficult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46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P(Z &lt; -4.5) = 0.000003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the latest data,</a:t>
            </a:r>
            <a:br>
              <a:rPr lang="en-US" dirty="0"/>
            </a:br>
            <a:r>
              <a:rPr lang="en-US" dirty="0"/>
              <a:t>a study of 81 athletes using a new exercise regimen</a:t>
            </a:r>
            <a:br>
              <a:rPr lang="en-US" dirty="0"/>
            </a:br>
            <a:r>
              <a:rPr lang="en-US" dirty="0"/>
              <a:t>found that the athletes became able to run between 0 and 8 more miles.</a:t>
            </a:r>
          </a:p>
          <a:p>
            <a:r>
              <a:rPr lang="en-US" dirty="0"/>
              <a:t>The average runner becomes able to run 3 more miles. </a:t>
            </a:r>
            <a:br>
              <a:rPr lang="en-US" dirty="0"/>
            </a:br>
            <a:r>
              <a:rPr lang="en-US" dirty="0"/>
              <a:t>The standard deviation is 1 mile.</a:t>
            </a:r>
          </a:p>
          <a:p>
            <a:r>
              <a:rPr lang="en-US" dirty="0"/>
              <a:t>What is the probability that the sample average is under 2.5 miles?</a:t>
            </a:r>
            <a:br>
              <a:rPr lang="en-US" dirty="0"/>
            </a:br>
            <a:r>
              <a:rPr lang="en-US" dirty="0"/>
              <a:t>(give two digits after the decimal point)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64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8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75532996"/>
                  </p:ext>
                </p:extLst>
              </p:nvPr>
            </p:nvGraphicFramePr>
            <p:xfrm>
              <a:off x="457200" y="1524000"/>
              <a:ext cx="8229600" cy="4648200"/>
            </p:xfrm>
            <a:graphic>
              <a:graphicData uri="http://schemas.openxmlformats.org/drawingml/2006/table">
                <a:tbl>
                  <a:tblPr/>
                  <a:tblGrid>
                    <a:gridCol w="8229600"/>
                  </a:tblGrid>
                  <a:tr h="4648200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effectLst/>
                              <a:latin typeface="Trebuchet MS"/>
                            </a:rPr>
                            <a:t>6% of students game the system when using </a:t>
                          </a:r>
                          <a:r>
                            <a:rPr lang="en-US" sz="1600" dirty="0" err="1">
                              <a:effectLst/>
                              <a:latin typeface="Trebuchet MS"/>
                            </a:rPr>
                            <a:t>ASSISTments</a:t>
                          </a:r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.</a:t>
                          </a:r>
                        </a:p>
                        <a:p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If 100 students use </a:t>
                          </a:r>
                          <a:r>
                            <a:rPr lang="en-US" sz="1600" dirty="0" err="1">
                              <a:effectLst/>
                              <a:latin typeface="Trebuchet MS"/>
                            </a:rPr>
                            <a:t>ASSISTments</a:t>
                          </a:r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,</a:t>
                          </a:r>
                          <a:br>
                            <a:rPr lang="en-US" sz="1600" dirty="0">
                              <a:effectLst/>
                              <a:latin typeface="Trebuchet MS"/>
                            </a:rPr>
                          </a:br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what is the standard error of the mean</a:t>
                          </a:r>
                          <a:r>
                            <a:rPr lang="en-US" sz="1600" dirty="0" smtClean="0">
                              <a:effectLst/>
                              <a:latin typeface="Trebuchet MS"/>
                            </a:rPr>
                            <a:t>?</a:t>
                          </a:r>
                        </a:p>
                        <a:p>
                          <a:endParaRPr lang="en-US" sz="1600" dirty="0" smtClean="0">
                            <a:effectLst/>
                            <a:latin typeface="Trebuchet MS"/>
                          </a:endParaRPr>
                        </a:p>
                        <a:p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SE</a:t>
                          </a:r>
                          <a:r>
                            <a:rPr lang="en-US" sz="3600" baseline="0" dirty="0" smtClean="0">
                              <a:effectLst/>
                              <a:latin typeface="Trebuchet M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3600" i="1" baseline="0" smtClean="0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3600" i="1" baseline="0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baseline="0" smtClean="0">
                                          <a:effectLst/>
                                          <a:latin typeface="Cambria Math"/>
                                        </a:rPr>
                                        <m:t>𝑝𝑞</m:t>
                                      </m:r>
                                    </m:num>
                                    <m:den>
                                      <m:r>
                                        <a:rPr lang="en-US" sz="3600" b="0" i="1" baseline="0" smtClean="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3600" i="1" smtClean="0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36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effectLst/>
                                          <a:latin typeface="Cambria Math"/>
                                        </a:rPr>
                                        <m:t>(0.06)(0.94)</m:t>
                                      </m:r>
                                    </m:num>
                                    <m:den>
                                      <m:r>
                                        <a:rPr lang="en-US" sz="3600" b="0" i="1" smtClean="0">
                                          <a:effectLst/>
                                          <a:latin typeface="Cambria Math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 = 0.023</a:t>
                          </a:r>
                          <a:endParaRPr lang="en-US" sz="3600" dirty="0">
                            <a:effectLst/>
                            <a:latin typeface="Trebuchet MS"/>
                          </a:endParaRPr>
                        </a:p>
                      </a:txBody>
                      <a:tcPr marL="83338" marR="83338" marT="41669" marB="41669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75532996"/>
                  </p:ext>
                </p:extLst>
              </p:nvPr>
            </p:nvGraphicFramePr>
            <p:xfrm>
              <a:off x="457200" y="1524000"/>
              <a:ext cx="8229600" cy="4648200"/>
            </p:xfrm>
            <a:graphic>
              <a:graphicData uri="http://schemas.openxmlformats.org/drawingml/2006/table">
                <a:tbl>
                  <a:tblPr/>
                  <a:tblGrid>
                    <a:gridCol w="8229600"/>
                  </a:tblGrid>
                  <a:tr h="4648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3338" marR="83338" marT="41669" marB="41669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821884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0230469"/>
                  </p:ext>
                </p:extLst>
              </p:nvPr>
            </p:nvGraphicFramePr>
            <p:xfrm>
              <a:off x="457200" y="1524000"/>
              <a:ext cx="8229600" cy="4918355"/>
            </p:xfrm>
            <a:graphic>
              <a:graphicData uri="http://schemas.openxmlformats.org/drawingml/2006/table">
                <a:tbl>
                  <a:tblPr/>
                  <a:tblGrid>
                    <a:gridCol w="8229600"/>
                  </a:tblGrid>
                  <a:tr h="4648200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effectLst/>
                              <a:latin typeface="Trebuchet MS"/>
                            </a:rPr>
                            <a:t>6% of students game the system when using </a:t>
                          </a:r>
                          <a:r>
                            <a:rPr lang="en-US" sz="1600" dirty="0" err="1">
                              <a:effectLst/>
                              <a:latin typeface="Trebuchet MS"/>
                            </a:rPr>
                            <a:t>ASSISTments</a:t>
                          </a:r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.</a:t>
                          </a:r>
                        </a:p>
                        <a:p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If 100 students use </a:t>
                          </a:r>
                          <a:r>
                            <a:rPr lang="en-US" sz="1600" dirty="0" err="1">
                              <a:effectLst/>
                              <a:latin typeface="Trebuchet MS"/>
                            </a:rPr>
                            <a:t>ASSISTments</a:t>
                          </a:r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,</a:t>
                          </a:r>
                          <a:br>
                            <a:rPr lang="en-US" sz="1600" dirty="0">
                              <a:effectLst/>
                              <a:latin typeface="Trebuchet MS"/>
                            </a:rPr>
                          </a:br>
                          <a:r>
                            <a:rPr lang="en-US" sz="1600" dirty="0">
                              <a:effectLst/>
                              <a:latin typeface="Trebuchet MS"/>
                            </a:rPr>
                            <a:t>what is the standard error of the mean</a:t>
                          </a:r>
                          <a:r>
                            <a:rPr lang="en-US" sz="1600" dirty="0" smtClean="0">
                              <a:effectLst/>
                              <a:latin typeface="Trebuchet MS"/>
                            </a:rPr>
                            <a:t>?</a:t>
                          </a:r>
                        </a:p>
                        <a:p>
                          <a:endParaRPr lang="en-US" sz="1600" dirty="0" smtClean="0">
                            <a:effectLst/>
                            <a:latin typeface="Trebuchet MS"/>
                          </a:endParaRPr>
                        </a:p>
                        <a:p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SE</a:t>
                          </a:r>
                          <a:r>
                            <a:rPr lang="en-US" sz="3600" baseline="0" dirty="0" smtClean="0">
                              <a:effectLst/>
                              <a:latin typeface="Trebuchet M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3600" i="1" baseline="0" smtClean="0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3600" i="1" baseline="0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baseline="0" smtClean="0">
                                          <a:effectLst/>
                                          <a:latin typeface="Cambria Math"/>
                                        </a:rPr>
                                        <m:t>𝑝𝑞</m:t>
                                      </m:r>
                                    </m:num>
                                    <m:den>
                                      <m:r>
                                        <a:rPr lang="en-US" sz="3600" b="0" i="1" baseline="0" smtClean="0">
                                          <a:effectLst/>
                                          <a:latin typeface="Cambria Math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3600" i="1" smtClean="0">
                                      <a:effectLst/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>
                                    <m:fPr>
                                      <m:ctrlPr>
                                        <a:rPr lang="en-US" sz="36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effectLst/>
                                          <a:latin typeface="Cambria Math"/>
                                        </a:rPr>
                                        <m:t>(0.06)(0.94)</m:t>
                                      </m:r>
                                    </m:num>
                                    <m:den>
                                      <m:r>
                                        <a:rPr lang="en-US" sz="3600" b="0" i="1" smtClean="0">
                                          <a:effectLst/>
                                          <a:latin typeface="Cambria Math"/>
                                        </a:rPr>
                                        <m:t>100</m:t>
                                      </m:r>
                                    </m:den>
                                  </m:f>
                                </m:e>
                              </m:rad>
                            </m:oMath>
                          </a14:m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 = 0.023749</a:t>
                          </a:r>
                        </a:p>
                        <a:p>
                          <a:endParaRPr lang="en-US" sz="3600" dirty="0" smtClean="0">
                            <a:effectLst/>
                            <a:latin typeface="Trebuchet MS"/>
                          </a:endParaRPr>
                        </a:p>
                        <a:p>
                          <a:r>
                            <a:rPr lang="en-US" sz="3600" dirty="0" smtClean="0">
                              <a:effectLst/>
                              <a:latin typeface="Trebuchet MS"/>
                            </a:rPr>
                            <a:t>Many people</a:t>
                          </a:r>
                          <a:r>
                            <a:rPr lang="en-US" sz="3600" baseline="0" dirty="0" smtClean="0">
                              <a:effectLst/>
                              <a:latin typeface="Trebuchet MS"/>
                            </a:rPr>
                            <a:t> said 0.1</a:t>
                          </a:r>
                        </a:p>
                        <a:p>
                          <a:r>
                            <a:rPr lang="en-US" sz="3600" baseline="0" dirty="0" smtClean="0">
                              <a:effectLst/>
                              <a:latin typeface="Trebuchet MS"/>
                            </a:rPr>
                            <a:t/>
                          </a:r>
                          <a:br>
                            <a:rPr lang="en-US" sz="3600" baseline="0" dirty="0" smtClean="0">
                              <a:effectLst/>
                              <a:latin typeface="Trebuchet MS"/>
                            </a:rPr>
                          </a:br>
                          <a:r>
                            <a:rPr lang="en-US" sz="3600" baseline="0" dirty="0" smtClean="0">
                              <a:effectLst/>
                              <a:latin typeface="Trebuchet MS"/>
                            </a:rPr>
                            <a:t>I couldn’t figure out where that came from?</a:t>
                          </a:r>
                          <a:endParaRPr lang="en-US" sz="3600" dirty="0">
                            <a:effectLst/>
                            <a:latin typeface="Trebuchet MS"/>
                          </a:endParaRPr>
                        </a:p>
                      </a:txBody>
                      <a:tcPr marL="83338" marR="83338" marT="41669" marB="41669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solidFill>
                          <a:srgbClr val="FFFFFF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0230469"/>
                  </p:ext>
                </p:extLst>
              </p:nvPr>
            </p:nvGraphicFramePr>
            <p:xfrm>
              <a:off x="457200" y="1524000"/>
              <a:ext cx="8229600" cy="4918355"/>
            </p:xfrm>
            <a:graphic>
              <a:graphicData uri="http://schemas.openxmlformats.org/drawingml/2006/table">
                <a:tbl>
                  <a:tblPr/>
                  <a:tblGrid>
                    <a:gridCol w="8229600"/>
                  </a:tblGrid>
                  <a:tr h="49183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83338" marR="83338" marT="41669" marB="41669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2"/>
                          <a:stretch>
                            <a:fillRect t="-620" b="-48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75218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401657"/>
              </p:ext>
            </p:extLst>
          </p:nvPr>
        </p:nvGraphicFramePr>
        <p:xfrm>
          <a:off x="457200" y="1676400"/>
          <a:ext cx="8229600" cy="374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33345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6% of students game the system when using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a school has over 10% gaming the system, a giant siren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goes off in Ryan's apartment at 3am. 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(His daughter put it there).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100 students use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 in a school,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what is the probability that the sample average is over 10%?</a:t>
                      </a:r>
                    </a:p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(give two digits after the decimal point)</a:t>
                      </a:r>
                    </a:p>
                  </a:txBody>
                  <a:tcPr marL="83338" marR="83338" marT="41669" marB="41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791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know SE = 0.023749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696630"/>
              </p:ext>
            </p:extLst>
          </p:nvPr>
        </p:nvGraphicFramePr>
        <p:xfrm>
          <a:off x="457200" y="1676400"/>
          <a:ext cx="8229600" cy="374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33345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6% of students game the system when using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a school has over 10% gaming the system, a giant siren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goes off in Ryan's apartment at 3am. 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(His daughter put it there).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100 students use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 in a school,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what is the probability that the sample average is over 10%?</a:t>
                      </a:r>
                    </a:p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(give two digits after the decimal point)</a:t>
                      </a:r>
                    </a:p>
                  </a:txBody>
                  <a:tcPr marL="83338" marR="83338" marT="41669" marB="41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852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(0.1−0.06)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0.023749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=1.68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0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00048"/>
              </p:ext>
            </p:extLst>
          </p:nvPr>
        </p:nvGraphicFramePr>
        <p:xfrm>
          <a:off x="457200" y="1676400"/>
          <a:ext cx="8229600" cy="374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33345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6% of students game the system when using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a school has over 10% gaming the system, a giant siren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goes off in Ryan's apartment at 3am. 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(His daughter put it there).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100 students use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 in a school,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what is the probability that the sample average is over 10%?</a:t>
                      </a:r>
                    </a:p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(give two digits after the decimal point)</a:t>
                      </a:r>
                    </a:p>
                  </a:txBody>
                  <a:tcPr marL="83338" marR="83338" marT="41669" marB="41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3010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P(Z&gt;1.68) = 1 – P(Z&lt;1.68)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552079"/>
              </p:ext>
            </p:extLst>
          </p:nvPr>
        </p:nvGraphicFramePr>
        <p:xfrm>
          <a:off x="457200" y="1676400"/>
          <a:ext cx="8229600" cy="374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33345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6% of students game the system when using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a school has over 10% gaming the system, a giant siren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goes off in Ryan's apartment at 3am. 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(His daughter put it there).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100 students use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 in a school,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what is the probability that the sample average is over 10%?</a:t>
                      </a:r>
                    </a:p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(give two digits after the decimal point)</a:t>
                      </a:r>
                    </a:p>
                  </a:txBody>
                  <a:tcPr marL="83338" marR="83338" marT="41669" marB="41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11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– P(Z&lt;1.68) = 1 – 0.9539 = 0.0461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088570"/>
              </p:ext>
            </p:extLst>
          </p:nvPr>
        </p:nvGraphicFramePr>
        <p:xfrm>
          <a:off x="457200" y="1676400"/>
          <a:ext cx="8229600" cy="3740938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333456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6% of students game the system when using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a school has over 10% gaming the system, a giant siren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goes off in Ryan's apartment at 3am. 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(His daughter put it there).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/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If 100 students use </a:t>
                      </a:r>
                      <a:r>
                        <a:rPr lang="en-US" sz="24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2400" dirty="0">
                          <a:effectLst/>
                          <a:latin typeface="Trebuchet MS"/>
                        </a:rPr>
                        <a:t> in a school,</a:t>
                      </a:r>
                      <a:br>
                        <a:rPr lang="en-US" sz="2400" dirty="0">
                          <a:effectLst/>
                          <a:latin typeface="Trebuchet MS"/>
                        </a:rPr>
                      </a:br>
                      <a:r>
                        <a:rPr lang="en-US" sz="2400" dirty="0">
                          <a:effectLst/>
                          <a:latin typeface="Trebuchet MS"/>
                        </a:rPr>
                        <a:t>what is the probability that the sample average is over 10%?</a:t>
                      </a:r>
                    </a:p>
                    <a:p>
                      <a:r>
                        <a:rPr lang="en-US" sz="2400" dirty="0">
                          <a:effectLst/>
                          <a:latin typeface="Trebuchet MS"/>
                        </a:rPr>
                        <a:t>(give two digits after the decimal point)</a:t>
                      </a:r>
                    </a:p>
                  </a:txBody>
                  <a:tcPr marL="83338" marR="83338" marT="41669" marB="416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778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87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Find P(z&lt;= 1.64) for a normal </a:t>
            </a:r>
            <a:r>
              <a:rPr lang="en-US" dirty="0" smtClean="0"/>
              <a:t>distribution</a:t>
            </a:r>
          </a:p>
          <a:p>
            <a:endParaRPr lang="en-US" dirty="0"/>
          </a:p>
          <a:p>
            <a:r>
              <a:rPr lang="en-US" dirty="0" smtClean="0"/>
              <a:t>Correct answer 0.9495</a:t>
            </a:r>
          </a:p>
          <a:p>
            <a:endParaRPr lang="en-US" dirty="0"/>
          </a:p>
          <a:p>
            <a:r>
              <a:rPr lang="en-US" dirty="0" smtClean="0"/>
              <a:t>Common incorrect answer: 0.0505</a:t>
            </a:r>
          </a:p>
          <a:p>
            <a:endParaRPr lang="en-US" dirty="0"/>
          </a:p>
          <a:p>
            <a:r>
              <a:rPr lang="en-US" dirty="0" smtClean="0"/>
              <a:t>Remember, the cumulative probability distribution in your table is from the left side to that Z value</a:t>
            </a:r>
          </a:p>
          <a:p>
            <a:pPr lvl="1"/>
            <a:r>
              <a:rPr lang="en-US" dirty="0" smtClean="0"/>
              <a:t>Take the value for &lt;</a:t>
            </a:r>
          </a:p>
          <a:p>
            <a:pPr lvl="1"/>
            <a:r>
              <a:rPr lang="en-US" dirty="0" smtClean="0"/>
              <a:t>Take 1-value for 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86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sampling distribution of the mean?</a:t>
            </a:r>
          </a:p>
          <a:p>
            <a:r>
              <a:rPr lang="en-US" dirty="0" smtClean="0"/>
              <a:t>Or standard error?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25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8.1-8.5 in </a:t>
            </a:r>
            <a:r>
              <a:rPr lang="en-US" dirty="0"/>
              <a:t>Mendenhall, Beaver, &amp; </a:t>
            </a:r>
            <a:r>
              <a:rPr lang="en-US" dirty="0" smtClean="0"/>
              <a:t>Beaver</a:t>
            </a:r>
          </a:p>
          <a:p>
            <a:endParaRPr lang="en-US" dirty="0"/>
          </a:p>
          <a:p>
            <a:r>
              <a:rPr lang="en-US" dirty="0" smtClean="0"/>
              <a:t>Statistical Inference and Confidence Intervals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08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don’t much like the definition of this in MBB</a:t>
            </a:r>
          </a:p>
          <a:p>
            <a:endParaRPr lang="en-US" dirty="0"/>
          </a:p>
          <a:p>
            <a:r>
              <a:rPr lang="en-US" dirty="0" smtClean="0"/>
              <a:t>In particular, because it uses the term </a:t>
            </a:r>
            <a:r>
              <a:rPr lang="en-US" b="1" i="1" dirty="0" smtClean="0"/>
              <a:t>parameter</a:t>
            </a:r>
            <a:r>
              <a:rPr lang="en-US" dirty="0" smtClean="0"/>
              <a:t> in a way that I think is confusing</a:t>
            </a:r>
          </a:p>
          <a:p>
            <a:endParaRPr lang="en-US" dirty="0"/>
          </a:p>
          <a:p>
            <a:r>
              <a:rPr lang="en-US" dirty="0" smtClean="0"/>
              <a:t>So I will instead go with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0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Inference</a:t>
            </a:r>
            <a:br>
              <a:rPr lang="en-US" dirty="0" smtClean="0"/>
            </a:br>
            <a:r>
              <a:rPr lang="en-US" dirty="0" smtClean="0"/>
              <a:t>(Wikipedia)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Statistical inference</a:t>
            </a:r>
            <a:r>
              <a:rPr lang="en-US" dirty="0"/>
              <a:t> is the process of deducing properties of an underlying distribution by analysis of </a:t>
            </a:r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 smtClean="0"/>
              <a:t>Inferential </a:t>
            </a:r>
            <a:r>
              <a:rPr lang="en-US" dirty="0"/>
              <a:t>statistical analysis infers properties about a population: this includes testing hypotheses and deriving estimates.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population is assumed to be larger than the observed data set; in other words, the observed data is assumed to be sampled from a larger </a:t>
            </a:r>
            <a:r>
              <a:rPr lang="en-US" dirty="0" smtClean="0"/>
              <a:t>population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99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sample should not be biased</a:t>
            </a:r>
          </a:p>
          <a:p>
            <a:endParaRPr lang="en-US" dirty="0"/>
          </a:p>
          <a:p>
            <a:r>
              <a:rPr lang="en-US" dirty="0" smtClean="0"/>
              <a:t>It should be selected, as much as possible, randomly (or in a stratified fashion) from your population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93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in other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something you want to know about a population’s statistical properties</a:t>
            </a:r>
          </a:p>
          <a:p>
            <a:r>
              <a:rPr lang="en-US" dirty="0" smtClean="0"/>
              <a:t>You take a sample</a:t>
            </a:r>
          </a:p>
        </p:txBody>
      </p:sp>
    </p:spTree>
    <p:extLst>
      <p:ext uri="{BB962C8B-B14F-4D97-AF65-F5344CB8AC3E}">
        <p14:creationId xmlns:p14="http://schemas.microsoft.com/office/powerpoint/2010/main" val="3923494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in other words…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use that sample to validly answer a question about</a:t>
            </a:r>
          </a:p>
          <a:p>
            <a:endParaRPr lang="en-US" dirty="0" smtClean="0"/>
          </a:p>
          <a:p>
            <a:r>
              <a:rPr lang="en-US" dirty="0" smtClean="0"/>
              <a:t>Estimation: The value of some aspect of the population, such as its mean or standard deviation</a:t>
            </a:r>
          </a:p>
          <a:p>
            <a:r>
              <a:rPr lang="en-US" dirty="0" smtClean="0"/>
              <a:t>Hypothesis testing: A hypothesis you have about the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27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any statistical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measure the </a:t>
            </a:r>
            <a:r>
              <a:rPr lang="en-US" b="1" i="1" dirty="0" smtClean="0"/>
              <a:t>goodness </a:t>
            </a:r>
            <a:r>
              <a:rPr lang="en-US" dirty="0" smtClean="0"/>
              <a:t>of your answer</a:t>
            </a:r>
          </a:p>
          <a:p>
            <a:endParaRPr lang="en-US" dirty="0"/>
          </a:p>
          <a:p>
            <a:r>
              <a:rPr lang="en-US" dirty="0" smtClean="0"/>
              <a:t>E.g. how accurate, precise, reliable, trustworthy, general, etc. is your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76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already been doing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in the remaining weeks we will formalize this process, and study how to answer further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63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MBB 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a statistical procedure provides </a:t>
            </a:r>
            <a:r>
              <a:rPr lang="en-US" b="1" i="1" dirty="0" smtClean="0"/>
              <a:t>a </a:t>
            </a:r>
            <a:r>
              <a:rPr lang="en-US" dirty="0" smtClean="0"/>
              <a:t>numerical measure of an inference’s goodness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9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Find P(z&lt;= 1.64) for a normal </a:t>
            </a:r>
            <a:r>
              <a:rPr lang="en-US" dirty="0" smtClean="0"/>
              <a:t>distribution</a:t>
            </a:r>
          </a:p>
          <a:p>
            <a:endParaRPr lang="en-US" dirty="0"/>
          </a:p>
          <a:p>
            <a:r>
              <a:rPr lang="en-US" dirty="0" smtClean="0"/>
              <a:t>Correct answer 0.9495</a:t>
            </a:r>
          </a:p>
          <a:p>
            <a:endParaRPr lang="en-US" dirty="0"/>
          </a:p>
          <a:p>
            <a:r>
              <a:rPr lang="en-US" dirty="0" smtClean="0"/>
              <a:t>Common incorrect answer: 0.0505</a:t>
            </a:r>
          </a:p>
          <a:p>
            <a:endParaRPr lang="en-US" dirty="0"/>
          </a:p>
          <a:p>
            <a:r>
              <a:rPr lang="en-US" dirty="0" smtClean="0"/>
              <a:t>Remember, the cumulative probability distribution in your table is from the left side to that Z value</a:t>
            </a:r>
          </a:p>
          <a:p>
            <a:pPr lvl="1"/>
            <a:r>
              <a:rPr lang="en-US" dirty="0" smtClean="0"/>
              <a:t>Take the value for &lt;</a:t>
            </a:r>
          </a:p>
          <a:p>
            <a:pPr lvl="1"/>
            <a:r>
              <a:rPr lang="en-US" dirty="0" smtClean="0"/>
              <a:t>Take 1-value for &gt;</a:t>
            </a:r>
          </a:p>
          <a:p>
            <a:pPr lvl="1"/>
            <a:endParaRPr lang="en-US" dirty="0"/>
          </a:p>
          <a:p>
            <a:r>
              <a:rPr lang="en-US" dirty="0" smtClean="0"/>
              <a:t>This difficulty persisted throughout the assignment, causing errors on P4, P5, and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59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 disagree a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</a:t>
            </a:r>
            <a:r>
              <a:rPr lang="en-US" dirty="0" smtClean="0"/>
              <a:t> measure of goodness is a good thing</a:t>
            </a:r>
          </a:p>
          <a:p>
            <a:r>
              <a:rPr lang="en-US" dirty="0" smtClean="0"/>
              <a:t>But </a:t>
            </a:r>
            <a:r>
              <a:rPr lang="en-US" b="1" i="1" dirty="0" smtClean="0"/>
              <a:t>several measures </a:t>
            </a:r>
            <a:r>
              <a:rPr lang="en-US" dirty="0" smtClean="0"/>
              <a:t>of goodness is an even better thing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003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measures of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active debate right now in the broader scientific community, for example, about </a:t>
            </a:r>
          </a:p>
          <a:p>
            <a:pPr lvl="1"/>
            <a:r>
              <a:rPr lang="en-US" dirty="0" smtClean="0"/>
              <a:t>Whether and when p values are appropriate</a:t>
            </a:r>
          </a:p>
          <a:p>
            <a:pPr lvl="1"/>
            <a:r>
              <a:rPr lang="en-US" dirty="0" smtClean="0"/>
              <a:t>Which effect size measures should be used as complements to p values in which situations</a:t>
            </a:r>
          </a:p>
          <a:p>
            <a:pPr lvl="2"/>
            <a:r>
              <a:rPr lang="en-US" dirty="0" smtClean="0"/>
              <a:t>R (correlation) is a popular option, for example</a:t>
            </a:r>
          </a:p>
          <a:p>
            <a:pPr lvl="1"/>
            <a:r>
              <a:rPr lang="en-US" dirty="0" smtClean="0"/>
              <a:t>And indeed, where statistical significance testing should be used, and where other methods such as cross-validation are preferred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079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class is not about these debates…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 will try to bring them in, where 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841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80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estimation – a single number is calculated to estimate a statistic</a:t>
            </a:r>
          </a:p>
          <a:p>
            <a:endParaRPr lang="en-US" dirty="0"/>
          </a:p>
          <a:p>
            <a:r>
              <a:rPr lang="en-US" dirty="0" smtClean="0"/>
              <a:t>Interval estimation – two numbers are calculated to give an upper and lower bound on a statistic, with a certain confidence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5012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Showing an interval graphically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People often draw graphs with “standard error bars”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For example, let’s say that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= 5</a:t>
                </a:r>
              </a:p>
              <a:p>
                <a:r>
                  <a:rPr lang="en-US" dirty="0" smtClean="0"/>
                  <a:t>SE = 1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You can draw this as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778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5, SE = 1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20" y="2209800"/>
            <a:ext cx="695295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2370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convention, when people show intervals graphically, they typically use 1 SE bars</a:t>
            </a:r>
          </a:p>
          <a:p>
            <a:endParaRPr lang="en-US" dirty="0"/>
          </a:p>
          <a:p>
            <a:r>
              <a:rPr lang="en-US" dirty="0" smtClean="0"/>
              <a:t>When people represents intervals numerically, they typically give 95% Confidence Intervals</a:t>
            </a:r>
          </a:p>
          <a:p>
            <a:endParaRPr lang="en-US" dirty="0"/>
          </a:p>
          <a:p>
            <a:r>
              <a:rPr lang="en-US" dirty="0" smtClean="0"/>
              <a:t>These are, of course, magic numbers</a:t>
            </a:r>
          </a:p>
          <a:p>
            <a:pPr lvl="1"/>
            <a:r>
              <a:rPr lang="en-US" dirty="0" smtClean="0"/>
              <a:t>There’s nothing inherently wrong with 0.75 SE bars, or 99% Confidence Intervals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868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estimation </a:t>
            </a:r>
            <a:r>
              <a:rPr lang="en-US" dirty="0" smtClean="0"/>
              <a:t>– I believe that the average height of the class is 5’5”</a:t>
            </a:r>
          </a:p>
          <a:p>
            <a:endParaRPr lang="en-US" dirty="0"/>
          </a:p>
          <a:p>
            <a:r>
              <a:rPr lang="en-US" dirty="0" smtClean="0"/>
              <a:t>Interval estimation – I believe that there is 95% confidence that the average height of the class is between 5’2” and 5’8”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018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estimation </a:t>
            </a:r>
            <a:r>
              <a:rPr lang="en-US" dirty="0" smtClean="0"/>
              <a:t>– The standard deviation for height is 3”</a:t>
            </a:r>
          </a:p>
          <a:p>
            <a:endParaRPr lang="en-US" dirty="0"/>
          </a:p>
          <a:p>
            <a:r>
              <a:rPr lang="en-US" dirty="0" smtClean="0"/>
              <a:t>Interval estimation – There is 95% confidence that the </a:t>
            </a:r>
            <a:r>
              <a:rPr lang="en-US" dirty="0"/>
              <a:t>standard deviation for height is </a:t>
            </a:r>
            <a:r>
              <a:rPr lang="en-US" dirty="0" smtClean="0"/>
              <a:t>between 1.2” and 4.8”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66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</a:t>
            </a:r>
            <a:br>
              <a:rPr lang="en-US" dirty="0" smtClean="0"/>
            </a:br>
            <a:r>
              <a:rPr lang="en-US" dirty="0" smtClean="0"/>
              <a:t>Use your table to determine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P(Z&lt; 1)</a:t>
            </a:r>
          </a:p>
          <a:p>
            <a:r>
              <a:rPr lang="en-US" dirty="0" smtClean="0"/>
              <a:t>P(Z&gt; 1)</a:t>
            </a:r>
          </a:p>
          <a:p>
            <a:r>
              <a:rPr lang="en-US" dirty="0" smtClean="0"/>
              <a:t>P(Z&gt; 1.52)</a:t>
            </a:r>
          </a:p>
          <a:p>
            <a:r>
              <a:rPr lang="en-US" dirty="0" smtClean="0"/>
              <a:t>P(Z&lt; -1.03)</a:t>
            </a:r>
          </a:p>
          <a:p>
            <a:r>
              <a:rPr lang="en-US" dirty="0" smtClean="0"/>
              <a:t>P(Z&lt; -0.55)</a:t>
            </a:r>
          </a:p>
          <a:p>
            <a:r>
              <a:rPr lang="en-US" dirty="0" smtClean="0"/>
              <a:t>P(Z&gt; -2.02)</a:t>
            </a:r>
          </a:p>
        </p:txBody>
      </p:sp>
    </p:spTree>
    <p:extLst>
      <p:ext uri="{BB962C8B-B14F-4D97-AF65-F5344CB8AC3E}">
        <p14:creationId xmlns:p14="http://schemas.microsoft.com/office/powerpoint/2010/main" val="32171227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a 95% Confidence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a normal distribution, and a sufficiently large sample</a:t>
            </a:r>
          </a:p>
          <a:p>
            <a:endParaRPr lang="en-US" dirty="0"/>
          </a:p>
          <a:p>
            <a:r>
              <a:rPr lang="en-US" dirty="0" smtClean="0"/>
              <a:t>95% of the data will fall between </a:t>
            </a:r>
            <a:br>
              <a:rPr lang="en-US" dirty="0" smtClean="0"/>
            </a:br>
            <a:r>
              <a:rPr lang="en-US" dirty="0" smtClean="0"/>
              <a:t>-1.96 SE and +1.96 SE</a:t>
            </a:r>
          </a:p>
          <a:p>
            <a:endParaRPr lang="en-US" dirty="0" smtClean="0"/>
          </a:p>
          <a:p>
            <a:r>
              <a:rPr lang="en-US" dirty="0" smtClean="0"/>
              <a:t>(from 0.025 to 0.0975 on the cumulative normal distribution)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077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Let’s say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= 10</a:t>
                </a:r>
              </a:p>
              <a:p>
                <a:r>
                  <a:rPr lang="en-US" dirty="0" smtClean="0"/>
                  <a:t>And SE = 3</a:t>
                </a:r>
              </a:p>
              <a:p>
                <a:endParaRPr lang="en-US" dirty="0"/>
              </a:p>
              <a:p>
                <a:r>
                  <a:rPr lang="en-US" dirty="0" smtClean="0"/>
                  <a:t>Then the 95% confidence interval is </a:t>
                </a:r>
                <a:br>
                  <a:rPr lang="en-US" dirty="0" smtClean="0"/>
                </a:br>
                <a:r>
                  <a:rPr lang="en-US" dirty="0" smtClean="0"/>
                  <a:t>from 10 – (3)(1.96) </a:t>
                </a:r>
                <a:br>
                  <a:rPr lang="en-US" dirty="0" smtClean="0"/>
                </a:br>
                <a:r>
                  <a:rPr lang="en-US" dirty="0" smtClean="0"/>
                  <a:t>to 10 + (3)(1.96)</a:t>
                </a:r>
              </a:p>
              <a:p>
                <a:endParaRPr lang="en-US" dirty="0"/>
              </a:p>
              <a:p>
                <a:r>
                  <a:rPr lang="en-US" dirty="0" smtClean="0"/>
                  <a:t>Or 4.12 to </a:t>
                </a:r>
                <a:r>
                  <a:rPr lang="en-US" dirty="0" smtClean="0"/>
                  <a:t>15.88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b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9505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Let’s say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= 5</a:t>
                </a:r>
              </a:p>
              <a:p>
                <a:r>
                  <a:rPr lang="en-US" dirty="0" smtClean="0"/>
                  <a:t>And SE = 1</a:t>
                </a:r>
              </a:p>
              <a:p>
                <a:endParaRPr lang="en-US" dirty="0"/>
              </a:p>
              <a:p>
                <a:r>
                  <a:rPr lang="en-US" dirty="0" smtClean="0"/>
                  <a:t>What’s the 95% confidence interval?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6719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Let’s say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 = 5</a:t>
                </a:r>
              </a:p>
              <a:p>
                <a:r>
                  <a:rPr lang="en-US" dirty="0" smtClean="0"/>
                  <a:t>And SE = 1</a:t>
                </a:r>
              </a:p>
              <a:p>
                <a:endParaRPr lang="en-US" dirty="0"/>
              </a:p>
              <a:p>
                <a:r>
                  <a:rPr lang="en-US" dirty="0" smtClean="0"/>
                  <a:t>What’s the 95% confidence interval?</a:t>
                </a:r>
              </a:p>
              <a:p>
                <a:pPr lvl="1"/>
                <a:r>
                  <a:rPr lang="en-US" dirty="0" smtClean="0"/>
                  <a:t>[5-1.96, 5+1.96]</a:t>
                </a:r>
              </a:p>
              <a:p>
                <a:pPr lvl="1"/>
                <a:r>
                  <a:rPr lang="en-US" dirty="0" smtClean="0"/>
                  <a:t>[3.04, 6.96]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93943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this to earlier skills – </a:t>
            </a:r>
            <a:br>
              <a:rPr lang="en-US" dirty="0" smtClean="0"/>
            </a:br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is studying the grades on an exam taken by 49 students</a:t>
            </a:r>
          </a:p>
          <a:p>
            <a:endParaRPr lang="en-US" dirty="0" smtClean="0"/>
          </a:p>
          <a:p>
            <a:r>
              <a:rPr lang="en-US" dirty="0" smtClean="0"/>
              <a:t>The students get an average (sampled) grade of 80</a:t>
            </a:r>
          </a:p>
          <a:p>
            <a:r>
              <a:rPr lang="en-US" dirty="0" smtClean="0"/>
              <a:t>The students get a standard deviation of 7</a:t>
            </a:r>
          </a:p>
          <a:p>
            <a:r>
              <a:rPr lang="en-US" dirty="0" smtClean="0"/>
              <a:t>What is the 95% confidence interval for the average grade?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1214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is studying the grades on an exam taken by 49 students</a:t>
            </a:r>
          </a:p>
          <a:p>
            <a:endParaRPr lang="en-US" dirty="0" smtClean="0"/>
          </a:p>
          <a:p>
            <a:r>
              <a:rPr lang="en-US" dirty="0" smtClean="0"/>
              <a:t>The students get an average (sampled) grade of 80</a:t>
            </a:r>
          </a:p>
          <a:p>
            <a:r>
              <a:rPr lang="en-US" dirty="0" smtClean="0"/>
              <a:t>The students get a standard deviation of 7</a:t>
            </a:r>
          </a:p>
          <a:p>
            <a:r>
              <a:rPr lang="en-US" dirty="0"/>
              <a:t>What is the 95% confidence interval for the average grade?</a:t>
            </a:r>
          </a:p>
        </p:txBody>
      </p:sp>
    </p:spTree>
    <p:extLst>
      <p:ext uri="{BB962C8B-B14F-4D97-AF65-F5344CB8AC3E}">
        <p14:creationId xmlns:p14="http://schemas.microsoft.com/office/powerpoint/2010/main" val="2656391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49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= 1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is studying the grades on an exam taken by 49 students</a:t>
            </a:r>
          </a:p>
          <a:p>
            <a:endParaRPr lang="en-US" dirty="0" smtClean="0"/>
          </a:p>
          <a:p>
            <a:r>
              <a:rPr lang="en-US" dirty="0" smtClean="0"/>
              <a:t>The students get an average (sampled) grade of 80</a:t>
            </a:r>
          </a:p>
          <a:p>
            <a:r>
              <a:rPr lang="en-US" dirty="0" smtClean="0"/>
              <a:t>The students get a standard deviation of 7</a:t>
            </a:r>
          </a:p>
          <a:p>
            <a:r>
              <a:rPr lang="en-US" dirty="0"/>
              <a:t>What is the 95% confidence interval for the average grade?</a:t>
            </a:r>
          </a:p>
        </p:txBody>
      </p:sp>
    </p:spTree>
    <p:extLst>
      <p:ext uri="{BB962C8B-B14F-4D97-AF65-F5344CB8AC3E}">
        <p14:creationId xmlns:p14="http://schemas.microsoft.com/office/powerpoint/2010/main" val="11594896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-1.96SE = -1.96(1); +1.96SE = +1.96(1)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is studying the grades on an exam taken by 49 students</a:t>
            </a:r>
          </a:p>
          <a:p>
            <a:endParaRPr lang="en-US" dirty="0" smtClean="0"/>
          </a:p>
          <a:p>
            <a:r>
              <a:rPr lang="en-US" dirty="0" smtClean="0"/>
              <a:t>The students get an average (sampled) grade of 80</a:t>
            </a:r>
          </a:p>
          <a:p>
            <a:r>
              <a:rPr lang="en-US" dirty="0" smtClean="0"/>
              <a:t>The students get a standard deviation of 7</a:t>
            </a:r>
          </a:p>
          <a:p>
            <a:r>
              <a:rPr lang="en-US" dirty="0"/>
              <a:t>What is the 95% confidence interval for the average grade?</a:t>
            </a:r>
          </a:p>
        </p:txBody>
      </p:sp>
    </p:spTree>
    <p:extLst>
      <p:ext uri="{BB962C8B-B14F-4D97-AF65-F5344CB8AC3E}">
        <p14:creationId xmlns:p14="http://schemas.microsoft.com/office/powerpoint/2010/main" val="25332768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95% CI = [80-1.96, 80+1.96]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is studying the grades on an exam taken by 49 students</a:t>
            </a:r>
          </a:p>
          <a:p>
            <a:endParaRPr lang="en-US" dirty="0" smtClean="0"/>
          </a:p>
          <a:p>
            <a:r>
              <a:rPr lang="en-US" dirty="0" smtClean="0"/>
              <a:t>The students get an average (sampled) grade of 80</a:t>
            </a:r>
          </a:p>
          <a:p>
            <a:r>
              <a:rPr lang="en-US" dirty="0" smtClean="0"/>
              <a:t>The students get a standard deviation of 7</a:t>
            </a:r>
          </a:p>
          <a:p>
            <a:r>
              <a:rPr lang="en-US" dirty="0"/>
              <a:t>What is the 95% confidence interval for the average grade?</a:t>
            </a:r>
          </a:p>
        </p:txBody>
      </p:sp>
    </p:spTree>
    <p:extLst>
      <p:ext uri="{BB962C8B-B14F-4D97-AF65-F5344CB8AC3E}">
        <p14:creationId xmlns:p14="http://schemas.microsoft.com/office/powerpoint/2010/main" val="38235383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95% CI = [78.04, 81.96]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is studying the grades on an exam taken by 49 students</a:t>
            </a:r>
          </a:p>
          <a:p>
            <a:endParaRPr lang="en-US" dirty="0" smtClean="0"/>
          </a:p>
          <a:p>
            <a:r>
              <a:rPr lang="en-US" dirty="0" smtClean="0"/>
              <a:t>The students get an average (sampled) grade of 80</a:t>
            </a:r>
          </a:p>
          <a:p>
            <a:r>
              <a:rPr lang="en-US" dirty="0" smtClean="0"/>
              <a:t>The students get a standard deviation of 7</a:t>
            </a:r>
          </a:p>
          <a:p>
            <a:r>
              <a:rPr lang="en-US" dirty="0"/>
              <a:t>What is the 95% confidence interval for the average grade?</a:t>
            </a:r>
          </a:p>
        </p:txBody>
      </p:sp>
    </p:spTree>
    <p:extLst>
      <p:ext uri="{BB962C8B-B14F-4D97-AF65-F5344CB8AC3E}">
        <p14:creationId xmlns:p14="http://schemas.microsoft.com/office/powerpoint/2010/main" val="100460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P(0&lt;=z&lt;=</a:t>
            </a:r>
            <a:r>
              <a:rPr lang="en-US" dirty="0" smtClean="0"/>
              <a:t>1.00)</a:t>
            </a:r>
          </a:p>
          <a:p>
            <a:endParaRPr lang="en-US" dirty="0" smtClean="0"/>
          </a:p>
          <a:p>
            <a:r>
              <a:rPr lang="en-US" dirty="0" smtClean="0"/>
              <a:t>Correct answer: 0.8413-0.5 = 0.3413</a:t>
            </a:r>
          </a:p>
          <a:p>
            <a:pPr lvl="1"/>
            <a:r>
              <a:rPr lang="en-US" dirty="0" smtClean="0"/>
              <a:t>P(0&lt;Z)=0.5</a:t>
            </a:r>
          </a:p>
          <a:p>
            <a:pPr lvl="1"/>
            <a:r>
              <a:rPr lang="en-US" dirty="0" smtClean="0"/>
              <a:t>P(Z&lt;1)=0.8413</a:t>
            </a:r>
          </a:p>
          <a:p>
            <a:pPr lvl="1"/>
            <a:endParaRPr lang="en-US" dirty="0"/>
          </a:p>
          <a:p>
            <a:r>
              <a:rPr lang="en-US" dirty="0" smtClean="0"/>
              <a:t>Common wrong answer: 1</a:t>
            </a:r>
          </a:p>
          <a:p>
            <a:pPr lvl="1"/>
            <a:r>
              <a:rPr lang="en-US" dirty="0" smtClean="0"/>
              <a:t>I see the logic here, but keep in mind that Z represents the normal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42943053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this to earlier skills – </a:t>
            </a:r>
            <a:br>
              <a:rPr lang="en-US" dirty="0" smtClean="0"/>
            </a:b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</a:t>
            </a:r>
            <a:r>
              <a:rPr lang="en-US" dirty="0" smtClean="0"/>
              <a:t>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532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75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(0.8)(0.2)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494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0.16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085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.01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1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054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 = 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7797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95% CI = 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-1.96*0.1,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+1.96*0.1]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63" r="-963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</a:t>
            </a:r>
            <a:r>
              <a:rPr lang="en-US" dirty="0" smtClean="0"/>
              <a:t>75</a:t>
            </a:r>
            <a:r>
              <a:rPr lang="en-US" dirty="0" smtClean="0"/>
              <a:t>% </a:t>
            </a:r>
            <a:r>
              <a:rPr lang="en-US" dirty="0" smtClean="0"/>
              <a:t>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291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95% CI = 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-.196,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/>
                  <a:t>+.196]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75% 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5227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95% CI = [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75</m:t>
                    </m:r>
                  </m:oMath>
                </a14:m>
                <a:r>
                  <a:rPr lang="en-US" dirty="0" smtClean="0"/>
                  <a:t>-.196, .75+.196]=[.554,.946]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TC professor wants to know what percentage of students in NYC PS 24601 like their school </a:t>
            </a:r>
          </a:p>
          <a:p>
            <a:endParaRPr lang="en-US" dirty="0"/>
          </a:p>
          <a:p>
            <a:r>
              <a:rPr lang="en-US" dirty="0" smtClean="0"/>
              <a:t>The professor surveys 16 students, and finds that 75% like their schools</a:t>
            </a:r>
          </a:p>
          <a:p>
            <a:r>
              <a:rPr lang="en-US" dirty="0" smtClean="0"/>
              <a:t>What is the 95% Confidence Interval?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937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95% CI = 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.75</m:t>
                    </m:r>
                  </m:oMath>
                </a14:m>
                <a:r>
                  <a:rPr lang="en-US" dirty="0"/>
                  <a:t>-.196, .75+.196]=[.554,.946]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44000" cy="1143000"/>
              </a:xfrm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other words, 50% is not in the 95% confidence interval for this proportion; it is likely to be greater than 50%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51416"/>
              </p:ext>
            </p:extLst>
          </p:nvPr>
        </p:nvGraphicFramePr>
        <p:xfrm>
          <a:off x="381000" y="1524000"/>
          <a:ext cx="8229600" cy="241658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12330"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Which of the following is this study?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(multiple of these may apply)</a:t>
                      </a:r>
                    </a:p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100 graduate students at Teachers College are randomly assigned to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HUDM4122 using either </a:t>
                      </a:r>
                      <a:r>
                        <a:rPr lang="en-US" sz="17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1700" dirty="0">
                          <a:effectLst/>
                          <a:latin typeface="Trebuchet MS"/>
                        </a:rPr>
                        <a:t> homework or traditional paper homework.</a:t>
                      </a:r>
                    </a:p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The students all take the same pre-test and post-test, and learning gains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are compared between students who used </a:t>
                      </a:r>
                      <a:r>
                        <a:rPr lang="en-US" sz="17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1700" dirty="0">
                          <a:effectLst/>
                          <a:latin typeface="Trebuchet MS"/>
                        </a:rPr>
                        <a:t> and traditional homework</a:t>
                      </a:r>
                      <a:r>
                        <a:rPr lang="en-US" sz="1700" dirty="0" smtClean="0">
                          <a:effectLst/>
                          <a:latin typeface="Trebuchet MS"/>
                        </a:rPr>
                        <a:t>.</a:t>
                      </a:r>
                    </a:p>
                    <a:p>
                      <a:endParaRPr lang="en-US" sz="1700" dirty="0" smtClean="0">
                        <a:effectLst/>
                        <a:latin typeface="Trebuchet MS"/>
                      </a:endParaRPr>
                    </a:p>
                    <a:p>
                      <a:r>
                        <a:rPr lang="en-US" sz="1700" dirty="0" smtClean="0">
                          <a:effectLst/>
                          <a:latin typeface="Trebuchet MS"/>
                        </a:rPr>
                        <a:t>Correct answer:</a:t>
                      </a:r>
                      <a:r>
                        <a:rPr lang="en-US" sz="1700" baseline="0" dirty="0" smtClean="0">
                          <a:effectLst/>
                          <a:latin typeface="Trebuchet MS"/>
                        </a:rPr>
                        <a:t> Experiment, Controlled Experiment</a:t>
                      </a:r>
                    </a:p>
                    <a:p>
                      <a:endParaRPr lang="en-US" sz="1700" baseline="0" dirty="0" smtClean="0">
                        <a:effectLst/>
                        <a:latin typeface="Trebuchet MS"/>
                      </a:endParaRPr>
                    </a:p>
                  </a:txBody>
                  <a:tcPr marL="84859" marR="84859" marT="42430" marB="4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08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this to earlier skills – </a:t>
            </a:r>
            <a:br>
              <a:rPr lang="en-US" dirty="0" smtClean="0"/>
            </a:br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know whether ZYXKeyboard.com helps kids learn</a:t>
            </a:r>
          </a:p>
          <a:p>
            <a:endParaRPr lang="en-US" dirty="0"/>
          </a:p>
          <a:p>
            <a:r>
              <a:rPr lang="en-US" dirty="0" smtClean="0"/>
              <a:t>According to one researcher, who studied 100 children, 60% of children learn</a:t>
            </a:r>
          </a:p>
          <a:p>
            <a:endParaRPr lang="en-US" dirty="0"/>
          </a:p>
          <a:p>
            <a:r>
              <a:rPr lang="en-US" dirty="0" smtClean="0"/>
              <a:t>What is the 95% Confidence Interval for the proportion of students that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266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𝑝𝑞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know whether ZYXKeyboard.com helps kids learn</a:t>
            </a:r>
          </a:p>
          <a:p>
            <a:endParaRPr lang="en-US" dirty="0"/>
          </a:p>
          <a:p>
            <a:r>
              <a:rPr lang="en-US" dirty="0" smtClean="0"/>
              <a:t>According to one researcher, who studied 100 children, 60% of children learn</a:t>
            </a:r>
          </a:p>
          <a:p>
            <a:endParaRPr lang="en-US" dirty="0"/>
          </a:p>
          <a:p>
            <a:r>
              <a:rPr lang="en-US" dirty="0" smtClean="0"/>
              <a:t>What is the 95% Confidence Interval for the proportion of students that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506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(0.6)(0.4)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know whether ZYXKeyboard.com helps kids learn</a:t>
            </a:r>
          </a:p>
          <a:p>
            <a:endParaRPr lang="en-US" dirty="0"/>
          </a:p>
          <a:p>
            <a:r>
              <a:rPr lang="en-US" dirty="0" smtClean="0"/>
              <a:t>According to one researcher, who studied 100 children, 60% of children learn</a:t>
            </a:r>
          </a:p>
          <a:p>
            <a:endParaRPr lang="en-US" dirty="0"/>
          </a:p>
          <a:p>
            <a:r>
              <a:rPr lang="en-US" dirty="0" smtClean="0"/>
              <a:t>What is the 95% Confidence Interval for the proportion of students that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50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SE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0.24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= 0.05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know whether ZYXKeyboard.com helps kids learn</a:t>
            </a:r>
          </a:p>
          <a:p>
            <a:endParaRPr lang="en-US" dirty="0"/>
          </a:p>
          <a:p>
            <a:r>
              <a:rPr lang="en-US" dirty="0" smtClean="0"/>
              <a:t>According to one researcher, who studied 100 children, 60% of children learn</a:t>
            </a:r>
          </a:p>
          <a:p>
            <a:endParaRPr lang="en-US" dirty="0"/>
          </a:p>
          <a:p>
            <a:r>
              <a:rPr lang="en-US" dirty="0" smtClean="0"/>
              <a:t>What is the 95% Confidence Interval for the proportion of students that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436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95% CI = 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smtClean="0"/>
                  <a:t>(1.96)(.05), .6+(1.96)(.05)]=[.504,.696]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t="-17021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want to know whether ZYXKeyboard.com helps kids learn</a:t>
            </a:r>
          </a:p>
          <a:p>
            <a:endParaRPr lang="en-US" dirty="0"/>
          </a:p>
          <a:p>
            <a:r>
              <a:rPr lang="en-US" dirty="0" smtClean="0"/>
              <a:t>According to one researcher, who studied 100 children, 60% of children learn</a:t>
            </a:r>
          </a:p>
          <a:p>
            <a:endParaRPr lang="en-US" dirty="0"/>
          </a:p>
          <a:p>
            <a:r>
              <a:rPr lang="en-US" dirty="0" smtClean="0"/>
              <a:t>What is the 95% Confidence Interval for the proportion of students that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307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95% CI = [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.</m:t>
                    </m:r>
                    <m:r>
                      <a:rPr lang="en-US" b="0" i="1" dirty="0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smtClean="0"/>
                  <a:t>.05, .6+.05]=[.55,.65]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48" r="-148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other words, 50% is not in the 95% confidence interval for this proportion; the true value is likely to be greater than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4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margin of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given sample size, the </a:t>
            </a:r>
            <a:r>
              <a:rPr lang="en-US" b="1" i="1" dirty="0" smtClean="0"/>
              <a:t>maximum margin of error </a:t>
            </a:r>
            <a:r>
              <a:rPr lang="en-US" dirty="0" smtClean="0"/>
              <a:t>is reached when p = q = 0.5 </a:t>
            </a:r>
          </a:p>
          <a:p>
            <a:endParaRPr lang="en-US" dirty="0"/>
          </a:p>
          <a:p>
            <a:r>
              <a:rPr lang="en-US" dirty="0" smtClean="0"/>
              <a:t>When a polling agency says “margin of error”, they mean 95% CI for maximum margin of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658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the book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Gallup, Harris, and Roper polls use sample size of 1000</a:t>
                </a:r>
              </a:p>
              <a:p>
                <a:endParaRPr lang="en-US" dirty="0"/>
              </a:p>
              <a:p>
                <a:r>
                  <a:rPr lang="en-US" dirty="0" smtClean="0"/>
                  <a:t>So, the margin of error is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1.96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(0.5)(0.5)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= 0.031 or approximately 3%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045486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646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questions or comments </a:t>
            </a:r>
            <a:br>
              <a:rPr lang="en-US" dirty="0" smtClean="0"/>
            </a:br>
            <a:r>
              <a:rPr lang="en-US" dirty="0" smtClean="0"/>
              <a:t>for the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these incorrect?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54745"/>
              </p:ext>
            </p:extLst>
          </p:nvPr>
        </p:nvGraphicFramePr>
        <p:xfrm>
          <a:off x="381000" y="1524000"/>
          <a:ext cx="8229600" cy="293474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12330"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Which of the following is this study?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(multiple of these may apply)</a:t>
                      </a:r>
                    </a:p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100 graduate students at Teachers College are randomly assigned to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HUDM4122 using either </a:t>
                      </a:r>
                      <a:r>
                        <a:rPr lang="en-US" sz="17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1700" dirty="0">
                          <a:effectLst/>
                          <a:latin typeface="Trebuchet MS"/>
                        </a:rPr>
                        <a:t> homework or traditional paper homework.</a:t>
                      </a:r>
                    </a:p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The students all take the same pre-test and post-test, and learning gains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are compared between students who used </a:t>
                      </a:r>
                      <a:r>
                        <a:rPr lang="en-US" sz="17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1700" dirty="0">
                          <a:effectLst/>
                          <a:latin typeface="Trebuchet MS"/>
                        </a:rPr>
                        <a:t> and traditional homework</a:t>
                      </a:r>
                      <a:r>
                        <a:rPr lang="en-US" sz="1700" dirty="0" smtClean="0">
                          <a:effectLst/>
                          <a:latin typeface="Trebuchet MS"/>
                        </a:rPr>
                        <a:t>.</a:t>
                      </a:r>
                    </a:p>
                    <a:p>
                      <a:endParaRPr lang="en-US" sz="1700" dirty="0" smtClean="0">
                        <a:effectLst/>
                        <a:latin typeface="Trebuchet MS"/>
                      </a:endParaRPr>
                    </a:p>
                    <a:p>
                      <a:r>
                        <a:rPr lang="en-US" sz="1700" dirty="0" smtClean="0">
                          <a:effectLst/>
                          <a:latin typeface="Trebuchet MS"/>
                        </a:rPr>
                        <a:t>Correct answer:</a:t>
                      </a:r>
                      <a:r>
                        <a:rPr lang="en-US" sz="1700" baseline="0" dirty="0" smtClean="0">
                          <a:effectLst/>
                          <a:latin typeface="Trebuchet MS"/>
                        </a:rPr>
                        <a:t> Experiment, Controlled Experiment</a:t>
                      </a:r>
                    </a:p>
                    <a:p>
                      <a:endParaRPr lang="en-US" sz="1700" baseline="0" dirty="0" smtClean="0">
                        <a:effectLst/>
                        <a:latin typeface="Trebuchet MS"/>
                      </a:endParaRPr>
                    </a:p>
                    <a:p>
                      <a:r>
                        <a:rPr lang="en-US" sz="1700" b="1" i="1" baseline="0" dirty="0" smtClean="0">
                          <a:effectLst/>
                          <a:latin typeface="Trebuchet MS"/>
                        </a:rPr>
                        <a:t>Incorrect answers: Quota Sampling, Observational Study, Quasi-Experiment</a:t>
                      </a:r>
                    </a:p>
                    <a:p>
                      <a:endParaRPr lang="en-US" sz="1700" baseline="0" dirty="0" smtClean="0">
                        <a:effectLst/>
                        <a:latin typeface="Trebuchet MS"/>
                      </a:endParaRPr>
                    </a:p>
                  </a:txBody>
                  <a:tcPr marL="84859" marR="84859" marT="42430" marB="4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5126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4/1 Estimating Differences</a:t>
            </a:r>
          </a:p>
          <a:p>
            <a:endParaRPr lang="en-US" dirty="0"/>
          </a:p>
          <a:p>
            <a:r>
              <a:rPr lang="en-US" dirty="0" smtClean="0"/>
              <a:t>4/6 Z tests</a:t>
            </a:r>
          </a:p>
          <a:p>
            <a:pPr lvl="1"/>
            <a:r>
              <a:rPr lang="en-US" dirty="0" smtClean="0"/>
              <a:t>HW7 due</a:t>
            </a:r>
          </a:p>
          <a:p>
            <a:pPr lvl="1"/>
            <a:endParaRPr lang="en-US" dirty="0"/>
          </a:p>
          <a:p>
            <a:r>
              <a:rPr lang="en-US" dirty="0" smtClean="0"/>
              <a:t>4/8 No class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one depends on what the original research goal was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261148"/>
              </p:ext>
            </p:extLst>
          </p:nvPr>
        </p:nvGraphicFramePr>
        <p:xfrm>
          <a:off x="381000" y="1524000"/>
          <a:ext cx="8229600" cy="319382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1612330">
                <a:tc>
                  <a:txBody>
                    <a:bodyPr/>
                    <a:lstStyle/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Which of the following is this study?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(multiple of these may apply)</a:t>
                      </a:r>
                    </a:p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100 graduate students at Teachers College are randomly assigned to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HUDM4122 using either </a:t>
                      </a:r>
                      <a:r>
                        <a:rPr lang="en-US" sz="17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1700" dirty="0">
                          <a:effectLst/>
                          <a:latin typeface="Trebuchet MS"/>
                        </a:rPr>
                        <a:t> homework or traditional paper homework.</a:t>
                      </a:r>
                    </a:p>
                    <a:p>
                      <a:r>
                        <a:rPr lang="en-US" sz="1700" dirty="0">
                          <a:effectLst/>
                          <a:latin typeface="Trebuchet MS"/>
                        </a:rPr>
                        <a:t>The students all take the same pre-test and post-test, and learning gains</a:t>
                      </a:r>
                      <a:br>
                        <a:rPr lang="en-US" sz="1700" dirty="0">
                          <a:effectLst/>
                          <a:latin typeface="Trebuchet MS"/>
                        </a:rPr>
                      </a:br>
                      <a:r>
                        <a:rPr lang="en-US" sz="1700" dirty="0">
                          <a:effectLst/>
                          <a:latin typeface="Trebuchet MS"/>
                        </a:rPr>
                        <a:t>are compared between students who used </a:t>
                      </a:r>
                      <a:r>
                        <a:rPr lang="en-US" sz="1700" dirty="0" err="1">
                          <a:effectLst/>
                          <a:latin typeface="Trebuchet MS"/>
                        </a:rPr>
                        <a:t>ASSISTments</a:t>
                      </a:r>
                      <a:r>
                        <a:rPr lang="en-US" sz="1700" dirty="0">
                          <a:effectLst/>
                          <a:latin typeface="Trebuchet MS"/>
                        </a:rPr>
                        <a:t> and traditional homework</a:t>
                      </a:r>
                      <a:r>
                        <a:rPr lang="en-US" sz="1700" dirty="0" smtClean="0">
                          <a:effectLst/>
                          <a:latin typeface="Trebuchet MS"/>
                        </a:rPr>
                        <a:t>.</a:t>
                      </a:r>
                    </a:p>
                    <a:p>
                      <a:endParaRPr lang="en-US" sz="1700" dirty="0" smtClean="0">
                        <a:effectLst/>
                        <a:latin typeface="Trebuchet MS"/>
                      </a:endParaRPr>
                    </a:p>
                    <a:p>
                      <a:r>
                        <a:rPr lang="en-US" sz="1700" dirty="0" smtClean="0">
                          <a:effectLst/>
                          <a:latin typeface="Trebuchet MS"/>
                        </a:rPr>
                        <a:t>Correct answer:</a:t>
                      </a:r>
                      <a:r>
                        <a:rPr lang="en-US" sz="1700" baseline="0" dirty="0" smtClean="0">
                          <a:effectLst/>
                          <a:latin typeface="Trebuchet MS"/>
                        </a:rPr>
                        <a:t> Experiment, Controlled Experiment</a:t>
                      </a:r>
                    </a:p>
                    <a:p>
                      <a:endParaRPr lang="en-US" sz="1700" baseline="0" dirty="0" smtClean="0">
                        <a:effectLst/>
                        <a:latin typeface="Trebuchet MS"/>
                      </a:endParaRPr>
                    </a:p>
                    <a:p>
                      <a:r>
                        <a:rPr lang="en-US" sz="1700" baseline="0" dirty="0" smtClean="0">
                          <a:effectLst/>
                          <a:latin typeface="Trebuchet MS"/>
                        </a:rPr>
                        <a:t>Incorrect answers: Quota Sampling, Observational Study, Quasi-Experiment</a:t>
                      </a:r>
                    </a:p>
                    <a:p>
                      <a:endParaRPr lang="en-US" sz="1700" baseline="0" dirty="0" smtClean="0">
                        <a:effectLst/>
                        <a:latin typeface="Trebuchet MS"/>
                      </a:endParaRPr>
                    </a:p>
                    <a:p>
                      <a:r>
                        <a:rPr lang="en-US" sz="1700" b="1" i="1" baseline="0" dirty="0" smtClean="0">
                          <a:effectLst/>
                          <a:latin typeface="Trebuchet MS"/>
                        </a:rPr>
                        <a:t>Possibly correct answers: Convenience Sampling </a:t>
                      </a:r>
                      <a:endParaRPr lang="en-US" sz="1700" b="1" i="1" dirty="0">
                        <a:effectLst/>
                        <a:latin typeface="Trebuchet MS"/>
                      </a:endParaRPr>
                    </a:p>
                  </a:txBody>
                  <a:tcPr marL="84859" marR="84859" marT="42430" marB="42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520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11777</TotalTime>
  <Words>2367</Words>
  <Application>Microsoft Office PowerPoint</Application>
  <PresentationFormat>On-screen Show (4:3)</PresentationFormat>
  <Paragraphs>392</Paragraphs>
  <Slides>80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HUDM4122 Probability and Statistical Inference</vt:lpstr>
      <vt:lpstr>HW6</vt:lpstr>
      <vt:lpstr>P1</vt:lpstr>
      <vt:lpstr>P1</vt:lpstr>
      <vt:lpstr>Exercise Use your table to determine</vt:lpstr>
      <vt:lpstr>P3</vt:lpstr>
      <vt:lpstr>P6</vt:lpstr>
      <vt:lpstr>Why are these incorrect?</vt:lpstr>
      <vt:lpstr>This one depends on what the original research goal was</vt:lpstr>
      <vt:lpstr>P7</vt:lpstr>
      <vt:lpstr>P7</vt:lpstr>
      <vt:lpstr>Why is this answer incorrect?</vt:lpstr>
      <vt:lpstr>P9</vt:lpstr>
      <vt:lpstr>Only 9% of you got this right, so let’s go over it together</vt:lpstr>
      <vt:lpstr>Z = ((value-mean))/SD</vt:lpstr>
      <vt:lpstr>Z = ((value-mean))/SD But note, it’s the SD of the sample average</vt:lpstr>
      <vt:lpstr>Z = ((value-mean))/SD But note, it’s the SD of the sample average which is the SE</vt:lpstr>
      <vt:lpstr>SE = s/√n=  1/√81 = 1/9=0.11</vt:lpstr>
      <vt:lpstr>Z = ((2.5-3))/0.11 = (-0.5)/0.11 = -4.5</vt:lpstr>
      <vt:lpstr>P(Z &lt; -4.5) = 0.000003</vt:lpstr>
      <vt:lpstr>Questions?</vt:lpstr>
      <vt:lpstr>P12</vt:lpstr>
      <vt:lpstr>P12</vt:lpstr>
      <vt:lpstr>P13</vt:lpstr>
      <vt:lpstr>We know SE = 0.023749</vt:lpstr>
      <vt:lpstr>Z = ((0.1-0.06))/0.023749=1.68</vt:lpstr>
      <vt:lpstr>P(Z&gt;1.68) = 1 – P(Z&lt;1.68) </vt:lpstr>
      <vt:lpstr>1 – P(Z&lt;1.68) = 1 – 0.9539 = 0.0461</vt:lpstr>
      <vt:lpstr>Questions? Comments?</vt:lpstr>
      <vt:lpstr>Any more questions</vt:lpstr>
      <vt:lpstr>Today</vt:lpstr>
      <vt:lpstr>Statistical Inference</vt:lpstr>
      <vt:lpstr>Statistical Inference (Wikipedia)</vt:lpstr>
      <vt:lpstr>And…</vt:lpstr>
      <vt:lpstr>So, in other words…</vt:lpstr>
      <vt:lpstr>So, in other words…</vt:lpstr>
      <vt:lpstr>For any statistical problem</vt:lpstr>
      <vt:lpstr>We’ve already been doing this</vt:lpstr>
      <vt:lpstr>MBB say</vt:lpstr>
      <vt:lpstr>But I disagree a bit</vt:lpstr>
      <vt:lpstr>Several measures of goodness</vt:lpstr>
      <vt:lpstr>This class is not about these debates…</vt:lpstr>
      <vt:lpstr>Questions? Comments?</vt:lpstr>
      <vt:lpstr>Types of estimation</vt:lpstr>
      <vt:lpstr>Showing an interval graphically</vt:lpstr>
      <vt:lpstr>x ̅ = 5, SE = 1</vt:lpstr>
      <vt:lpstr>Intervals</vt:lpstr>
      <vt:lpstr>Example</vt:lpstr>
      <vt:lpstr>Example</vt:lpstr>
      <vt:lpstr>Computing a 95% Confidence Interval</vt:lpstr>
      <vt:lpstr>For example</vt:lpstr>
      <vt:lpstr>You try it</vt:lpstr>
      <vt:lpstr>You try it</vt:lpstr>
      <vt:lpstr>Connecting this to earlier skills –  you try it</vt:lpstr>
      <vt:lpstr>SE = s/√n</vt:lpstr>
      <vt:lpstr>SE = s/√n=  7/√49 = 1</vt:lpstr>
      <vt:lpstr>-1.96SE = -1.96(1); +1.96SE = +1.96(1)</vt:lpstr>
      <vt:lpstr>95% CI = [80-1.96, 80+1.96]</vt:lpstr>
      <vt:lpstr>95% CI = [78.04, 81.96]</vt:lpstr>
      <vt:lpstr>Connecting this to earlier skills –  Example</vt:lpstr>
      <vt:lpstr>SE =√(pq/n)</vt:lpstr>
      <vt:lpstr>SE =√(((0.8)(0.2))/16)</vt:lpstr>
      <vt:lpstr>SE =√(0.16/16)</vt:lpstr>
      <vt:lpstr>SE =√0.01</vt:lpstr>
      <vt:lpstr>SE = 0.1</vt:lpstr>
      <vt:lpstr>95% CI = [x ̅-1.96*0.1, x ̅+1.96*0.1]</vt:lpstr>
      <vt:lpstr>95% CI = [x ̅-.196, x ̅+.196]</vt:lpstr>
      <vt:lpstr>95% CI = [.75-.196, .75+.196]=[.554,.946]</vt:lpstr>
      <vt:lpstr>95% CI = [.75-.196, .75+.196]=[.554,.946]</vt:lpstr>
      <vt:lpstr>Connecting this to earlier skills –  You Try It</vt:lpstr>
      <vt:lpstr>SE =√(pq/n)</vt:lpstr>
      <vt:lpstr>SE =√(((0.6)(0.4))/100)</vt:lpstr>
      <vt:lpstr>SE =√(0.24/100) = 0.05</vt:lpstr>
      <vt:lpstr>95% CI = [.6-(1.96)(.05), .6+(1.96)(.05)]=[.504,.696]</vt:lpstr>
      <vt:lpstr>95% CI = [.6-.05, .6+.05]=[.55,.65]</vt:lpstr>
      <vt:lpstr>Maximum margin of error</vt:lpstr>
      <vt:lpstr>Example from the book</vt:lpstr>
      <vt:lpstr>Questions? Comments?</vt:lpstr>
      <vt:lpstr>Final questions or comments  for the day?</vt:lpstr>
      <vt:lpstr>Upcoming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332</cp:revision>
  <cp:lastPrinted>2015-03-27T14:29:31Z</cp:lastPrinted>
  <dcterms:created xsi:type="dcterms:W3CDTF">2013-08-27T11:33:40Z</dcterms:created>
  <dcterms:modified xsi:type="dcterms:W3CDTF">2015-03-30T21:41:57Z</dcterms:modified>
</cp:coreProperties>
</file>