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903" r:id="rId3"/>
    <p:sldId id="902" r:id="rId4"/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899" r:id="rId18"/>
    <p:sldId id="900" r:id="rId19"/>
    <p:sldId id="901" r:id="rId20"/>
    <p:sldId id="904" r:id="rId21"/>
    <p:sldId id="506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49" r:id="rId31"/>
    <p:sldId id="846" r:id="rId32"/>
    <p:sldId id="847" r:id="rId33"/>
    <p:sldId id="848" r:id="rId34"/>
    <p:sldId id="850" r:id="rId35"/>
    <p:sldId id="852" r:id="rId36"/>
    <p:sldId id="855" r:id="rId37"/>
    <p:sldId id="853" r:id="rId38"/>
    <p:sldId id="856" r:id="rId39"/>
    <p:sldId id="857" r:id="rId40"/>
    <p:sldId id="858" r:id="rId41"/>
    <p:sldId id="851" r:id="rId42"/>
    <p:sldId id="866" r:id="rId43"/>
    <p:sldId id="859" r:id="rId44"/>
    <p:sldId id="860" r:id="rId45"/>
    <p:sldId id="861" r:id="rId46"/>
    <p:sldId id="862" r:id="rId47"/>
    <p:sldId id="863" r:id="rId48"/>
    <p:sldId id="864" r:id="rId49"/>
    <p:sldId id="867" r:id="rId50"/>
    <p:sldId id="868" r:id="rId51"/>
    <p:sldId id="869" r:id="rId52"/>
    <p:sldId id="870" r:id="rId53"/>
    <p:sldId id="871" r:id="rId54"/>
    <p:sldId id="872" r:id="rId55"/>
    <p:sldId id="873" r:id="rId56"/>
    <p:sldId id="874" r:id="rId57"/>
    <p:sldId id="880" r:id="rId58"/>
    <p:sldId id="875" r:id="rId59"/>
    <p:sldId id="878" r:id="rId60"/>
    <p:sldId id="879" r:id="rId61"/>
    <p:sldId id="881" r:id="rId62"/>
    <p:sldId id="883" r:id="rId63"/>
    <p:sldId id="882" r:id="rId64"/>
    <p:sldId id="884" r:id="rId65"/>
    <p:sldId id="876" r:id="rId66"/>
    <p:sldId id="885" r:id="rId67"/>
    <p:sldId id="796" r:id="rId68"/>
    <p:sldId id="641" r:id="rId69"/>
    <p:sldId id="511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3103" autoAdjust="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60E0FF-FA2A-4AB1-8EA2-A39EBF45ED2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2832DEC-A158-4188-9C13-394FE004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2DEC-A158-4188-9C13-394FE004A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HUDM4122</a:t>
            </a:r>
            <a:br>
              <a:rPr lang="en-US" dirty="0" smtClean="0"/>
            </a:br>
            <a:r>
              <a:rPr lang="en-US" dirty="0" smtClean="0"/>
              <a:t>Probability and Statistical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99% 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99% Confidence Interval</a:t>
                </a:r>
              </a:p>
              <a:p>
                <a:r>
                  <a:rPr lang="en-US" dirty="0" smtClean="0">
                    <a:latin typeface="Symbol" panose="05050102010706020507" pitchFamily="18" charset="2"/>
                  </a:rPr>
                  <a:t>a </a:t>
                </a:r>
                <a:r>
                  <a:rPr lang="en-US" dirty="0" smtClean="0"/>
                  <a:t>is 0.01, </a:t>
                </a:r>
              </a:p>
              <a:p>
                <a:r>
                  <a:rPr lang="en-US" dirty="0" smtClean="0"/>
                  <a:t>Cumulative Normal Probability is from 0.005 to 0.995</a:t>
                </a:r>
              </a:p>
              <a:p>
                <a:r>
                  <a:rPr lang="en-US" dirty="0" smtClean="0"/>
                  <a:t>Look in your table to get 0.005 and 0.995</a:t>
                </a:r>
              </a:p>
              <a:p>
                <a:r>
                  <a:rPr lang="en-US" dirty="0" smtClean="0"/>
                  <a:t>That’s -2.57 and +2.57</a:t>
                </a:r>
              </a:p>
              <a:p>
                <a:r>
                  <a:rPr lang="en-US" dirty="0"/>
                  <a:t>Meaning that Confidence Intervals bounds are </a:t>
                </a:r>
                <a:r>
                  <a:rPr lang="en-US" dirty="0" smtClean="0"/>
                  <a:t>-2.57 </a:t>
                </a:r>
                <a:r>
                  <a:rPr lang="en-US" dirty="0"/>
                  <a:t>SE and </a:t>
                </a:r>
                <a:r>
                  <a:rPr lang="en-US" dirty="0" smtClean="0"/>
                  <a:t>+2.57 SE</a:t>
                </a:r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57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</m:oMath>
                </a14:m>
                <a:r>
                  <a:rPr lang="en-US" dirty="0"/>
                  <a:t> = + </a:t>
                </a:r>
                <a:r>
                  <a:rPr lang="en-US" dirty="0" smtClean="0"/>
                  <a:t>2.57</a:t>
                </a:r>
                <a:endParaRPr lang="en-US" dirty="0"/>
              </a:p>
              <a:p>
                <a:endParaRPr lang="en-US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4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 it: 90% Confidence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bounds?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1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 it: 90% Confidence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90% Confidence Interval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a </a:t>
            </a:r>
            <a:r>
              <a:rPr lang="en-US" dirty="0" smtClean="0"/>
              <a:t>is 0.10, </a:t>
            </a:r>
          </a:p>
          <a:p>
            <a:r>
              <a:rPr lang="en-US" dirty="0" smtClean="0"/>
              <a:t>Cumulative Normal Probability is from 0.05 to 0.95</a:t>
            </a:r>
          </a:p>
          <a:p>
            <a:r>
              <a:rPr lang="en-US" dirty="0" smtClean="0"/>
              <a:t>Look in your table to get 0.05 and 0.95</a:t>
            </a:r>
          </a:p>
          <a:p>
            <a:r>
              <a:rPr lang="en-US" dirty="0" smtClean="0"/>
              <a:t>That’s -1.64 and +1.64</a:t>
            </a:r>
          </a:p>
          <a:p>
            <a:r>
              <a:rPr lang="en-US" dirty="0"/>
              <a:t>Meaning that Confidence Intervals bounds are </a:t>
            </a:r>
            <a:r>
              <a:rPr lang="en-US" dirty="0" smtClean="0"/>
              <a:t>-1.64 </a:t>
            </a:r>
            <a:r>
              <a:rPr lang="en-US" dirty="0"/>
              <a:t>SE and </a:t>
            </a:r>
            <a:r>
              <a:rPr lang="en-US" dirty="0" smtClean="0"/>
              <a:t>+1.64 </a:t>
            </a:r>
            <a:r>
              <a:rPr lang="en-US" dirty="0"/>
              <a:t>SE</a:t>
            </a:r>
            <a:endParaRPr lang="en-US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 it: 90% 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90% Confidence Interval</a:t>
                </a:r>
              </a:p>
              <a:p>
                <a:r>
                  <a:rPr lang="en-US" dirty="0" smtClean="0">
                    <a:latin typeface="Symbol" panose="05050102010706020507" pitchFamily="18" charset="2"/>
                  </a:rPr>
                  <a:t>a </a:t>
                </a:r>
                <a:r>
                  <a:rPr lang="en-US" dirty="0" smtClean="0"/>
                  <a:t>is 0.10, </a:t>
                </a:r>
              </a:p>
              <a:p>
                <a:r>
                  <a:rPr lang="en-US" dirty="0" smtClean="0"/>
                  <a:t>Cumulative Normal Probability is from 0.05 to 0.95</a:t>
                </a:r>
              </a:p>
              <a:p>
                <a:r>
                  <a:rPr lang="en-US" dirty="0" smtClean="0"/>
                  <a:t>Look in your table to get 0.05 and 0.95</a:t>
                </a:r>
              </a:p>
              <a:p>
                <a:r>
                  <a:rPr lang="en-US" dirty="0" smtClean="0"/>
                  <a:t>That’s -1.64 and +1.64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1.64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</m:oMath>
                </a14:m>
                <a:r>
                  <a:rPr lang="en-US" dirty="0"/>
                  <a:t> = + </a:t>
                </a:r>
                <a:r>
                  <a:rPr lang="en-US" dirty="0" smtClean="0"/>
                  <a:t>1.64</a:t>
                </a:r>
                <a:endParaRPr lang="en-US" dirty="0"/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21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8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smaller your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</a:p>
          <a:p>
            <a:r>
              <a:rPr lang="en-US" dirty="0" smtClean="0"/>
              <a:t>The larger your % Confidence Interval</a:t>
            </a:r>
          </a:p>
          <a:p>
            <a:endParaRPr lang="en-US" dirty="0"/>
          </a:p>
          <a:p>
            <a:r>
              <a:rPr lang="en-US" dirty="0" smtClean="0"/>
              <a:t>In other words, the bigger your interval</a:t>
            </a:r>
          </a:p>
          <a:p>
            <a:r>
              <a:rPr lang="en-US" dirty="0" smtClean="0"/>
              <a:t>The more certain you are</a:t>
            </a:r>
          </a:p>
          <a:p>
            <a:endParaRPr lang="en-US" dirty="0"/>
          </a:p>
          <a:p>
            <a:r>
              <a:rPr lang="en-US" dirty="0" smtClean="0"/>
              <a:t>And the smaller your interval</a:t>
            </a:r>
          </a:p>
          <a:p>
            <a:r>
              <a:rPr lang="en-US" dirty="0" smtClean="0"/>
              <a:t>The less certain you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adjust</a:t>
            </a:r>
          </a:p>
          <a:p>
            <a:pPr lvl="1"/>
            <a:r>
              <a:rPr lang="en-US" dirty="0" smtClean="0"/>
              <a:t>Your level of certainty</a:t>
            </a:r>
          </a:p>
          <a:p>
            <a:pPr lvl="1"/>
            <a:r>
              <a:rPr lang="en-US" dirty="0" smtClean="0"/>
              <a:t>Your sample size</a:t>
            </a:r>
          </a:p>
          <a:p>
            <a:pPr lvl="1"/>
            <a:endParaRPr lang="en-US" dirty="0"/>
          </a:p>
          <a:p>
            <a:r>
              <a:rPr lang="en-US" dirty="0" smtClean="0"/>
              <a:t>You can’t adjust</a:t>
            </a:r>
          </a:p>
          <a:p>
            <a:pPr lvl="1"/>
            <a:r>
              <a:rPr lang="en-US" dirty="0" smtClean="0"/>
              <a:t>The population mean</a:t>
            </a:r>
          </a:p>
          <a:p>
            <a:pPr lvl="1"/>
            <a:r>
              <a:rPr lang="en-US" dirty="0" smtClean="0"/>
              <a:t>The population standard deviation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7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you want to be more 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bigger 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you want to be more 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bigger sample size</a:t>
            </a:r>
          </a:p>
          <a:p>
            <a:endParaRPr lang="en-US" dirty="0"/>
          </a:p>
          <a:p>
            <a:r>
              <a:rPr lang="en-US" dirty="0" smtClean="0"/>
              <a:t>Which is not always easy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last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</a:t>
            </a:r>
            <a:r>
              <a:rPr lang="en-US" smtClean="0"/>
              <a:t>today’s class…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8.6-8.7 in </a:t>
            </a:r>
            <a:r>
              <a:rPr lang="en-US" dirty="0"/>
              <a:t>Mendenhall, Beaver, &amp; </a:t>
            </a:r>
            <a:r>
              <a:rPr lang="en-US" dirty="0" smtClean="0"/>
              <a:t>Beaver</a:t>
            </a:r>
          </a:p>
          <a:p>
            <a:endParaRPr lang="en-US" dirty="0"/>
          </a:p>
          <a:p>
            <a:r>
              <a:rPr lang="en-US" dirty="0" smtClean="0"/>
              <a:t>Estimating Differences Between Means and Proportions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just want to estimate one mean or proportion</a:t>
            </a:r>
          </a:p>
          <a:p>
            <a:endParaRPr lang="en-US" dirty="0"/>
          </a:p>
          <a:p>
            <a:r>
              <a:rPr lang="en-US" dirty="0" smtClean="0"/>
              <a:t>We want to estimate the difference between two means or proportions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6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conduct a randomized experiment on the effectiveness of </a:t>
            </a:r>
            <a:r>
              <a:rPr lang="en-US" dirty="0" err="1" smtClean="0"/>
              <a:t>ASSISTments</a:t>
            </a:r>
            <a:r>
              <a:rPr lang="en-US" dirty="0" smtClean="0"/>
              <a:t> versus </a:t>
            </a:r>
            <a:r>
              <a:rPr lang="en-US" dirty="0" err="1" smtClean="0"/>
              <a:t>Dreambox</a:t>
            </a:r>
            <a:r>
              <a:rPr lang="en-US" dirty="0" smtClean="0"/>
              <a:t>. Which one has higher learning gains?</a:t>
            </a:r>
          </a:p>
          <a:p>
            <a:endParaRPr lang="en-US" dirty="0"/>
          </a:p>
          <a:p>
            <a:r>
              <a:rPr lang="en-US" dirty="0" smtClean="0"/>
              <a:t>You test out two medicines in a randomized experiment. Which one leads to a higher proportion of patients surviving?</a:t>
            </a:r>
          </a:p>
          <a:p>
            <a:endParaRPr lang="en-US" dirty="0"/>
          </a:p>
          <a:p>
            <a:r>
              <a:rPr lang="en-US" dirty="0" smtClean="0"/>
              <a:t>You test the SAT scores of students who take honors classes versus regular classes. Which group has higher SAT scores?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assigned and treated differently, these become two populations</a:t>
            </a:r>
          </a:p>
          <a:p>
            <a:pPr lvl="1"/>
            <a:r>
              <a:rPr lang="en-US" dirty="0" smtClean="0"/>
              <a:t>Population 1</a:t>
            </a:r>
          </a:p>
          <a:p>
            <a:pPr lvl="1"/>
            <a:r>
              <a:rPr lang="en-US" dirty="0" smtClean="0"/>
              <a:t>Population 2</a:t>
            </a:r>
          </a:p>
        </p:txBody>
      </p:sp>
    </p:spTree>
    <p:extLst>
      <p:ext uri="{BB962C8B-B14F-4D97-AF65-F5344CB8AC3E}">
        <p14:creationId xmlns:p14="http://schemas.microsoft.com/office/powerpoint/2010/main" val="239010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has their own set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8510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09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already that each group’s mean can be treated as a single value, a point estimate</a:t>
            </a:r>
          </a:p>
          <a:p>
            <a:endParaRPr lang="en-US" dirty="0"/>
          </a:p>
          <a:p>
            <a:r>
              <a:rPr lang="en-US" dirty="0" smtClean="0"/>
              <a:t>Or as a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it stands to reason that the difference between group means</a:t>
            </a:r>
          </a:p>
          <a:p>
            <a:endParaRPr lang="en-US" dirty="0" smtClean="0"/>
          </a:p>
          <a:p>
            <a:r>
              <a:rPr lang="en-US" dirty="0" smtClean="0"/>
              <a:t>Can be treated as a single value, a point estimate</a:t>
            </a:r>
          </a:p>
          <a:p>
            <a:endParaRPr lang="en-US" dirty="0"/>
          </a:p>
          <a:p>
            <a:r>
              <a:rPr lang="en-US" dirty="0" smtClean="0"/>
              <a:t>Or as a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76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estimate of the difference</a:t>
                </a:r>
              </a:p>
              <a:p>
                <a:endParaRPr lang="en-US" dirty="0"/>
              </a:p>
              <a:p>
                <a:r>
                  <a:rPr lang="en-US" dirty="0" smtClean="0"/>
                  <a:t>Is the difference between the two point estimates of the mean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E.g. our best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from last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can call this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mean difference between groups</a:t>
            </a:r>
          </a:p>
          <a:p>
            <a:endParaRPr lang="en-US" dirty="0"/>
          </a:p>
          <a:p>
            <a:r>
              <a:rPr lang="en-US" dirty="0" smtClean="0"/>
              <a:t>Or the most likely value for the difference between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using </a:t>
            </a:r>
            <a:r>
              <a:rPr lang="en-US" dirty="0" err="1" smtClean="0"/>
              <a:t>ASSISTments</a:t>
            </a:r>
            <a:r>
              <a:rPr lang="en-US" dirty="0" smtClean="0"/>
              <a:t> gain 30 points pre-post. Students using </a:t>
            </a:r>
            <a:r>
              <a:rPr lang="en-US" dirty="0" err="1" smtClean="0"/>
              <a:t>Dreambox</a:t>
            </a:r>
            <a:r>
              <a:rPr lang="en-US" dirty="0" smtClean="0"/>
              <a:t> gain 5 points pre-post. What is the mean difference in learning gains? </a:t>
            </a:r>
          </a:p>
          <a:p>
            <a:endParaRPr lang="en-US" dirty="0"/>
          </a:p>
          <a:p>
            <a:r>
              <a:rPr lang="en-US" dirty="0" smtClean="0"/>
              <a:t>30-5 = 25 points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6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Honors students average 650. Regular students average 480. </a:t>
            </a:r>
            <a:r>
              <a:rPr lang="en-US" dirty="0"/>
              <a:t>What is the mean difference in </a:t>
            </a:r>
            <a:r>
              <a:rPr lang="en-US" dirty="0" smtClean="0"/>
              <a:t>SAT?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7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Honors students average 650. Regular students average 480. </a:t>
            </a:r>
            <a:r>
              <a:rPr lang="en-US" dirty="0"/>
              <a:t>What is the mean difference in </a:t>
            </a:r>
            <a:r>
              <a:rPr lang="en-US" dirty="0" smtClean="0"/>
              <a:t>SAT? </a:t>
            </a:r>
          </a:p>
          <a:p>
            <a:endParaRPr lang="en-US" dirty="0"/>
          </a:p>
          <a:p>
            <a:r>
              <a:rPr lang="en-US" dirty="0" smtClean="0"/>
              <a:t>170 points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4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difference between groups</a:t>
                </a:r>
              </a:p>
              <a:p>
                <a:endParaRPr lang="en-US" dirty="0"/>
              </a:p>
              <a:p>
                <a:r>
                  <a:rPr lang="en-US" dirty="0" smtClean="0"/>
                  <a:t>For sufficiently large samples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142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Students using </a:t>
                </a:r>
                <a:r>
                  <a:rPr lang="en-US" dirty="0" err="1" smtClean="0"/>
                  <a:t>ASSISTments</a:t>
                </a:r>
                <a:r>
                  <a:rPr lang="en-US" dirty="0" smtClean="0"/>
                  <a:t> gain 30 points pre-post, with a standard deviation of 10 points. Students using </a:t>
                </a:r>
                <a:r>
                  <a:rPr lang="en-US" dirty="0" err="1" smtClean="0"/>
                  <a:t>Dreambox</a:t>
                </a:r>
                <a:r>
                  <a:rPr lang="en-US" dirty="0" smtClean="0"/>
                  <a:t> gain 5 points pre-post, with a standard deviation of 8 points. There are 30 students in each condition. What is the standard error for the mean difference in learning gains?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206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Students using </a:t>
                </a:r>
                <a:r>
                  <a:rPr lang="en-US" dirty="0" err="1" smtClean="0"/>
                  <a:t>ASSISTments</a:t>
                </a:r>
                <a:r>
                  <a:rPr lang="en-US" dirty="0" smtClean="0"/>
                  <a:t> gain 30 points pre-post, with a standard deviation of 10 points. Students using </a:t>
                </a:r>
                <a:r>
                  <a:rPr lang="en-US" dirty="0" err="1" smtClean="0"/>
                  <a:t>Dreambox</a:t>
                </a:r>
                <a:r>
                  <a:rPr lang="en-US" dirty="0" smtClean="0"/>
                  <a:t> gain 5 points pre-post, with a standard deviation of 8 points. There are 30 students in each condition. What is the standard error for the mean difference in learning gains?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64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 = 2.34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704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In your school, honors students average 650, with standard deviation 40. Regular students average 480, with standard deviation 20</a:t>
            </a:r>
            <a:r>
              <a:rPr lang="en-US" dirty="0"/>
              <a:t>. </a:t>
            </a:r>
            <a:r>
              <a:rPr lang="en-US" dirty="0" smtClean="0"/>
              <a:t>Your school has 40 honors students and 200 regular students. What </a:t>
            </a:r>
            <a:r>
              <a:rPr lang="en-US" dirty="0"/>
              <a:t>is the standard error for the mean difference in </a:t>
            </a:r>
            <a:r>
              <a:rPr lang="en-US" dirty="0" smtClean="0"/>
              <a:t>SAT?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𝑆𝐸</m:t>
                    </m:r>
                    <m:r>
                      <a:rPr lang="en-US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In your school, honors students average 650, with standard deviation 40. Regular students average 480, with standard deviation 20</a:t>
            </a:r>
            <a:r>
              <a:rPr lang="en-US" dirty="0"/>
              <a:t>. </a:t>
            </a:r>
            <a:r>
              <a:rPr lang="en-US" dirty="0" smtClean="0"/>
              <a:t>Your school has 40 honors students and 200 regular students. What </a:t>
            </a:r>
            <a:r>
              <a:rPr lang="en-US" dirty="0"/>
              <a:t>is the standard error for the mean difference in </a:t>
            </a:r>
            <a:r>
              <a:rPr lang="en-US" dirty="0" smtClean="0"/>
              <a:t>SAT?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2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28600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e>
                    </m:rad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1600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400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28600"/>
                <a:ext cx="91440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In your school, honors students average 650, with standard deviation 40. Regular students average 480, with standard deviation 20</a:t>
            </a:r>
            <a:r>
              <a:rPr lang="en-US" dirty="0"/>
              <a:t>. </a:t>
            </a:r>
            <a:r>
              <a:rPr lang="en-US" dirty="0" smtClean="0"/>
              <a:t>Your school has 40 honors students and 200 regular students. What </a:t>
            </a:r>
            <a:r>
              <a:rPr lang="en-US" dirty="0"/>
              <a:t>is the standard error for the mean difference in </a:t>
            </a:r>
            <a:r>
              <a:rPr lang="en-US" dirty="0" smtClean="0"/>
              <a:t>SAT?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2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think about</a:t>
            </a:r>
            <a:br>
              <a:rPr lang="en-US" dirty="0" smtClean="0"/>
            </a:br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95% Confidence Interval</a:t>
            </a:r>
          </a:p>
          <a:p>
            <a:endParaRPr lang="en-US" dirty="0"/>
          </a:p>
          <a:p>
            <a:r>
              <a:rPr lang="en-US" dirty="0" smtClean="0"/>
              <a:t>5% of the time , the true value will be outside the confidence interval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80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28600"/>
                <a:ext cx="91440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42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:r>
                  <a:rPr lang="en-US" dirty="0" smtClean="0"/>
                  <a:t>6.5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28600"/>
                <a:ext cx="9144000" cy="1143000"/>
              </a:xfrm>
              <a:blipFill rotWithShape="1"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test the SAT scores of students who take honors classes versus regular classes. </a:t>
            </a:r>
            <a:r>
              <a:rPr lang="en-US" dirty="0" smtClean="0"/>
              <a:t>In your school, honors students average 650, with standard deviation 40. Regular students average 480, with standard deviation 20</a:t>
            </a:r>
            <a:r>
              <a:rPr lang="en-US" dirty="0"/>
              <a:t>. </a:t>
            </a:r>
            <a:r>
              <a:rPr lang="en-US" dirty="0" smtClean="0"/>
              <a:t>Your school has 40 honors students and 200 regular students. What </a:t>
            </a:r>
            <a:r>
              <a:rPr lang="en-US" dirty="0"/>
              <a:t>is the standard error for the mean difference in </a:t>
            </a:r>
            <a:r>
              <a:rPr lang="en-US" dirty="0" smtClean="0"/>
              <a:t>SAT?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Central Limit </a:t>
            </a:r>
            <a:r>
              <a:rPr lang="en-US" dirty="0" smtClean="0"/>
              <a:t>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sampling distribution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Is approximately normal when</a:t>
                </a:r>
              </a:p>
              <a:p>
                <a:r>
                  <a:rPr lang="en-US" dirty="0" smtClean="0"/>
                  <a:t>Both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&gt; 30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07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We’ll talk about cases with smaller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in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64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98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it is normally distributed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compute the 95% Confidence Interval as we discussed in the last class</a:t>
            </a:r>
          </a:p>
        </p:txBody>
      </p:sp>
    </p:spTree>
    <p:extLst>
      <p:ext uri="{BB962C8B-B14F-4D97-AF65-F5344CB8AC3E}">
        <p14:creationId xmlns:p14="http://schemas.microsoft.com/office/powerpoint/2010/main" val="130172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Students using </a:t>
                </a:r>
                <a:r>
                  <a:rPr lang="en-US" dirty="0" err="1" smtClean="0"/>
                  <a:t>ASSISTments</a:t>
                </a:r>
                <a:r>
                  <a:rPr lang="en-US" dirty="0" smtClean="0"/>
                  <a:t> gain 30 points pre-post, with a standard deviation of 10 points. Students using </a:t>
                </a:r>
                <a:r>
                  <a:rPr lang="en-US" dirty="0" err="1" smtClean="0"/>
                  <a:t>Dreambox</a:t>
                </a:r>
                <a:r>
                  <a:rPr lang="en-US" dirty="0" smtClean="0"/>
                  <a:t> gain 5 points pre-post, with a standard deviation of 8 points. There are 30 students in each condition. What is the standard error for the mean difference in learning gains?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=25, </m:t>
                    </m:r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2.34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69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Students using </a:t>
                </a:r>
                <a:r>
                  <a:rPr lang="en-US" dirty="0" err="1" smtClean="0"/>
                  <a:t>ASSISTments</a:t>
                </a:r>
                <a:r>
                  <a:rPr lang="en-US" dirty="0" smtClean="0"/>
                  <a:t> gain 30 points pre-post, with a standard deviation of 10 points. Students using </a:t>
                </a:r>
                <a:r>
                  <a:rPr lang="en-US" dirty="0" err="1" smtClean="0"/>
                  <a:t>Dreambox</a:t>
                </a:r>
                <a:r>
                  <a:rPr lang="en-US" dirty="0" smtClean="0"/>
                  <a:t> gain 5 points pre-post, with a standard deviation of 8 points. There are 30 students in each condition. What is the standard error for the mean difference in learning gains?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=25, </m:t>
                    </m:r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2.34</a:t>
                </a:r>
              </a:p>
              <a:p>
                <a:endParaRPr lang="en-US" dirty="0"/>
              </a:p>
              <a:p>
                <a:r>
                  <a:rPr lang="en-US" dirty="0" smtClean="0"/>
                  <a:t>95% CI = [25-(1.96)(2.34), 25+(1.96</a:t>
                </a:r>
                <a:r>
                  <a:rPr lang="en-US" dirty="0"/>
                  <a:t>)(2.34</a:t>
                </a:r>
                <a:r>
                  <a:rPr lang="en-US" dirty="0" smtClean="0"/>
                  <a:t>)]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1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50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Students using </a:t>
                </a:r>
                <a:r>
                  <a:rPr lang="en-US" dirty="0" err="1" smtClean="0"/>
                  <a:t>ASSISTments</a:t>
                </a:r>
                <a:r>
                  <a:rPr lang="en-US" dirty="0" smtClean="0"/>
                  <a:t> gain 30 points pre-post, with a standard deviation of 10 points. Students using </a:t>
                </a:r>
                <a:r>
                  <a:rPr lang="en-US" dirty="0" err="1" smtClean="0"/>
                  <a:t>Dreambox</a:t>
                </a:r>
                <a:r>
                  <a:rPr lang="en-US" dirty="0" smtClean="0"/>
                  <a:t> gain 5 points pre-post, with a standard deviation of 8 points. There are 30 students in each condition. What is the standard error for the mean difference in learning gains?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=25, </m:t>
                    </m:r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2.34</a:t>
                </a:r>
              </a:p>
              <a:p>
                <a:endParaRPr lang="en-US" dirty="0"/>
              </a:p>
              <a:p>
                <a:r>
                  <a:rPr lang="en-US" dirty="0" smtClean="0"/>
                  <a:t>95% CI = 20.41, 29.59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1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66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You </a:t>
                </a:r>
                <a:r>
                  <a:rPr lang="en-US" dirty="0"/>
                  <a:t>test the SAT scores of students who take honors classes versus regular classes. </a:t>
                </a:r>
                <a:r>
                  <a:rPr lang="en-US" dirty="0" smtClean="0"/>
                  <a:t>In your school, honors students average 650, with standard deviation 40. Regular students average 480, with standard deviation 20</a:t>
                </a:r>
                <a:r>
                  <a:rPr lang="en-US" dirty="0"/>
                  <a:t>. </a:t>
                </a:r>
                <a:r>
                  <a:rPr lang="en-US" dirty="0" smtClean="0"/>
                  <a:t>Your school has 40 honors students and 200 regular students. What </a:t>
                </a:r>
                <a:r>
                  <a:rPr lang="en-US" dirty="0"/>
                  <a:t>is the standard error for the mean difference in </a:t>
                </a:r>
                <a:r>
                  <a:rPr lang="en-US" dirty="0" smtClean="0"/>
                  <a:t>SAT?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170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=6.5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143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Difference Between Two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from a binomial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way to think about</a:t>
            </a:r>
            <a:br>
              <a:rPr lang="en-US" dirty="0"/>
            </a:br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 95% Confidence Interval</a:t>
            </a:r>
          </a:p>
          <a:p>
            <a:endParaRPr lang="en-US" dirty="0"/>
          </a:p>
          <a:p>
            <a:r>
              <a:rPr lang="en-US" dirty="0" smtClean="0"/>
              <a:t>5% of the time , the true value will be outside the confidence interval</a:t>
            </a:r>
          </a:p>
          <a:p>
            <a:endParaRPr lang="en-US" dirty="0"/>
          </a:p>
          <a:p>
            <a:r>
              <a:rPr lang="en-US" dirty="0" smtClean="0"/>
              <a:t>We can write this proportion of 5% as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</a:p>
          <a:p>
            <a:endParaRPr lang="en-US" dirty="0">
              <a:latin typeface="Symbol" panose="05050102010706020507" pitchFamily="18" charset="2"/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latin typeface="Symbol" panose="05050102010706020507" pitchFamily="18" charset="2"/>
              </a:rPr>
              <a:t>a </a:t>
            </a:r>
            <a:r>
              <a:rPr lang="en-US" dirty="0" smtClean="0"/>
              <a:t>is 0.05, then we have a 95% Confidence Interval</a:t>
            </a:r>
            <a:endParaRPr lang="en-US" dirty="0" smtClean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9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16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already that each group’s mean proportion can be treated as a single value, a point estimate</a:t>
            </a:r>
          </a:p>
          <a:p>
            <a:endParaRPr lang="en-US" dirty="0"/>
          </a:p>
          <a:p>
            <a:r>
              <a:rPr lang="en-US" dirty="0" smtClean="0"/>
              <a:t>Or as a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92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it stands to reason that the difference between group mean proportions</a:t>
            </a:r>
          </a:p>
          <a:p>
            <a:endParaRPr lang="en-US" dirty="0" smtClean="0"/>
          </a:p>
          <a:p>
            <a:r>
              <a:rPr lang="en-US" dirty="0" smtClean="0"/>
              <a:t>Can be treated as a single value, a point estimate</a:t>
            </a:r>
          </a:p>
          <a:p>
            <a:endParaRPr lang="en-US" dirty="0"/>
          </a:p>
          <a:p>
            <a:r>
              <a:rPr lang="en-US" dirty="0" smtClean="0"/>
              <a:t>Or as a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1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means?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estimate of the difference</a:t>
                </a:r>
              </a:p>
              <a:p>
                <a:endParaRPr lang="en-US" dirty="0"/>
              </a:p>
              <a:p>
                <a:r>
                  <a:rPr lang="en-US" dirty="0" smtClean="0"/>
                  <a:t>Is the difference between the two point estimates of the mean proportions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E.g. our best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difference between the sample proportions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631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test out two medicines in a randomized experiment. </a:t>
            </a:r>
            <a:r>
              <a:rPr lang="en-US" dirty="0" err="1" smtClean="0"/>
              <a:t>Fworplomycin</a:t>
            </a:r>
            <a:r>
              <a:rPr lang="en-US" dirty="0" smtClean="0"/>
              <a:t> leads to 80% of patients surviving, while Penicillin leads to 30% of patients surviving. </a:t>
            </a:r>
            <a:r>
              <a:rPr lang="en-US" dirty="0"/>
              <a:t>What is the mean difference in </a:t>
            </a:r>
            <a:r>
              <a:rPr lang="en-US" dirty="0" smtClean="0"/>
              <a:t>proportion of survival?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80%-30%=50%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4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dirty="0" smtClean="0"/>
              <a:t>compare students in two sections of HUDM4122. If they later take HUDM5122, 85% of students in Section A pass HUDM5122, while only 80% of students in Section B pass HUDM5122. What </a:t>
            </a:r>
            <a:r>
              <a:rPr lang="en-US" dirty="0"/>
              <a:t>is the mean difference in </a:t>
            </a:r>
            <a:r>
              <a:rPr lang="en-US" dirty="0" smtClean="0"/>
              <a:t>pass rates?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85%-</a:t>
            </a:r>
            <a:r>
              <a:rPr lang="en-US" dirty="0"/>
              <a:t>8</a:t>
            </a:r>
            <a:r>
              <a:rPr lang="en-US" dirty="0" smtClean="0"/>
              <a:t>0%=5%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46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difference between proportions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For sufficiently large samples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384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Central Limit </a:t>
            </a:r>
            <a:r>
              <a:rPr lang="en-US" dirty="0" err="1" smtClean="0"/>
              <a:t>Theoreom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sampling distribution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Is approximately normal when samples are sufficiently large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&gt; 5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&gt; </a:t>
                </a:r>
                <a:r>
                  <a:rPr lang="en-US" dirty="0" smtClean="0"/>
                  <a:t>5</a:t>
                </a:r>
                <a:br>
                  <a:rPr lang="en-US" dirty="0" smtClean="0"/>
                </a:br>
                <a:r>
                  <a:rPr lang="en-US" dirty="0" smtClean="0"/>
                  <a:t>AND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&gt; 5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&gt; 5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432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test out two medicines in a randomized </a:t>
            </a:r>
            <a:r>
              <a:rPr lang="en-US" dirty="0" smtClean="0"/>
              <a:t>experiment, with 50 subjects in each group. </a:t>
            </a:r>
            <a:r>
              <a:rPr lang="en-US" dirty="0" err="1" smtClean="0"/>
              <a:t>Fworplomycin</a:t>
            </a:r>
            <a:r>
              <a:rPr lang="en-US" dirty="0" smtClean="0"/>
              <a:t> leads to 80% of patients surviving, while Penicillin leads to 30% of patients surviving. </a:t>
            </a:r>
            <a:r>
              <a:rPr lang="en-US" dirty="0"/>
              <a:t>What is </a:t>
            </a:r>
            <a:r>
              <a:rPr lang="en-US" dirty="0" smtClean="0"/>
              <a:t>the standard error of the mean difference between proportions?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40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𝑆𝐸</m:t>
                    </m:r>
                    <m:r>
                      <a:rPr lang="en-US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(0.8)(0.2)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(0.3)(0.7)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  <a:blipFill rotWithShape="1">
                <a:blip r:embed="rId2"/>
                <a:stretch>
                  <a:fillRect t="-2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test out two medicines in a randomized </a:t>
            </a:r>
            <a:r>
              <a:rPr lang="en-US" dirty="0" smtClean="0"/>
              <a:t>experiment</a:t>
            </a:r>
            <a:r>
              <a:rPr lang="en-US" dirty="0"/>
              <a:t> , with </a:t>
            </a:r>
            <a:r>
              <a:rPr lang="en-US" dirty="0" smtClean="0"/>
              <a:t>50 subjects </a:t>
            </a:r>
            <a:r>
              <a:rPr lang="en-US" dirty="0"/>
              <a:t>in each group</a:t>
            </a:r>
            <a:r>
              <a:rPr lang="en-US" dirty="0" smtClean="0"/>
              <a:t>. </a:t>
            </a:r>
            <a:r>
              <a:rPr lang="en-US" dirty="0" err="1" smtClean="0"/>
              <a:t>Fworplomycin</a:t>
            </a:r>
            <a:r>
              <a:rPr lang="en-US" dirty="0" smtClean="0"/>
              <a:t> leads to 80% of patients surviving, while Penicillin leads to 30% of patients surviving. </a:t>
            </a:r>
            <a:r>
              <a:rPr lang="en-US" dirty="0"/>
              <a:t>What is </a:t>
            </a:r>
            <a:r>
              <a:rPr lang="en-US" dirty="0" smtClean="0"/>
              <a:t>the standard error of the mean difference between proportions?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</a:t>
            </a:r>
            <a:br>
              <a:rPr lang="en-US" dirty="0" smtClean="0"/>
            </a:br>
            <a:r>
              <a:rPr lang="en-US" dirty="0" smtClean="0"/>
              <a:t>for a 95% 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95% Confidence Interval</a:t>
                </a:r>
              </a:p>
              <a:p>
                <a:r>
                  <a:rPr lang="en-US" dirty="0" smtClean="0">
                    <a:latin typeface="Symbol" panose="05050102010706020507" pitchFamily="18" charset="2"/>
                  </a:rPr>
                  <a:t>a </a:t>
                </a:r>
                <a:r>
                  <a:rPr lang="en-US" dirty="0" smtClean="0"/>
                  <a:t>is 0.05, </a:t>
                </a:r>
              </a:p>
              <a:p>
                <a:r>
                  <a:rPr lang="en-US" dirty="0" smtClean="0"/>
                  <a:t>Cumulative Normal Probability is from 0.025 to 0.975</a:t>
                </a:r>
              </a:p>
              <a:p>
                <a:r>
                  <a:rPr lang="en-US" dirty="0" smtClean="0"/>
                  <a:t>Meaning that Confidence Intervals bounds are -1.96 SE and +1.96 SE</a:t>
                </a:r>
              </a:p>
              <a:p>
                <a:r>
                  <a:rPr lang="en-US" b="1" dirty="0"/>
                  <a:t>These values are called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∝/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∝/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∝/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0" smtClean="0">
                        <a:latin typeface="Cambria Math"/>
                      </a:rPr>
                      <m:t>𝟏</m:t>
                    </m:r>
                    <m:r>
                      <a:rPr lang="en-US" b="1" i="0" smtClean="0">
                        <a:latin typeface="Cambria Math"/>
                      </a:rPr>
                      <m:t>.</m:t>
                    </m:r>
                    <m:r>
                      <a:rPr lang="en-US" b="1" i="0" smtClean="0">
                        <a:latin typeface="Cambria Math"/>
                      </a:rPr>
                      <m:t>𝟗𝟔</m:t>
                    </m:r>
                  </m:oMath>
                </a14:m>
                <a:endParaRPr lang="en-US" b="1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∝/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 = + 1.96</a:t>
                </a:r>
                <a:endParaRPr lang="en-US" b="1" dirty="0"/>
              </a:p>
              <a:p>
                <a:endParaRPr lang="en-US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20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(0.8)(0.2)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(0.3)(0.7)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0.086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  <a:blipFill rotWithShape="1">
                <a:blip r:embed="rId2"/>
                <a:stretch>
                  <a:fillRect t="-2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test out two medicines in a randomized </a:t>
            </a:r>
            <a:r>
              <a:rPr lang="en-US" dirty="0" smtClean="0"/>
              <a:t>experiment</a:t>
            </a:r>
            <a:r>
              <a:rPr lang="en-US" dirty="0"/>
              <a:t> , with </a:t>
            </a:r>
            <a:r>
              <a:rPr lang="en-US" dirty="0" smtClean="0"/>
              <a:t>50 subjects </a:t>
            </a:r>
            <a:r>
              <a:rPr lang="en-US" dirty="0"/>
              <a:t>in each group</a:t>
            </a:r>
            <a:r>
              <a:rPr lang="en-US" dirty="0" smtClean="0"/>
              <a:t>. </a:t>
            </a:r>
            <a:r>
              <a:rPr lang="en-US" dirty="0" err="1" smtClean="0"/>
              <a:t>Fworplomycin</a:t>
            </a:r>
            <a:r>
              <a:rPr lang="en-US" dirty="0" smtClean="0"/>
              <a:t> leads to 80% of patients surviving, while Penicillin leads to 30% of patients surviving. </a:t>
            </a:r>
            <a:r>
              <a:rPr lang="en-US" dirty="0"/>
              <a:t>What is </a:t>
            </a:r>
            <a:r>
              <a:rPr lang="en-US" dirty="0" smtClean="0"/>
              <a:t>the standard error of the mean difference between proportions?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3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test out two medicines in a randomized </a:t>
            </a:r>
            <a:r>
              <a:rPr lang="en-US" dirty="0" smtClean="0"/>
              <a:t>experiment, with 50 subjects in each group. </a:t>
            </a:r>
            <a:r>
              <a:rPr lang="en-US" dirty="0" err="1" smtClean="0"/>
              <a:t>Fworplomycin</a:t>
            </a:r>
            <a:r>
              <a:rPr lang="en-US" dirty="0" smtClean="0"/>
              <a:t> leads to 80% of patients surviving, while Penicillin leads to 30% of patients surviving. </a:t>
            </a:r>
            <a:r>
              <a:rPr lang="en-US" dirty="0"/>
              <a:t>What is </a:t>
            </a:r>
            <a:r>
              <a:rPr lang="en-US" dirty="0" smtClean="0"/>
              <a:t>the 95% Confidence Interval of the mean difference between proportions?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7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test out two medicines in a randomized </a:t>
                </a:r>
                <a:r>
                  <a:rPr lang="en-US" dirty="0" smtClean="0"/>
                  <a:t>experiment, with 50 subjects in each group. </a:t>
                </a:r>
                <a:r>
                  <a:rPr lang="en-US" dirty="0" err="1" smtClean="0"/>
                  <a:t>Fworplomycin</a:t>
                </a:r>
                <a:r>
                  <a:rPr lang="en-US" dirty="0" smtClean="0"/>
                  <a:t> leads to 80% of patients surviving, while Penicillin leads to 30% of patients surviving. </a:t>
                </a:r>
                <a:r>
                  <a:rPr lang="en-US" dirty="0"/>
                  <a:t>What is </a:t>
                </a:r>
                <a:r>
                  <a:rPr lang="en-US" dirty="0" smtClean="0"/>
                  <a:t>the 95% Confidence Interval of the mean difference between proportions?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 0.5, SE = 0.086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633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5%</m:t>
                    </m:r>
                  </m:oMath>
                </a14:m>
                <a:r>
                  <a:rPr lang="en-US" dirty="0" smtClean="0"/>
                  <a:t> CI = [0.5-(1.96)(0.086), 0.5+(1.96)(0.086)]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  <a:blipFill rotWithShape="1">
                <a:blip r:embed="rId2"/>
                <a:stretch>
                  <a:fillRect t="-43850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test out two medicines in a randomized </a:t>
                </a:r>
                <a:r>
                  <a:rPr lang="en-US" dirty="0" smtClean="0"/>
                  <a:t>experiment</a:t>
                </a:r>
                <a:r>
                  <a:rPr lang="en-US" dirty="0"/>
                  <a:t> , with </a:t>
                </a:r>
                <a:r>
                  <a:rPr lang="en-US" dirty="0" smtClean="0"/>
                  <a:t>50 subjects </a:t>
                </a:r>
                <a:r>
                  <a:rPr lang="en-US" dirty="0"/>
                  <a:t>in each group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Fworplomycin</a:t>
                </a:r>
                <a:r>
                  <a:rPr lang="en-US" dirty="0" smtClean="0"/>
                  <a:t> leads to 80% of patients surviving, while Penicillin leads to 30% of patients surviving. </a:t>
                </a:r>
                <a:r>
                  <a:rPr lang="en-US" dirty="0"/>
                  <a:t>What is the 95% Confidence Interval of the mean difference between proportions?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= 0.5, SE = 0.086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07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5%</m:t>
                    </m:r>
                  </m:oMath>
                </a14:m>
                <a:r>
                  <a:rPr lang="en-US" dirty="0" smtClean="0"/>
                  <a:t> CI = [0.33,0.67]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436" y="381000"/>
                <a:ext cx="9072563" cy="1143000"/>
              </a:xfrm>
              <a:blipFill rotWithShape="1">
                <a:blip r:embed="rId2"/>
                <a:stretch>
                  <a:fillRect t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test out two medicines in a randomized </a:t>
                </a:r>
                <a:r>
                  <a:rPr lang="en-US" dirty="0" smtClean="0"/>
                  <a:t>experiment</a:t>
                </a:r>
                <a:r>
                  <a:rPr lang="en-US" dirty="0"/>
                  <a:t> , with </a:t>
                </a:r>
                <a:r>
                  <a:rPr lang="en-US" dirty="0" smtClean="0"/>
                  <a:t>50 subjects </a:t>
                </a:r>
                <a:r>
                  <a:rPr lang="en-US" dirty="0"/>
                  <a:t>in each group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Fworplomycin</a:t>
                </a:r>
                <a:r>
                  <a:rPr lang="en-US" dirty="0" smtClean="0"/>
                  <a:t> leads to 80% of patients surviving, while Penicillin leads to 30% of patients surviving. </a:t>
                </a:r>
                <a:r>
                  <a:rPr lang="en-US" dirty="0"/>
                  <a:t>What is the 95% Confidence Interval of the mean difference between proportions?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= 0.5, SE = 0.086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020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dirty="0" smtClean="0"/>
              <a:t>compare students in two sections of HUDM4122. If they later take HUDM5122, 85% of students in Section A (</a:t>
            </a:r>
            <a:r>
              <a:rPr lang="en-US" dirty="0"/>
              <a:t>4</a:t>
            </a:r>
            <a:r>
              <a:rPr lang="en-US" dirty="0" smtClean="0"/>
              <a:t>0 students) pass HUDM5122, while only 80% of students in Section B (30 students) pass HUDM5122. What </a:t>
            </a:r>
            <a:r>
              <a:rPr lang="en-US" dirty="0"/>
              <a:t>is the </a:t>
            </a:r>
            <a:r>
              <a:rPr lang="en-US" dirty="0" smtClean="0"/>
              <a:t>standard error of the mean difference in pass rates, and what is the 95% Confidence Interval?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7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sizes can be different between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7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questions or comments </a:t>
            </a:r>
            <a:br>
              <a:rPr lang="en-US" dirty="0" smtClean="0"/>
            </a:br>
            <a:r>
              <a:rPr lang="en-US" dirty="0" smtClean="0"/>
              <a:t>for the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1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4/6 Z tests</a:t>
            </a:r>
          </a:p>
          <a:p>
            <a:pPr lvl="1"/>
            <a:r>
              <a:rPr lang="en-US" dirty="0" smtClean="0"/>
              <a:t>HW7 due</a:t>
            </a:r>
          </a:p>
          <a:p>
            <a:pPr lvl="1"/>
            <a:endParaRPr lang="en-US" dirty="0"/>
          </a:p>
          <a:p>
            <a:r>
              <a:rPr lang="en-US" dirty="0" smtClean="0"/>
              <a:t>4/8 No class</a:t>
            </a:r>
          </a:p>
          <a:p>
            <a:endParaRPr lang="en-US" dirty="0"/>
          </a:p>
          <a:p>
            <a:r>
              <a:rPr lang="en-US" dirty="0" smtClean="0"/>
              <a:t>4/13 Types of Errors</a:t>
            </a:r>
          </a:p>
          <a:p>
            <a:pPr lvl="1"/>
            <a:r>
              <a:rPr lang="en-US" dirty="0" smtClean="0"/>
              <a:t>HW8 due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is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to get a 95% confidence interval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∝ </m:t>
                    </m:r>
                  </m:oMath>
                </a14:m>
                <a:r>
                  <a:rPr lang="en-US" dirty="0" smtClean="0"/>
                  <a:t>= 0.05</a:t>
                </a:r>
              </a:p>
              <a:p>
                <a:r>
                  <a:rPr lang="en-US" dirty="0" smtClean="0"/>
                  <a:t>0.975 – 0.025 = 0.95</a:t>
                </a:r>
              </a:p>
              <a:p>
                <a:r>
                  <a:rPr lang="en-US" dirty="0" smtClean="0"/>
                  <a:t>0.025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 smtClean="0"/>
                  <a:t>/2</a:t>
                </a:r>
              </a:p>
              <a:p>
                <a:r>
                  <a:rPr lang="en-US" dirty="0" smtClean="0"/>
                  <a:t>0.975 </a:t>
                </a:r>
                <a:r>
                  <a:rPr lang="en-US" dirty="0"/>
                  <a:t>= </a:t>
                </a:r>
                <a:r>
                  <a:rPr lang="en-US" dirty="0" smtClean="0"/>
                  <a:t>1-(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2)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6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given </a:t>
                </a:r>
                <a:r>
                  <a:rPr lang="en-US" dirty="0" smtClean="0">
                    <a:latin typeface="Symbol" panose="05050102010706020507" pitchFamily="18" charset="2"/>
                  </a:rPr>
                  <a:t>a</a:t>
                </a:r>
              </a:p>
              <a:p>
                <a:endParaRPr lang="en-US" dirty="0">
                  <a:latin typeface="Symbol" panose="05050102010706020507" pitchFamily="18" charset="2"/>
                </a:endParaRPr>
              </a:p>
              <a:p>
                <a:r>
                  <a:rPr lang="en-US" dirty="0" smtClean="0"/>
                  <a:t>The confidence intervals are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∝/2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is just your standard error</a:t>
                </a:r>
              </a:p>
              <a:p>
                <a:endParaRPr lang="en-US" dirty="0"/>
              </a:p>
              <a:p>
                <a:r>
                  <a:rPr lang="en-US" dirty="0" smtClean="0"/>
                  <a:t>And we can use s (sample standard deviation)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whenever the sample is sufficiently large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965" r="-1259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9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Regarding this whole “sufficiently large”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MBB say “sufficiently large” is when N&gt;30</a:t>
            </a:r>
          </a:p>
          <a:p>
            <a:endParaRPr lang="en-US" dirty="0"/>
          </a:p>
          <a:p>
            <a:r>
              <a:rPr lang="en-US" dirty="0" smtClean="0"/>
              <a:t>That’s probably reasonable</a:t>
            </a:r>
          </a:p>
          <a:p>
            <a:endParaRPr lang="en-US" dirty="0"/>
          </a:p>
          <a:p>
            <a:r>
              <a:rPr lang="en-US" dirty="0" smtClean="0"/>
              <a:t>We’ll come back to this issue in a couple weeks when we discuss the difference between Z statistical tests and t statistical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4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12757</TotalTime>
  <Words>2802</Words>
  <Application>Microsoft Office PowerPoint</Application>
  <PresentationFormat>On-screen Show (4:3)</PresentationFormat>
  <Paragraphs>277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HUDM4122 Probability and Statistical Inference</vt:lpstr>
      <vt:lpstr>Questions from last class?</vt:lpstr>
      <vt:lpstr>Continuing from last class…</vt:lpstr>
      <vt:lpstr>Another way to think about Confidence Intervals</vt:lpstr>
      <vt:lpstr>Another way to think about Confidence Intervals</vt:lpstr>
      <vt:lpstr>So,  for a 95% Confidence Interval</vt:lpstr>
      <vt:lpstr>Why is it Z_(∝/2)?</vt:lpstr>
      <vt:lpstr>So, formally</vt:lpstr>
      <vt:lpstr>Regarding this whole “sufficiently large” thing</vt:lpstr>
      <vt:lpstr>Questions? Comments?</vt:lpstr>
      <vt:lpstr>For a 99% Confidence Interval</vt:lpstr>
      <vt:lpstr>You try it: 90% Confidence Interval</vt:lpstr>
      <vt:lpstr>You try it: 90% Confidence Interval</vt:lpstr>
      <vt:lpstr>You try it: 90% Confidence Interval</vt:lpstr>
      <vt:lpstr>Comments? Questions?</vt:lpstr>
      <vt:lpstr>Note</vt:lpstr>
      <vt:lpstr>What you can adjust</vt:lpstr>
      <vt:lpstr>So if you want to be more certain</vt:lpstr>
      <vt:lpstr>So if you want to be more certain</vt:lpstr>
      <vt:lpstr>On to today’s class…</vt:lpstr>
      <vt:lpstr>Today</vt:lpstr>
      <vt:lpstr>Often…</vt:lpstr>
      <vt:lpstr>Examples</vt:lpstr>
      <vt:lpstr>Formally</vt:lpstr>
      <vt:lpstr>Each has their own set of statistics</vt:lpstr>
      <vt:lpstr>What is the difference between means?</vt:lpstr>
      <vt:lpstr>What is the difference between means?</vt:lpstr>
      <vt:lpstr>What is the difference between means?</vt:lpstr>
      <vt:lpstr>What is the difference between means?</vt:lpstr>
      <vt:lpstr>We can call this value</vt:lpstr>
      <vt:lpstr>Example</vt:lpstr>
      <vt:lpstr>You try it</vt:lpstr>
      <vt:lpstr>You try it</vt:lpstr>
      <vt:lpstr>The Standard Error</vt:lpstr>
      <vt:lpstr>Example</vt:lpstr>
      <vt:lpstr>Example</vt:lpstr>
      <vt:lpstr>You try it</vt:lpstr>
      <vt:lpstr>SE= √(〖s_1〗^2/n_1 +〖s_2〗^2/n_2 ) = √(〖40〗^2/40+〖20〗^2/200)</vt:lpstr>
      <vt:lpstr>√(〖40〗^2/40+〖20〗^2/200)  = √(1600/40+400/200) = √(40+2)</vt:lpstr>
      <vt:lpstr>√(40+2) = √42 = 6.5 </vt:lpstr>
      <vt:lpstr>By Central Limit Theorem</vt:lpstr>
      <vt:lpstr>We’ll talk about cases with smaller data sets</vt:lpstr>
      <vt:lpstr>Questions? Comments?</vt:lpstr>
      <vt:lpstr>Since it is normally distributed</vt:lpstr>
      <vt:lpstr>Example</vt:lpstr>
      <vt:lpstr>Example</vt:lpstr>
      <vt:lpstr>Example</vt:lpstr>
      <vt:lpstr>You try it</vt:lpstr>
      <vt:lpstr>Estimating the Difference Between Two Proportions</vt:lpstr>
      <vt:lpstr>What is the difference between means?</vt:lpstr>
      <vt:lpstr>What is the difference between means?</vt:lpstr>
      <vt:lpstr>What is the difference between means?</vt:lpstr>
      <vt:lpstr>What is the difference between means?</vt:lpstr>
      <vt:lpstr>Example</vt:lpstr>
      <vt:lpstr>Example</vt:lpstr>
      <vt:lpstr>The Standard Error</vt:lpstr>
      <vt:lpstr>By Central Limit Theoreom</vt:lpstr>
      <vt:lpstr>Example</vt:lpstr>
      <vt:lpstr>SE= √((p_1 q_1)/n_1 +(p_2 q_2)/n_2 ) = √(((0.8)(0.2) )/50+((0.3)(0.7))/50)  </vt:lpstr>
      <vt:lpstr>√(((0.8)(0.2) )/50+((0.3)(0.7))/50) = 0.086 </vt:lpstr>
      <vt:lpstr>Example</vt:lpstr>
      <vt:lpstr>Example</vt:lpstr>
      <vt:lpstr>95% CI = [0.5-(1.96)(0.086), 0.5+(1.96)(0.086)] </vt:lpstr>
      <vt:lpstr>95% CI = [0.33,0.67] </vt:lpstr>
      <vt:lpstr>You try it</vt:lpstr>
      <vt:lpstr>Note that</vt:lpstr>
      <vt:lpstr>Comments? Questions?</vt:lpstr>
      <vt:lpstr>Final questions or comments  for the day?</vt:lpstr>
      <vt:lpstr>Upcoming Classes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CIS</cp:lastModifiedBy>
  <cp:revision>353</cp:revision>
  <cp:lastPrinted>2015-04-03T15:59:16Z</cp:lastPrinted>
  <dcterms:created xsi:type="dcterms:W3CDTF">2013-08-27T11:33:40Z</dcterms:created>
  <dcterms:modified xsi:type="dcterms:W3CDTF">2015-04-03T15:59:32Z</dcterms:modified>
</cp:coreProperties>
</file>