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258" r:id="rId5"/>
    <p:sldId id="262" r:id="rId6"/>
    <p:sldId id="260" r:id="rId7"/>
    <p:sldId id="264" r:id="rId8"/>
    <p:sldId id="294" r:id="rId9"/>
    <p:sldId id="293" r:id="rId10"/>
    <p:sldId id="289" r:id="rId11"/>
    <p:sldId id="290" r:id="rId12"/>
    <p:sldId id="331" r:id="rId13"/>
    <p:sldId id="295" r:id="rId14"/>
    <p:sldId id="297" r:id="rId15"/>
    <p:sldId id="296" r:id="rId16"/>
    <p:sldId id="298" r:id="rId17"/>
    <p:sldId id="344" r:id="rId18"/>
    <p:sldId id="285" r:id="rId19"/>
    <p:sldId id="271" r:id="rId20"/>
    <p:sldId id="299" r:id="rId21"/>
    <p:sldId id="300" r:id="rId22"/>
    <p:sldId id="302" r:id="rId23"/>
    <p:sldId id="301" r:id="rId24"/>
    <p:sldId id="303" r:id="rId25"/>
    <p:sldId id="332" r:id="rId26"/>
    <p:sldId id="304" r:id="rId27"/>
    <p:sldId id="333" r:id="rId28"/>
    <p:sldId id="325" r:id="rId29"/>
    <p:sldId id="326" r:id="rId30"/>
    <p:sldId id="327" r:id="rId31"/>
    <p:sldId id="323" r:id="rId32"/>
    <p:sldId id="334" r:id="rId33"/>
    <p:sldId id="324" r:id="rId34"/>
    <p:sldId id="307" r:id="rId35"/>
    <p:sldId id="335" r:id="rId36"/>
    <p:sldId id="309" r:id="rId37"/>
    <p:sldId id="308" r:id="rId38"/>
    <p:sldId id="310" r:id="rId39"/>
    <p:sldId id="306" r:id="rId40"/>
    <p:sldId id="312" r:id="rId41"/>
    <p:sldId id="319" r:id="rId42"/>
    <p:sldId id="311" r:id="rId43"/>
    <p:sldId id="328" r:id="rId44"/>
    <p:sldId id="313" r:id="rId45"/>
    <p:sldId id="314" r:id="rId46"/>
    <p:sldId id="315" r:id="rId47"/>
    <p:sldId id="317" r:id="rId48"/>
    <p:sldId id="318" r:id="rId49"/>
    <p:sldId id="343" r:id="rId50"/>
    <p:sldId id="330" r:id="rId51"/>
    <p:sldId id="316" r:id="rId52"/>
    <p:sldId id="337" r:id="rId53"/>
    <p:sldId id="338" r:id="rId54"/>
    <p:sldId id="339" r:id="rId55"/>
    <p:sldId id="320" r:id="rId56"/>
    <p:sldId id="321" r:id="rId57"/>
    <p:sldId id="322" r:id="rId58"/>
    <p:sldId id="340" r:id="rId59"/>
    <p:sldId id="341" r:id="rId60"/>
    <p:sldId id="329" r:id="rId61"/>
    <p:sldId id="286" r:id="rId62"/>
    <p:sldId id="342"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3" autoAdjust="0"/>
    <p:restoredTop sz="94660"/>
  </p:normalViewPr>
  <p:slideViewPr>
    <p:cSldViewPr>
      <p:cViewPr varScale="1">
        <p:scale>
          <a:sx n="72" d="100"/>
          <a:sy n="72" d="100"/>
        </p:scale>
        <p:origin x="-102"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scatterChart>
        <c:scatterStyle val="smoothMarker"/>
        <c:varyColors val="0"/>
        <c:ser>
          <c:idx val="0"/>
          <c:order val="0"/>
          <c:tx>
            <c:strRef>
              <c:f>Sheet1!$B$1</c:f>
              <c:strCache>
                <c:ptCount val="1"/>
                <c:pt idx="0">
                  <c:v>percent heart attacks</c:v>
                </c:pt>
              </c:strCache>
            </c:strRef>
          </c:tx>
          <c:xVal>
            <c:numRef>
              <c:f>Sheet1!$A$2:$A$12</c:f>
              <c:numCache>
                <c:formatCode>General</c:formatCode>
                <c:ptCount val="11"/>
                <c:pt idx="0">
                  <c:v>1</c:v>
                </c:pt>
                <c:pt idx="1">
                  <c:v>2</c:v>
                </c:pt>
                <c:pt idx="2">
                  <c:v>3</c:v>
                </c:pt>
                <c:pt idx="3">
                  <c:v>4</c:v>
                </c:pt>
                <c:pt idx="4">
                  <c:v>5</c:v>
                </c:pt>
                <c:pt idx="5">
                  <c:v>6</c:v>
                </c:pt>
                <c:pt idx="6">
                  <c:v>7</c:v>
                </c:pt>
                <c:pt idx="7">
                  <c:v>8</c:v>
                </c:pt>
                <c:pt idx="8">
                  <c:v>9</c:v>
                </c:pt>
                <c:pt idx="9">
                  <c:v>10</c:v>
                </c:pt>
                <c:pt idx="10">
                  <c:v>30</c:v>
                </c:pt>
              </c:numCache>
            </c:numRef>
          </c:xVal>
          <c:yVal>
            <c:numRef>
              <c:f>Sheet1!$B$2:$B$12</c:f>
              <c:numCache>
                <c:formatCode>General</c:formatCode>
                <c:ptCount val="11"/>
                <c:pt idx="0">
                  <c:v>10</c:v>
                </c:pt>
                <c:pt idx="1">
                  <c:v>13</c:v>
                </c:pt>
                <c:pt idx="2">
                  <c:v>16</c:v>
                </c:pt>
                <c:pt idx="3">
                  <c:v>18</c:v>
                </c:pt>
                <c:pt idx="4">
                  <c:v>19</c:v>
                </c:pt>
                <c:pt idx="5">
                  <c:v>22</c:v>
                </c:pt>
                <c:pt idx="6">
                  <c:v>25</c:v>
                </c:pt>
                <c:pt idx="7">
                  <c:v>29</c:v>
                </c:pt>
                <c:pt idx="8">
                  <c:v>31</c:v>
                </c:pt>
                <c:pt idx="9">
                  <c:v>33</c:v>
                </c:pt>
                <c:pt idx="10">
                  <c:v>27</c:v>
                </c:pt>
              </c:numCache>
            </c:numRef>
          </c:yVal>
          <c:smooth val="1"/>
        </c:ser>
        <c:dLbls>
          <c:showLegendKey val="0"/>
          <c:showVal val="0"/>
          <c:showCatName val="0"/>
          <c:showSerName val="0"/>
          <c:showPercent val="0"/>
          <c:showBubbleSize val="0"/>
        </c:dLbls>
        <c:axId val="44871680"/>
        <c:axId val="44873600"/>
      </c:scatterChart>
      <c:valAx>
        <c:axId val="44871680"/>
        <c:scaling>
          <c:orientation val="minMax"/>
          <c:max val="30"/>
        </c:scaling>
        <c:delete val="0"/>
        <c:axPos val="b"/>
        <c:title>
          <c:tx>
            <c:rich>
              <a:bodyPr/>
              <a:lstStyle/>
              <a:p>
                <a:pPr>
                  <a:defRPr/>
                </a:pPr>
                <a:r>
                  <a:rPr lang="en-US"/>
                  <a:t>Doughnuts</a:t>
                </a:r>
                <a:r>
                  <a:rPr lang="en-US" baseline="0"/>
                  <a:t> per day</a:t>
                </a:r>
                <a:endParaRPr lang="en-US"/>
              </a:p>
            </c:rich>
          </c:tx>
          <c:layout/>
          <c:overlay val="0"/>
        </c:title>
        <c:numFmt formatCode="General" sourceLinked="1"/>
        <c:majorTickMark val="out"/>
        <c:minorTickMark val="none"/>
        <c:tickLblPos val="nextTo"/>
        <c:crossAx val="44873600"/>
        <c:crosses val="autoZero"/>
        <c:crossBetween val="midCat"/>
      </c:valAx>
      <c:valAx>
        <c:axId val="44873600"/>
        <c:scaling>
          <c:orientation val="minMax"/>
        </c:scaling>
        <c:delete val="0"/>
        <c:axPos val="l"/>
        <c:majorGridlines/>
        <c:title>
          <c:tx>
            <c:rich>
              <a:bodyPr rot="-5400000" vert="horz"/>
              <a:lstStyle/>
              <a:p>
                <a:pPr>
                  <a:defRPr/>
                </a:pPr>
                <a:r>
                  <a:rPr lang="en-US"/>
                  <a:t>Precent incidence heart attacks</a:t>
                </a:r>
              </a:p>
            </c:rich>
          </c:tx>
          <c:layout/>
          <c:overlay val="0"/>
        </c:title>
        <c:numFmt formatCode="General" sourceLinked="1"/>
        <c:majorTickMark val="out"/>
        <c:minorTickMark val="none"/>
        <c:tickLblPos val="nextTo"/>
        <c:crossAx val="44871680"/>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scatterChart>
        <c:scatterStyle val="smoothMarker"/>
        <c:varyColors val="0"/>
        <c:ser>
          <c:idx val="0"/>
          <c:order val="0"/>
          <c:tx>
            <c:strRef>
              <c:f>Sheet1!$B$1</c:f>
              <c:strCache>
                <c:ptCount val="1"/>
                <c:pt idx="0">
                  <c:v>percent heart attacks</c:v>
                </c:pt>
              </c:strCache>
            </c:strRef>
          </c:tx>
          <c:xVal>
            <c:numRef>
              <c:f>Sheet1!$A$2:$A$12</c:f>
              <c:numCache>
                <c:formatCode>General</c:formatCode>
                <c:ptCount val="11"/>
                <c:pt idx="0">
                  <c:v>1</c:v>
                </c:pt>
                <c:pt idx="1">
                  <c:v>2</c:v>
                </c:pt>
                <c:pt idx="2">
                  <c:v>3</c:v>
                </c:pt>
                <c:pt idx="3">
                  <c:v>4</c:v>
                </c:pt>
                <c:pt idx="4">
                  <c:v>5</c:v>
                </c:pt>
                <c:pt idx="5">
                  <c:v>6</c:v>
                </c:pt>
                <c:pt idx="6">
                  <c:v>7</c:v>
                </c:pt>
                <c:pt idx="7">
                  <c:v>8</c:v>
                </c:pt>
                <c:pt idx="8">
                  <c:v>9</c:v>
                </c:pt>
                <c:pt idx="9">
                  <c:v>10</c:v>
                </c:pt>
                <c:pt idx="10">
                  <c:v>30</c:v>
                </c:pt>
              </c:numCache>
            </c:numRef>
          </c:xVal>
          <c:yVal>
            <c:numRef>
              <c:f>Sheet1!$B$2:$B$12</c:f>
              <c:numCache>
                <c:formatCode>General</c:formatCode>
                <c:ptCount val="11"/>
                <c:pt idx="0">
                  <c:v>10</c:v>
                </c:pt>
                <c:pt idx="1">
                  <c:v>13</c:v>
                </c:pt>
                <c:pt idx="2">
                  <c:v>16</c:v>
                </c:pt>
                <c:pt idx="3">
                  <c:v>18</c:v>
                </c:pt>
                <c:pt idx="4">
                  <c:v>19</c:v>
                </c:pt>
                <c:pt idx="5">
                  <c:v>22</c:v>
                </c:pt>
                <c:pt idx="6">
                  <c:v>25</c:v>
                </c:pt>
                <c:pt idx="7">
                  <c:v>29</c:v>
                </c:pt>
                <c:pt idx="8">
                  <c:v>31</c:v>
                </c:pt>
                <c:pt idx="9">
                  <c:v>33</c:v>
                </c:pt>
                <c:pt idx="10">
                  <c:v>27</c:v>
                </c:pt>
              </c:numCache>
            </c:numRef>
          </c:yVal>
          <c:smooth val="1"/>
        </c:ser>
        <c:dLbls>
          <c:showLegendKey val="0"/>
          <c:showVal val="0"/>
          <c:showCatName val="0"/>
          <c:showSerName val="0"/>
          <c:showPercent val="0"/>
          <c:showBubbleSize val="0"/>
        </c:dLbls>
        <c:axId val="44891520"/>
        <c:axId val="46679552"/>
      </c:scatterChart>
      <c:valAx>
        <c:axId val="44891520"/>
        <c:scaling>
          <c:orientation val="minMax"/>
          <c:max val="30"/>
        </c:scaling>
        <c:delete val="0"/>
        <c:axPos val="b"/>
        <c:title>
          <c:tx>
            <c:rich>
              <a:bodyPr/>
              <a:lstStyle/>
              <a:p>
                <a:pPr>
                  <a:defRPr/>
                </a:pPr>
                <a:r>
                  <a:rPr lang="en-US"/>
                  <a:t>Doughnuts</a:t>
                </a:r>
                <a:r>
                  <a:rPr lang="en-US" baseline="0"/>
                  <a:t> per day</a:t>
                </a:r>
                <a:endParaRPr lang="en-US"/>
              </a:p>
            </c:rich>
          </c:tx>
          <c:layout/>
          <c:overlay val="0"/>
        </c:title>
        <c:numFmt formatCode="General" sourceLinked="1"/>
        <c:majorTickMark val="out"/>
        <c:minorTickMark val="none"/>
        <c:tickLblPos val="nextTo"/>
        <c:crossAx val="46679552"/>
        <c:crosses val="autoZero"/>
        <c:crossBetween val="midCat"/>
      </c:valAx>
      <c:valAx>
        <c:axId val="46679552"/>
        <c:scaling>
          <c:orientation val="minMax"/>
        </c:scaling>
        <c:delete val="0"/>
        <c:axPos val="l"/>
        <c:majorGridlines/>
        <c:title>
          <c:tx>
            <c:rich>
              <a:bodyPr rot="-5400000" vert="horz"/>
              <a:lstStyle/>
              <a:p>
                <a:pPr>
                  <a:defRPr/>
                </a:pPr>
                <a:r>
                  <a:rPr lang="en-US"/>
                  <a:t>Precent incidence heart attacks</a:t>
                </a:r>
              </a:p>
            </c:rich>
          </c:tx>
          <c:layout/>
          <c:overlay val="0"/>
        </c:title>
        <c:numFmt formatCode="General" sourceLinked="1"/>
        <c:majorTickMark val="out"/>
        <c:minorTickMark val="none"/>
        <c:tickLblPos val="nextTo"/>
        <c:crossAx val="44891520"/>
        <c:crosses val="autoZero"/>
        <c:crossBetween val="midCat"/>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5B9B1-4A60-4497-8B0C-3BFC9FCCD213}"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5B9B1-4A60-4497-8B0C-3BFC9FCCD213}" type="datetimeFigureOut">
              <a:rPr lang="en-US" smtClean="0"/>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5B9B1-4A60-4497-8B0C-3BFC9FCCD213}" type="datetimeFigureOut">
              <a:rPr lang="en-US" smtClean="0"/>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boutus.assistments.org/students.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HUDM4122</a:t>
            </a:r>
            <a:br>
              <a:rPr lang="en-US" dirty="0" smtClean="0"/>
            </a:br>
            <a:r>
              <a:rPr lang="en-US" dirty="0" smtClean="0"/>
              <a:t>Probability and Statistical Inference</a:t>
            </a:r>
            <a:endParaRPr lang="en-US" dirty="0"/>
          </a:p>
        </p:txBody>
      </p:sp>
      <p:sp>
        <p:nvSpPr>
          <p:cNvPr id="3" name="Subtitle 2"/>
          <p:cNvSpPr>
            <a:spLocks noGrp="1"/>
          </p:cNvSpPr>
          <p:nvPr>
            <p:ph type="subTitle" idx="1"/>
          </p:nvPr>
        </p:nvSpPr>
        <p:spPr/>
        <p:txBody>
          <a:bodyPr/>
          <a:lstStyle/>
          <a:p>
            <a:r>
              <a:rPr lang="en-US" dirty="0" smtClean="0"/>
              <a:t>January 21, 2015</a:t>
            </a:r>
            <a:endParaRPr lang="en-US" dirty="0"/>
          </a:p>
        </p:txBody>
      </p:sp>
    </p:spTree>
    <p:extLst>
      <p:ext uri="{BB962C8B-B14F-4D97-AF65-F5344CB8AC3E}">
        <p14:creationId xmlns:p14="http://schemas.microsoft.com/office/powerpoint/2010/main" val="257289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“I am a student.”</a:t>
            </a:r>
          </a:p>
          <a:p>
            <a:r>
              <a:rPr lang="en-US" dirty="0" smtClean="0"/>
              <a:t>State: New York</a:t>
            </a:r>
          </a:p>
          <a:p>
            <a:r>
              <a:rPr lang="en-US" dirty="0" smtClean="0"/>
              <a:t>District: Columbia University</a:t>
            </a:r>
          </a:p>
          <a:p>
            <a:r>
              <a:rPr lang="en-US" dirty="0" smtClean="0"/>
              <a:t>School: Teaches College</a:t>
            </a:r>
            <a:br>
              <a:rPr lang="en-US" dirty="0" smtClean="0"/>
            </a:br>
            <a:r>
              <a:rPr lang="en-US" dirty="0" smtClean="0"/>
              <a:t>(Yes, I know. I didn’t set up the account for TC in the system)</a:t>
            </a:r>
          </a:p>
          <a:p>
            <a:r>
              <a:rPr lang="en-US" dirty="0" smtClean="0"/>
              <a:t>Register and choose me and this course as your instructor</a:t>
            </a:r>
            <a:endParaRPr lang="en-US" dirty="0"/>
          </a:p>
        </p:txBody>
      </p:sp>
    </p:spTree>
    <p:extLst>
      <p:ext uri="{BB962C8B-B14F-4D97-AF65-F5344CB8AC3E}">
        <p14:creationId xmlns:p14="http://schemas.microsoft.com/office/powerpoint/2010/main" val="124669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All homework will be completed within the </a:t>
            </a:r>
            <a:r>
              <a:rPr lang="en-US" dirty="0" err="1" smtClean="0"/>
              <a:t>ASSISTments</a:t>
            </a:r>
            <a:r>
              <a:rPr lang="en-US" dirty="0" smtClean="0"/>
              <a:t> system</a:t>
            </a:r>
          </a:p>
          <a:p>
            <a:endParaRPr lang="en-US" dirty="0" smtClean="0"/>
          </a:p>
          <a:p>
            <a:r>
              <a:rPr lang="en-US" dirty="0" err="1" smtClean="0"/>
              <a:t>ASSISTments</a:t>
            </a:r>
            <a:r>
              <a:rPr lang="en-US" dirty="0" smtClean="0"/>
              <a:t> gives you</a:t>
            </a:r>
          </a:p>
          <a:p>
            <a:pPr lvl="1"/>
            <a:r>
              <a:rPr lang="en-US" dirty="0" smtClean="0"/>
              <a:t>Immediate feedback</a:t>
            </a:r>
          </a:p>
          <a:p>
            <a:pPr lvl="1"/>
            <a:r>
              <a:rPr lang="en-US" dirty="0" smtClean="0"/>
              <a:t>Hints on demand</a:t>
            </a:r>
          </a:p>
          <a:p>
            <a:pPr lvl="1"/>
            <a:r>
              <a:rPr lang="en-US" dirty="0" smtClean="0"/>
              <a:t>Scaffolding problems to help you learn</a:t>
            </a:r>
            <a:endParaRPr lang="en-US" dirty="0"/>
          </a:p>
          <a:p>
            <a:endParaRPr lang="en-US" dirty="0"/>
          </a:p>
        </p:txBody>
      </p:sp>
    </p:spTree>
    <p:extLst>
      <p:ext uri="{BB962C8B-B14F-4D97-AF65-F5344CB8AC3E}">
        <p14:creationId xmlns:p14="http://schemas.microsoft.com/office/powerpoint/2010/main" val="1221416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You </a:t>
            </a:r>
            <a:r>
              <a:rPr lang="en-US" dirty="0"/>
              <a:t>will be graded based on successful </a:t>
            </a:r>
            <a:r>
              <a:rPr lang="en-US" dirty="0" smtClean="0"/>
              <a:t>completion of the entire homework</a:t>
            </a:r>
          </a:p>
          <a:p>
            <a:pPr lvl="1"/>
            <a:r>
              <a:rPr lang="en-US" dirty="0" smtClean="0"/>
              <a:t>You don’t have to get it right on the first try, you just have to get the right answer eventually</a:t>
            </a:r>
          </a:p>
          <a:p>
            <a:pPr lvl="1"/>
            <a:r>
              <a:rPr lang="en-US" dirty="0" smtClean="0"/>
              <a:t>However, </a:t>
            </a:r>
            <a:r>
              <a:rPr lang="en-US" dirty="0" err="1" smtClean="0"/>
              <a:t>ASSISTments</a:t>
            </a:r>
            <a:r>
              <a:rPr lang="en-US" dirty="0" smtClean="0"/>
              <a:t> will catch if you </a:t>
            </a:r>
            <a:r>
              <a:rPr lang="en-US" i="1" dirty="0" smtClean="0"/>
              <a:t>game the system</a:t>
            </a:r>
            <a:endParaRPr lang="en-US" dirty="0" smtClean="0"/>
          </a:p>
          <a:p>
            <a:pPr lvl="2"/>
            <a:r>
              <a:rPr lang="en-US" dirty="0" smtClean="0"/>
              <a:t>Getting answers by clicking through hints at high speed or systematic guessing</a:t>
            </a:r>
          </a:p>
          <a:p>
            <a:pPr lvl="2"/>
            <a:r>
              <a:rPr lang="en-US" dirty="0" smtClean="0"/>
              <a:t>You will be penalized on your grade for this</a:t>
            </a:r>
          </a:p>
          <a:p>
            <a:pPr lvl="2"/>
            <a:r>
              <a:rPr lang="en-US" dirty="0" smtClean="0"/>
              <a:t>It really can detect this! </a:t>
            </a:r>
            <a:br>
              <a:rPr lang="en-US" dirty="0" smtClean="0"/>
            </a:br>
            <a:r>
              <a:rPr lang="en-US" dirty="0" smtClean="0"/>
              <a:t>(Baker et al., 2004; </a:t>
            </a:r>
            <a:r>
              <a:rPr lang="en-US" dirty="0" err="1" smtClean="0"/>
              <a:t>Pardos</a:t>
            </a:r>
            <a:r>
              <a:rPr lang="en-US" dirty="0" smtClean="0"/>
              <a:t> et al., 2014)</a:t>
            </a:r>
            <a:endParaRPr lang="en-US" dirty="0"/>
          </a:p>
          <a:p>
            <a:pPr lvl="1"/>
            <a:endParaRPr lang="en-US" dirty="0"/>
          </a:p>
        </p:txBody>
      </p:sp>
    </p:spTree>
    <p:extLst>
      <p:ext uri="{BB962C8B-B14F-4D97-AF65-F5344CB8AC3E}">
        <p14:creationId xmlns:p14="http://schemas.microsoft.com/office/powerpoint/2010/main" val="3842005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a:t>Collaboration is encouraged in working on homework, so long as TC’s Academic Integrity </a:t>
            </a:r>
            <a:r>
              <a:rPr lang="en-US" dirty="0" smtClean="0"/>
              <a:t>Policy is </a:t>
            </a:r>
            <a:r>
              <a:rPr lang="en-US" dirty="0"/>
              <a:t>followed </a:t>
            </a:r>
            <a:endParaRPr lang="en-US" dirty="0" smtClean="0"/>
          </a:p>
          <a:p>
            <a:endParaRPr lang="en-US" dirty="0" smtClean="0"/>
          </a:p>
          <a:p>
            <a:r>
              <a:rPr lang="en-US" dirty="0" smtClean="0"/>
              <a:t>Working </a:t>
            </a:r>
            <a:r>
              <a:rPr lang="en-US" dirty="0"/>
              <a:t>together is </a:t>
            </a:r>
            <a:r>
              <a:rPr lang="en-US" dirty="0" smtClean="0"/>
              <a:t>OK</a:t>
            </a:r>
          </a:p>
          <a:p>
            <a:r>
              <a:rPr lang="en-US" dirty="0" smtClean="0"/>
              <a:t>Solving </a:t>
            </a:r>
            <a:r>
              <a:rPr lang="en-US" dirty="0"/>
              <a:t>problems together is </a:t>
            </a:r>
            <a:r>
              <a:rPr lang="en-US" dirty="0" smtClean="0"/>
              <a:t>OK</a:t>
            </a:r>
            <a:endParaRPr lang="en-US" dirty="0"/>
          </a:p>
          <a:p>
            <a:r>
              <a:rPr lang="en-US" dirty="0" smtClean="0"/>
              <a:t>Simply </a:t>
            </a:r>
            <a:r>
              <a:rPr lang="en-US" dirty="0"/>
              <a:t>copying another student’s solutions or buying answers is not OK. </a:t>
            </a:r>
            <a:endParaRPr lang="en-US" dirty="0" smtClean="0"/>
          </a:p>
          <a:p>
            <a:r>
              <a:rPr lang="en-US" dirty="0" smtClean="0"/>
              <a:t>Joint </a:t>
            </a:r>
            <a:r>
              <a:rPr lang="en-US" dirty="0"/>
              <a:t>hand-ins are </a:t>
            </a:r>
            <a:r>
              <a:rPr lang="en-US" dirty="0" smtClean="0"/>
              <a:t>not allowed</a:t>
            </a:r>
            <a:r>
              <a:rPr lang="en-US" dirty="0"/>
              <a:t>; every student must submit their solutions through the </a:t>
            </a:r>
            <a:r>
              <a:rPr lang="en-US" dirty="0" err="1"/>
              <a:t>ASSISTments</a:t>
            </a:r>
            <a:r>
              <a:rPr lang="en-US" dirty="0"/>
              <a:t> system. </a:t>
            </a:r>
          </a:p>
        </p:txBody>
      </p:sp>
    </p:spTree>
    <p:extLst>
      <p:ext uri="{BB962C8B-B14F-4D97-AF65-F5344CB8AC3E}">
        <p14:creationId xmlns:p14="http://schemas.microsoft.com/office/powerpoint/2010/main" val="2907812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First homework due Monday, February </a:t>
            </a:r>
            <a:r>
              <a:rPr lang="en-US" dirty="0" smtClean="0"/>
              <a:t>2</a:t>
            </a:r>
          </a:p>
          <a:p>
            <a:endParaRPr lang="en-US" dirty="0"/>
          </a:p>
          <a:p>
            <a:r>
              <a:rPr lang="en-US" dirty="0" smtClean="0"/>
              <a:t>It’s already available in the system for you to take a look at</a:t>
            </a:r>
            <a:endParaRPr lang="en-US" dirty="0"/>
          </a:p>
        </p:txBody>
      </p:sp>
    </p:spTree>
    <p:extLst>
      <p:ext uri="{BB962C8B-B14F-4D97-AF65-F5344CB8AC3E}">
        <p14:creationId xmlns:p14="http://schemas.microsoft.com/office/powerpoint/2010/main" val="4053859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Exams</a:t>
            </a:r>
            <a:endParaRPr lang="en-US" dirty="0"/>
          </a:p>
        </p:txBody>
      </p:sp>
      <p:sp>
        <p:nvSpPr>
          <p:cNvPr id="3" name="Content Placeholder 2"/>
          <p:cNvSpPr>
            <a:spLocks noGrp="1"/>
          </p:cNvSpPr>
          <p:nvPr>
            <p:ph idx="1"/>
          </p:nvPr>
        </p:nvSpPr>
        <p:spPr/>
        <p:txBody>
          <a:bodyPr/>
          <a:lstStyle/>
          <a:p>
            <a:r>
              <a:rPr lang="en-US" dirty="0" smtClean="0"/>
              <a:t>Midterm</a:t>
            </a:r>
          </a:p>
          <a:p>
            <a:r>
              <a:rPr lang="en-US" dirty="0" smtClean="0"/>
              <a:t>Cumulative Final</a:t>
            </a:r>
          </a:p>
          <a:p>
            <a:endParaRPr lang="en-US" dirty="0"/>
          </a:p>
          <a:p>
            <a:r>
              <a:rPr lang="en-US" dirty="0" smtClean="0"/>
              <a:t>Closed-book</a:t>
            </a:r>
            <a:r>
              <a:rPr lang="en-US" dirty="0"/>
              <a:t>, closed-resource, and no </a:t>
            </a:r>
            <a:r>
              <a:rPr lang="en-US" dirty="0" smtClean="0"/>
              <a:t>talking</a:t>
            </a:r>
          </a:p>
          <a:p>
            <a:r>
              <a:rPr lang="en-US" dirty="0" smtClean="0"/>
              <a:t>However</a:t>
            </a:r>
            <a:r>
              <a:rPr lang="en-US" dirty="0"/>
              <a:t>, you will be allowed to bring a calculator, and </a:t>
            </a:r>
            <a:r>
              <a:rPr lang="en-US" dirty="0" smtClean="0"/>
              <a:t>one page </a:t>
            </a:r>
            <a:r>
              <a:rPr lang="en-US" dirty="0"/>
              <a:t>of </a:t>
            </a:r>
            <a:r>
              <a:rPr lang="en-US" dirty="0" smtClean="0"/>
              <a:t>notes</a:t>
            </a:r>
            <a:endParaRPr lang="en-US" dirty="0"/>
          </a:p>
          <a:p>
            <a:endParaRPr lang="en-US" dirty="0"/>
          </a:p>
        </p:txBody>
      </p:sp>
    </p:spTree>
    <p:extLst>
      <p:ext uri="{BB962C8B-B14F-4D97-AF65-F5344CB8AC3E}">
        <p14:creationId xmlns:p14="http://schemas.microsoft.com/office/powerpoint/2010/main" val="3432591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a:t>
            </a:r>
            <a:endParaRPr lang="en-US" dirty="0"/>
          </a:p>
        </p:txBody>
      </p:sp>
      <p:sp>
        <p:nvSpPr>
          <p:cNvPr id="3" name="Content Placeholder 2"/>
          <p:cNvSpPr>
            <a:spLocks noGrp="1"/>
          </p:cNvSpPr>
          <p:nvPr>
            <p:ph idx="1"/>
          </p:nvPr>
        </p:nvSpPr>
        <p:spPr/>
        <p:txBody>
          <a:bodyPr>
            <a:normAutofit fontScale="92500" lnSpcReduction="10000"/>
          </a:bodyPr>
          <a:lstStyle/>
          <a:p>
            <a:r>
              <a:rPr lang="en-US" dirty="0"/>
              <a:t>Mendenhall, W., Beaver, R.J., Beaver, B.M. </a:t>
            </a:r>
            <a:r>
              <a:rPr lang="en-US" i="1" dirty="0"/>
              <a:t>Introduction to Probability and Statistics. </a:t>
            </a:r>
            <a:r>
              <a:rPr lang="en-US" dirty="0"/>
              <a:t>(2012</a:t>
            </a:r>
            <a:r>
              <a:rPr lang="en-US" dirty="0" smtClean="0"/>
              <a:t>).</a:t>
            </a:r>
          </a:p>
          <a:p>
            <a:endParaRPr lang="en-US" dirty="0"/>
          </a:p>
          <a:p>
            <a:r>
              <a:rPr lang="en-US" dirty="0"/>
              <a:t>Previous editions allowed; homework will not be assigned from the </a:t>
            </a:r>
            <a:r>
              <a:rPr lang="en-US" dirty="0" smtClean="0"/>
              <a:t>book.</a:t>
            </a:r>
          </a:p>
          <a:p>
            <a:endParaRPr lang="en-US" dirty="0"/>
          </a:p>
          <a:p>
            <a:r>
              <a:rPr lang="en-US" dirty="0" smtClean="0"/>
              <a:t>However</a:t>
            </a:r>
            <a:r>
              <a:rPr lang="en-US" dirty="0"/>
              <a:t>, use </a:t>
            </a:r>
            <a:r>
              <a:rPr lang="en-US" dirty="0" smtClean="0"/>
              <a:t>previous editions </a:t>
            </a:r>
            <a:r>
              <a:rPr lang="en-US" dirty="0"/>
              <a:t>at your own risk – I will design the courses and exams around the 2012 edition.</a:t>
            </a:r>
          </a:p>
          <a:p>
            <a:endParaRPr lang="en-US" dirty="0"/>
          </a:p>
        </p:txBody>
      </p:sp>
    </p:spTree>
    <p:extLst>
      <p:ext uri="{BB962C8B-B14F-4D97-AF65-F5344CB8AC3E}">
        <p14:creationId xmlns:p14="http://schemas.microsoft.com/office/powerpoint/2010/main" val="2911931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Forums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is a discussion forum on Moodle</a:t>
            </a:r>
          </a:p>
          <a:p>
            <a:endParaRPr lang="en-US" dirty="0"/>
          </a:p>
          <a:p>
            <a:r>
              <a:rPr lang="en-US" dirty="0" smtClean="0"/>
              <a:t>You can discuss the homework there</a:t>
            </a:r>
          </a:p>
          <a:p>
            <a:endParaRPr lang="en-US" dirty="0"/>
          </a:p>
          <a:p>
            <a:r>
              <a:rPr lang="en-US" dirty="0" smtClean="0"/>
              <a:t>You can also ask questions about the materials or class there</a:t>
            </a:r>
          </a:p>
          <a:p>
            <a:pPr lvl="1"/>
            <a:r>
              <a:rPr lang="en-US" dirty="0" smtClean="0"/>
              <a:t>Please ask general questions about the material or class on the forum or in class rather than by personal emails</a:t>
            </a:r>
            <a:endParaRPr lang="en-US" dirty="0"/>
          </a:p>
          <a:p>
            <a:pPr lvl="1"/>
            <a:r>
              <a:rPr lang="en-US" dirty="0" smtClean="0"/>
              <a:t>Your classmates may be interested too!</a:t>
            </a:r>
          </a:p>
        </p:txBody>
      </p:sp>
    </p:spTree>
    <p:extLst>
      <p:ext uri="{BB962C8B-B14F-4D97-AF65-F5344CB8AC3E}">
        <p14:creationId xmlns:p14="http://schemas.microsoft.com/office/powerpoint/2010/main" val="3371739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2111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Classes</a:t>
            </a:r>
            <a:endParaRPr lang="en-US" dirty="0"/>
          </a:p>
        </p:txBody>
      </p:sp>
      <p:sp>
        <p:nvSpPr>
          <p:cNvPr id="3" name="Content Placeholder 2"/>
          <p:cNvSpPr>
            <a:spLocks noGrp="1"/>
          </p:cNvSpPr>
          <p:nvPr>
            <p:ph idx="1"/>
          </p:nvPr>
        </p:nvSpPr>
        <p:spPr>
          <a:xfrm>
            <a:off x="457200" y="1600200"/>
            <a:ext cx="8534400" cy="5105400"/>
          </a:xfrm>
        </p:spPr>
        <p:txBody>
          <a:bodyPr>
            <a:normAutofit fontScale="92500" lnSpcReduction="10000"/>
          </a:bodyPr>
          <a:lstStyle/>
          <a:p>
            <a:r>
              <a:rPr lang="en-US" dirty="0" smtClean="0"/>
              <a:t>1/26 </a:t>
            </a:r>
            <a:r>
              <a:rPr lang="en-US" dirty="0"/>
              <a:t>Describing Data with Graphs; Basic Exploratory Data </a:t>
            </a:r>
            <a:r>
              <a:rPr lang="en-US" dirty="0" smtClean="0"/>
              <a:t>Analysis</a:t>
            </a:r>
          </a:p>
          <a:p>
            <a:pPr lvl="1"/>
            <a:r>
              <a:rPr lang="en-US" dirty="0" smtClean="0"/>
              <a:t>Ch.1</a:t>
            </a:r>
            <a:endParaRPr lang="en-US" dirty="0"/>
          </a:p>
          <a:p>
            <a:r>
              <a:rPr lang="en-US" dirty="0" smtClean="0"/>
              <a:t>1/28 </a:t>
            </a:r>
            <a:r>
              <a:rPr lang="en-US" dirty="0"/>
              <a:t>Describing Data with Numerical </a:t>
            </a:r>
            <a:r>
              <a:rPr lang="en-US" dirty="0" smtClean="0"/>
              <a:t>Measures</a:t>
            </a:r>
          </a:p>
          <a:p>
            <a:pPr lvl="1"/>
            <a:r>
              <a:rPr lang="en-US" dirty="0" smtClean="0"/>
              <a:t>Ch. 2</a:t>
            </a:r>
          </a:p>
          <a:p>
            <a:r>
              <a:rPr lang="en-US" dirty="0" smtClean="0"/>
              <a:t>2/2 Describing Bivariate Data (</a:t>
            </a:r>
            <a:r>
              <a:rPr lang="en-US" dirty="0" err="1" smtClean="0"/>
              <a:t>Asgn</a:t>
            </a:r>
            <a:r>
              <a:rPr lang="en-US" dirty="0" smtClean="0"/>
              <a:t>. 1 due)</a:t>
            </a:r>
          </a:p>
          <a:p>
            <a:pPr lvl="1"/>
            <a:r>
              <a:rPr lang="en-US" dirty="0" smtClean="0"/>
              <a:t>Ch.3</a:t>
            </a:r>
          </a:p>
          <a:p>
            <a:pPr lvl="1"/>
            <a:endParaRPr lang="en-US" dirty="0"/>
          </a:p>
          <a:p>
            <a:r>
              <a:rPr lang="en-US" dirty="0" smtClean="0"/>
              <a:t>The first three classes should mostly be review, but we’ll go a little beyond the book to keep them interesting…</a:t>
            </a:r>
          </a:p>
        </p:txBody>
      </p:sp>
    </p:spTree>
    <p:extLst>
      <p:ext uri="{BB962C8B-B14F-4D97-AF65-F5344CB8AC3E}">
        <p14:creationId xmlns:p14="http://schemas.microsoft.com/office/powerpoint/2010/main" val="1643826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Welcome to </a:t>
            </a:r>
            <a:br>
              <a:rPr lang="en-US" dirty="0" smtClean="0"/>
            </a:br>
            <a:r>
              <a:rPr lang="en-US" dirty="0"/>
              <a:t>Probability and Statistical Inference</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3124289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statistics?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58332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statistics?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study of the collection, analysis, interpretation, presentation, and organization of data.” – Wikipedia</a:t>
            </a:r>
          </a:p>
          <a:p>
            <a:endParaRPr lang="en-US" dirty="0"/>
          </a:p>
          <a:p>
            <a:r>
              <a:rPr lang="en-US" dirty="0" smtClean="0"/>
              <a:t>“The science of learning from data, and of measuring, controlling, and communicating uncertainty; and it thereby provides the navigation essential for controlling the course of scientific and societal advances.” – American Statistical Association</a:t>
            </a:r>
            <a:endParaRPr lang="en-US" dirty="0"/>
          </a:p>
        </p:txBody>
      </p:sp>
    </p:spTree>
    <p:extLst>
      <p:ext uri="{BB962C8B-B14F-4D97-AF65-F5344CB8AC3E}">
        <p14:creationId xmlns:p14="http://schemas.microsoft.com/office/powerpoint/2010/main" val="41497624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Statistics</a:t>
            </a:r>
            <a:endParaRPr lang="en-US" dirty="0"/>
          </a:p>
        </p:txBody>
      </p:sp>
      <p:sp>
        <p:nvSpPr>
          <p:cNvPr id="3" name="Content Placeholder 2"/>
          <p:cNvSpPr>
            <a:spLocks noGrp="1"/>
          </p:cNvSpPr>
          <p:nvPr>
            <p:ph idx="1"/>
          </p:nvPr>
        </p:nvSpPr>
        <p:spPr/>
        <p:txBody>
          <a:bodyPr>
            <a:normAutofit lnSpcReduction="10000"/>
          </a:bodyPr>
          <a:lstStyle/>
          <a:p>
            <a:r>
              <a:rPr lang="en-US" dirty="0" smtClean="0"/>
              <a:t>Descriptive Statistics – procedures used to summarize and describe the important characteristics of a set of measurements</a:t>
            </a:r>
          </a:p>
          <a:p>
            <a:endParaRPr lang="en-US" dirty="0"/>
          </a:p>
          <a:p>
            <a:r>
              <a:rPr lang="en-US" dirty="0" smtClean="0"/>
              <a:t>Inferential Statistics – procedures used to make inferences about population characteristics from information contained in a sample drawn from this population</a:t>
            </a:r>
          </a:p>
          <a:p>
            <a:pPr lvl="1"/>
            <a:r>
              <a:rPr lang="en-US" dirty="0" smtClean="0"/>
              <a:t>Often connected to hypothesis testing</a:t>
            </a:r>
            <a:endParaRPr lang="en-US" dirty="0"/>
          </a:p>
        </p:txBody>
      </p:sp>
    </p:spTree>
    <p:extLst>
      <p:ext uri="{BB962C8B-B14F-4D97-AF65-F5344CB8AC3E}">
        <p14:creationId xmlns:p14="http://schemas.microsoft.com/office/powerpoint/2010/main" val="1335988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Inferential Statistics and </a:t>
            </a:r>
            <a:br>
              <a:rPr lang="en-US" dirty="0" smtClean="0"/>
            </a:br>
            <a:r>
              <a:rPr lang="en-US" dirty="0" smtClean="0"/>
              <a:t>Exploratory Data Analysis</a:t>
            </a:r>
            <a:endParaRPr lang="en-US" dirty="0"/>
          </a:p>
        </p:txBody>
      </p:sp>
      <p:sp>
        <p:nvSpPr>
          <p:cNvPr id="3" name="Content Placeholder 2"/>
          <p:cNvSpPr>
            <a:spLocks noGrp="1"/>
          </p:cNvSpPr>
          <p:nvPr>
            <p:ph idx="1"/>
          </p:nvPr>
        </p:nvSpPr>
        <p:spPr/>
        <p:txBody>
          <a:bodyPr/>
          <a:lstStyle/>
          <a:p>
            <a:r>
              <a:rPr lang="en-US" dirty="0" smtClean="0"/>
              <a:t>What’s the difference?</a:t>
            </a:r>
            <a:endParaRPr lang="en-US" dirty="0"/>
          </a:p>
        </p:txBody>
      </p:sp>
    </p:spTree>
    <p:extLst>
      <p:ext uri="{BB962C8B-B14F-4D97-AF65-F5344CB8AC3E}">
        <p14:creationId xmlns:p14="http://schemas.microsoft.com/office/powerpoint/2010/main" val="5577870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Data Analysis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8097022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Data Analysis</a:t>
            </a:r>
            <a:endParaRPr lang="en-US" dirty="0"/>
          </a:p>
        </p:txBody>
      </p:sp>
      <p:sp>
        <p:nvSpPr>
          <p:cNvPr id="3" name="Content Placeholder 2"/>
          <p:cNvSpPr>
            <a:spLocks noGrp="1"/>
          </p:cNvSpPr>
          <p:nvPr>
            <p:ph idx="1"/>
          </p:nvPr>
        </p:nvSpPr>
        <p:spPr/>
        <p:txBody>
          <a:bodyPr/>
          <a:lstStyle/>
          <a:p>
            <a:r>
              <a:rPr lang="en-US" dirty="0" smtClean="0"/>
              <a:t>“Analyzing data sets to summarize their main characteristics”</a:t>
            </a:r>
          </a:p>
          <a:p>
            <a:endParaRPr lang="en-US" dirty="0"/>
          </a:p>
          <a:p>
            <a:r>
              <a:rPr lang="en-US" dirty="0" smtClean="0"/>
              <a:t>“Seeing what the data can tell us beyond the formal modeling or hypothesis testing task”</a:t>
            </a:r>
            <a:endParaRPr lang="en-US" dirty="0"/>
          </a:p>
        </p:txBody>
      </p:sp>
    </p:spTree>
    <p:extLst>
      <p:ext uri="{BB962C8B-B14F-4D97-AF65-F5344CB8AC3E}">
        <p14:creationId xmlns:p14="http://schemas.microsoft.com/office/powerpoint/2010/main" val="210810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Mining/Analytics</a:t>
            </a: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299278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Mining/Analytics</a:t>
            </a:r>
            <a:endParaRPr lang="en-US" dirty="0"/>
          </a:p>
        </p:txBody>
      </p:sp>
      <p:sp>
        <p:nvSpPr>
          <p:cNvPr id="3" name="Content Placeholder 2"/>
          <p:cNvSpPr>
            <a:spLocks noGrp="1"/>
          </p:cNvSpPr>
          <p:nvPr>
            <p:ph idx="1"/>
          </p:nvPr>
        </p:nvSpPr>
        <p:spPr/>
        <p:txBody>
          <a:bodyPr>
            <a:normAutofit/>
          </a:bodyPr>
          <a:lstStyle/>
          <a:p>
            <a:r>
              <a:rPr lang="en-US" dirty="0" smtClean="0"/>
              <a:t>“Data mining is the analysis of (often large) observational data sets to find unexpected relationships and to summarize the data in novel ways that are both understandable and useful to the data owner” – Hand, </a:t>
            </a:r>
            <a:r>
              <a:rPr lang="en-US" dirty="0" err="1" smtClean="0"/>
              <a:t>Mannila</a:t>
            </a:r>
            <a:r>
              <a:rPr lang="en-US" dirty="0" smtClean="0"/>
              <a:t>, &amp; Smyth</a:t>
            </a:r>
            <a:endParaRPr lang="en-US" dirty="0"/>
          </a:p>
        </p:txBody>
      </p:sp>
    </p:spTree>
    <p:extLst>
      <p:ext uri="{BB962C8B-B14F-4D97-AF65-F5344CB8AC3E}">
        <p14:creationId xmlns:p14="http://schemas.microsoft.com/office/powerpoint/2010/main" val="10209724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b="1" i="1" dirty="0" smtClean="0"/>
              <a:t>overly simple </a:t>
            </a:r>
            <a:r>
              <a:rPr lang="en-US" dirty="0" smtClean="0"/>
              <a:t>distinction</a:t>
            </a:r>
            <a:endParaRPr lang="en-US" dirty="0"/>
          </a:p>
        </p:txBody>
      </p:sp>
      <p:sp>
        <p:nvSpPr>
          <p:cNvPr id="3" name="Content Placeholder 2"/>
          <p:cNvSpPr>
            <a:spLocks noGrp="1"/>
          </p:cNvSpPr>
          <p:nvPr>
            <p:ph idx="1"/>
          </p:nvPr>
        </p:nvSpPr>
        <p:spPr/>
        <p:txBody>
          <a:bodyPr>
            <a:normAutofit lnSpcReduction="10000"/>
          </a:bodyPr>
          <a:lstStyle/>
          <a:p>
            <a:r>
              <a:rPr lang="en-US" dirty="0" smtClean="0"/>
              <a:t>Statistics – what is true (or at least very unlikely to be false) </a:t>
            </a:r>
          </a:p>
          <a:p>
            <a:endParaRPr lang="en-US" dirty="0"/>
          </a:p>
          <a:p>
            <a:r>
              <a:rPr lang="en-US" dirty="0" smtClean="0"/>
              <a:t>We’ll get into a more technical (and precise) definition of this when we discuss hypothesis testing</a:t>
            </a:r>
          </a:p>
          <a:p>
            <a:endParaRPr lang="en-US" dirty="0"/>
          </a:p>
          <a:p>
            <a:r>
              <a:rPr lang="en-US" dirty="0" smtClean="0"/>
              <a:t>“If my hypothesis is not true, then it would be very unlikely to see the results I’m seeing.”</a:t>
            </a:r>
          </a:p>
          <a:p>
            <a:endParaRPr lang="en-US" dirty="0"/>
          </a:p>
        </p:txBody>
      </p:sp>
    </p:spTree>
    <p:extLst>
      <p:ext uri="{BB962C8B-B14F-4D97-AF65-F5344CB8AC3E}">
        <p14:creationId xmlns:p14="http://schemas.microsoft.com/office/powerpoint/2010/main" val="151351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Offset Bright Swirly Psychedelic Pattern Wallpaper #127048 - Resolution 1200x1200 p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9600"/>
            <a:ext cx="11430000" cy="11430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33400" y="723900"/>
            <a:ext cx="8229600" cy="1104900"/>
          </a:xfrm>
          <a:gradFill flip="none" rotWithShape="1">
            <a:gsLst>
              <a:gs pos="0">
                <a:srgbClr val="FF33CC">
                  <a:shade val="30000"/>
                  <a:satMod val="115000"/>
                </a:srgbClr>
              </a:gs>
              <a:gs pos="50000">
                <a:srgbClr val="FF33CC">
                  <a:shade val="67500"/>
                  <a:satMod val="115000"/>
                </a:srgbClr>
              </a:gs>
              <a:gs pos="100000">
                <a:srgbClr val="FF33CC">
                  <a:shade val="100000"/>
                  <a:satMod val="115000"/>
                </a:srgbClr>
              </a:gs>
            </a:gsLst>
            <a:lin ang="2700000" scaled="1"/>
            <a:tileRect/>
          </a:gradFill>
        </p:spPr>
        <p:txBody>
          <a:bodyPr>
            <a:normAutofit/>
          </a:bodyPr>
          <a:lstStyle/>
          <a:p>
            <a:r>
              <a:rPr lang="en-US" dirty="0" smtClean="0"/>
              <a:t>“Did I eat a mushroom?” wondered Alice the Positivist Philosopher.</a:t>
            </a:r>
          </a:p>
        </p:txBody>
      </p:sp>
    </p:spTree>
    <p:extLst>
      <p:ext uri="{BB962C8B-B14F-4D97-AF65-F5344CB8AC3E}">
        <p14:creationId xmlns:p14="http://schemas.microsoft.com/office/powerpoint/2010/main" val="2239792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goals</a:t>
            </a:r>
            <a:endParaRPr lang="en-US" dirty="0"/>
          </a:p>
        </p:txBody>
      </p:sp>
      <p:sp>
        <p:nvSpPr>
          <p:cNvPr id="3" name="Content Placeholder 2"/>
          <p:cNvSpPr>
            <a:spLocks noGrp="1"/>
          </p:cNvSpPr>
          <p:nvPr>
            <p:ph idx="1"/>
          </p:nvPr>
        </p:nvSpPr>
        <p:spPr/>
        <p:txBody>
          <a:bodyPr/>
          <a:lstStyle/>
          <a:p>
            <a:r>
              <a:rPr lang="en-US" dirty="0" smtClean="0"/>
              <a:t>Understand the theory behind probability and statistics</a:t>
            </a:r>
          </a:p>
          <a:p>
            <a:endParaRPr lang="en-US" dirty="0"/>
          </a:p>
          <a:p>
            <a:r>
              <a:rPr lang="en-US" dirty="0" smtClean="0"/>
              <a:t>Learn how to validly use core statistical methods</a:t>
            </a:r>
            <a:endParaRPr lang="en-US" dirty="0"/>
          </a:p>
        </p:txBody>
      </p:sp>
    </p:spTree>
    <p:extLst>
      <p:ext uri="{BB962C8B-B14F-4D97-AF65-F5344CB8AC3E}">
        <p14:creationId xmlns:p14="http://schemas.microsoft.com/office/powerpoint/2010/main" val="2527728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Offset Bright Swirly Psychedelic Pattern Wallpaper #127048 - Resolution 1200x1200 p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9600"/>
            <a:ext cx="11430000" cy="11430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33400" y="4343400"/>
            <a:ext cx="8153400" cy="1714500"/>
          </a:xfr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100000" t="100000"/>
            </a:path>
            <a:tileRect r="-100000" b="-100000"/>
          </a:gradFill>
        </p:spPr>
        <p:txBody>
          <a:bodyPr>
            <a:normAutofit/>
          </a:bodyPr>
          <a:lstStyle/>
          <a:p>
            <a:r>
              <a:rPr lang="en-US" dirty="0" smtClean="0"/>
              <a:t>“If I did not just eat a mushroom, then it would be very unlikely to see the results I’m seeing.”</a:t>
            </a:r>
          </a:p>
          <a:p>
            <a:endParaRPr lang="en-US" dirty="0"/>
          </a:p>
        </p:txBody>
      </p:sp>
    </p:spTree>
    <p:extLst>
      <p:ext uri="{BB962C8B-B14F-4D97-AF65-F5344CB8AC3E}">
        <p14:creationId xmlns:p14="http://schemas.microsoft.com/office/powerpoint/2010/main" val="3338673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b="1" i="1" dirty="0" smtClean="0"/>
              <a:t>overly simple </a:t>
            </a:r>
            <a:r>
              <a:rPr lang="en-US" dirty="0" smtClean="0"/>
              <a:t>distinction</a:t>
            </a:r>
            <a:endParaRPr lang="en-US" dirty="0"/>
          </a:p>
        </p:txBody>
      </p:sp>
      <p:sp>
        <p:nvSpPr>
          <p:cNvPr id="3" name="Content Placeholder 2"/>
          <p:cNvSpPr>
            <a:spLocks noGrp="1"/>
          </p:cNvSpPr>
          <p:nvPr>
            <p:ph idx="1"/>
          </p:nvPr>
        </p:nvSpPr>
        <p:spPr/>
        <p:txBody>
          <a:bodyPr/>
          <a:lstStyle/>
          <a:p>
            <a:r>
              <a:rPr lang="en-US" dirty="0" smtClean="0"/>
              <a:t>Statistics – what is true (or at least very unlikely to be false) </a:t>
            </a:r>
          </a:p>
          <a:p>
            <a:endParaRPr lang="en-US" dirty="0"/>
          </a:p>
        </p:txBody>
      </p:sp>
    </p:spTree>
    <p:extLst>
      <p:ext uri="{BB962C8B-B14F-4D97-AF65-F5344CB8AC3E}">
        <p14:creationId xmlns:p14="http://schemas.microsoft.com/office/powerpoint/2010/main" val="6237856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b="1" i="1" dirty="0" smtClean="0"/>
              <a:t>overly simple </a:t>
            </a:r>
            <a:r>
              <a:rPr lang="en-US" dirty="0" smtClean="0"/>
              <a:t>distinction</a:t>
            </a:r>
            <a:endParaRPr lang="en-US" dirty="0"/>
          </a:p>
        </p:txBody>
      </p:sp>
      <p:sp>
        <p:nvSpPr>
          <p:cNvPr id="3" name="Content Placeholder 2"/>
          <p:cNvSpPr>
            <a:spLocks noGrp="1"/>
          </p:cNvSpPr>
          <p:nvPr>
            <p:ph idx="1"/>
          </p:nvPr>
        </p:nvSpPr>
        <p:spPr/>
        <p:txBody>
          <a:bodyPr/>
          <a:lstStyle/>
          <a:p>
            <a:r>
              <a:rPr lang="en-US" dirty="0" smtClean="0"/>
              <a:t>Statistics – what is true (or at least very unlikely to be false) </a:t>
            </a:r>
          </a:p>
          <a:p>
            <a:r>
              <a:rPr lang="en-US" dirty="0" smtClean="0"/>
              <a:t>Data Mining – what is general and useful</a:t>
            </a:r>
          </a:p>
          <a:p>
            <a:endParaRPr lang="en-US" dirty="0"/>
          </a:p>
        </p:txBody>
      </p:sp>
    </p:spTree>
    <p:extLst>
      <p:ext uri="{BB962C8B-B14F-4D97-AF65-F5344CB8AC3E}">
        <p14:creationId xmlns:p14="http://schemas.microsoft.com/office/powerpoint/2010/main" val="36426377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b="1" i="1" dirty="0" smtClean="0"/>
              <a:t>overly simple </a:t>
            </a:r>
            <a:r>
              <a:rPr lang="en-US" dirty="0" smtClean="0"/>
              <a:t>distinction</a:t>
            </a:r>
            <a:endParaRPr lang="en-US" dirty="0"/>
          </a:p>
        </p:txBody>
      </p:sp>
      <p:sp>
        <p:nvSpPr>
          <p:cNvPr id="3" name="Content Placeholder 2"/>
          <p:cNvSpPr>
            <a:spLocks noGrp="1"/>
          </p:cNvSpPr>
          <p:nvPr>
            <p:ph idx="1"/>
          </p:nvPr>
        </p:nvSpPr>
        <p:spPr/>
        <p:txBody>
          <a:bodyPr/>
          <a:lstStyle/>
          <a:p>
            <a:r>
              <a:rPr lang="en-US" dirty="0" smtClean="0"/>
              <a:t>Statistics – what is true (or at least very unlikely to be false) </a:t>
            </a:r>
          </a:p>
          <a:p>
            <a:r>
              <a:rPr lang="en-US" dirty="0" smtClean="0"/>
              <a:t>Data Mining – what is general and useful</a:t>
            </a:r>
          </a:p>
          <a:p>
            <a:r>
              <a:rPr lang="en-US" dirty="0"/>
              <a:t>Exploratory data analysis – what is meaningful</a:t>
            </a:r>
          </a:p>
          <a:p>
            <a:endParaRPr lang="en-US" dirty="0"/>
          </a:p>
        </p:txBody>
      </p:sp>
    </p:spTree>
    <p:extLst>
      <p:ext uri="{BB962C8B-B14F-4D97-AF65-F5344CB8AC3E}">
        <p14:creationId xmlns:p14="http://schemas.microsoft.com/office/powerpoint/2010/main" val="6237856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Statistics – do doughnuts cause heart attacks?</a:t>
            </a:r>
          </a:p>
        </p:txBody>
      </p:sp>
    </p:spTree>
    <p:extLst>
      <p:ext uri="{BB962C8B-B14F-4D97-AF65-F5344CB8AC3E}">
        <p14:creationId xmlns:p14="http://schemas.microsoft.com/office/powerpoint/2010/main" val="41452559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Statistics – do doughnuts cause heart attacks?</a:t>
            </a:r>
          </a:p>
        </p:txBody>
      </p:sp>
      <p:pic>
        <p:nvPicPr>
          <p:cNvPr id="1026" name="Picture 2" descr="http://fc07.deviantart.net/fs23/f/2007/336/f/6/Homer_Simpson_by_Pixelpanz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4250" y="2819400"/>
            <a:ext cx="4248150" cy="3398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4266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Statistics – do doughnuts cause heart attacks?</a:t>
            </a:r>
          </a:p>
          <a:p>
            <a:r>
              <a:rPr lang="en-US" dirty="0" smtClean="0"/>
              <a:t>Data Mining – which type of doughnuts cause heart attacks for which kind of people?</a:t>
            </a:r>
          </a:p>
        </p:txBody>
      </p:sp>
    </p:spTree>
    <p:extLst>
      <p:ext uri="{BB962C8B-B14F-4D97-AF65-F5344CB8AC3E}">
        <p14:creationId xmlns:p14="http://schemas.microsoft.com/office/powerpoint/2010/main" val="20470925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Statistics – do doughnuts cause heart attacks?</a:t>
            </a:r>
          </a:p>
          <a:p>
            <a:r>
              <a:rPr lang="en-US" dirty="0" smtClean="0"/>
              <a:t>Data Mining – which type of doughnuts cause heart attacks for which kind of people?</a:t>
            </a:r>
          </a:p>
          <a:p>
            <a:r>
              <a:rPr lang="en-US" dirty="0"/>
              <a:t>Exploratory data analysis – </a:t>
            </a:r>
          </a:p>
        </p:txBody>
      </p:sp>
      <p:graphicFrame>
        <p:nvGraphicFramePr>
          <p:cNvPr id="5" name="Chart 4"/>
          <p:cNvGraphicFramePr>
            <a:graphicFrameLocks/>
          </p:cNvGraphicFramePr>
          <p:nvPr>
            <p:extLst>
              <p:ext uri="{D42A27DB-BD31-4B8C-83A1-F6EECF244321}">
                <p14:modId xmlns:p14="http://schemas.microsoft.com/office/powerpoint/2010/main" val="2757991373"/>
              </p:ext>
            </p:extLst>
          </p:nvPr>
        </p:nvGraphicFramePr>
        <p:xfrm>
          <a:off x="2286000" y="3962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98395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Statistics – do doughnuts cause heart attacks?</a:t>
            </a:r>
          </a:p>
          <a:p>
            <a:r>
              <a:rPr lang="en-US" dirty="0" smtClean="0"/>
              <a:t>Data Mining – which type of doughnuts cause heart attacks for which kind of people?</a:t>
            </a:r>
          </a:p>
          <a:p>
            <a:r>
              <a:rPr lang="en-US" dirty="0"/>
              <a:t>Exploratory data analysis – </a:t>
            </a:r>
          </a:p>
        </p:txBody>
      </p:sp>
      <p:graphicFrame>
        <p:nvGraphicFramePr>
          <p:cNvPr id="5" name="Chart 4"/>
          <p:cNvGraphicFramePr>
            <a:graphicFrameLocks/>
          </p:cNvGraphicFramePr>
          <p:nvPr>
            <p:extLst>
              <p:ext uri="{D42A27DB-BD31-4B8C-83A1-F6EECF244321}">
                <p14:modId xmlns:p14="http://schemas.microsoft.com/office/powerpoint/2010/main" val="1889365142"/>
              </p:ext>
            </p:extLst>
          </p:nvPr>
        </p:nvGraphicFramePr>
        <p:xfrm>
          <a:off x="2286000" y="3962400"/>
          <a:ext cx="4572000" cy="2743200"/>
        </p:xfrm>
        <a:graphic>
          <a:graphicData uri="http://schemas.openxmlformats.org/drawingml/2006/chart">
            <c:chart xmlns:c="http://schemas.openxmlformats.org/drawingml/2006/chart" xmlns:r="http://schemas.openxmlformats.org/officeDocument/2006/relationships" r:id="rId2"/>
          </a:graphicData>
        </a:graphic>
      </p:graphicFrame>
      <p:pic>
        <p:nvPicPr>
          <p:cNvPr id="2050" name="Picture 2" descr="http://quib.ly/media/admin_upload/Homer_simpsonwoohooo.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3962400"/>
            <a:ext cx="1028700"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3925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a:t>
            </a:r>
            <a:r>
              <a:rPr lang="en-US" b="1" i="1" dirty="0" smtClean="0"/>
              <a:t>overly simple </a:t>
            </a:r>
            <a:r>
              <a:rPr lang="en-US" dirty="0" smtClean="0"/>
              <a:t>distinction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35985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We’ll Cover</a:t>
            </a:r>
            <a:endParaRPr lang="en-US" dirty="0"/>
          </a:p>
        </p:txBody>
      </p:sp>
      <p:sp>
        <p:nvSpPr>
          <p:cNvPr id="3" name="Content Placeholder 2"/>
          <p:cNvSpPr>
            <a:spLocks noGrp="1"/>
          </p:cNvSpPr>
          <p:nvPr>
            <p:ph idx="1"/>
          </p:nvPr>
        </p:nvSpPr>
        <p:spPr/>
        <p:txBody>
          <a:bodyPr/>
          <a:lstStyle/>
          <a:p>
            <a:r>
              <a:rPr lang="en-US" dirty="0"/>
              <a:t>Elementary probability theory</a:t>
            </a:r>
          </a:p>
          <a:p>
            <a:r>
              <a:rPr lang="en-US" dirty="0" smtClean="0"/>
              <a:t>Random </a:t>
            </a:r>
            <a:r>
              <a:rPr lang="en-US" dirty="0"/>
              <a:t>variables and probability distributions</a:t>
            </a:r>
          </a:p>
          <a:p>
            <a:r>
              <a:rPr lang="en-US" dirty="0" smtClean="0"/>
              <a:t>Sampling </a:t>
            </a:r>
            <a:r>
              <a:rPr lang="en-US" dirty="0"/>
              <a:t>distributions</a:t>
            </a:r>
          </a:p>
          <a:p>
            <a:r>
              <a:rPr lang="en-US" dirty="0" smtClean="0"/>
              <a:t>Estimation </a:t>
            </a:r>
            <a:r>
              <a:rPr lang="en-US" dirty="0"/>
              <a:t>theory</a:t>
            </a:r>
          </a:p>
          <a:p>
            <a:r>
              <a:rPr lang="en-US" dirty="0" smtClean="0"/>
              <a:t>Hypothesis </a:t>
            </a:r>
            <a:r>
              <a:rPr lang="en-US" dirty="0"/>
              <a:t>testing using binomial, normal, T, chi square, and F distributions.</a:t>
            </a:r>
          </a:p>
        </p:txBody>
      </p:sp>
    </p:spTree>
    <p:extLst>
      <p:ext uri="{BB962C8B-B14F-4D97-AF65-F5344CB8AC3E}">
        <p14:creationId xmlns:p14="http://schemas.microsoft.com/office/powerpoint/2010/main" val="36671490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class</a:t>
            </a:r>
            <a:endParaRPr lang="en-US" dirty="0"/>
          </a:p>
        </p:txBody>
      </p:sp>
      <p:sp>
        <p:nvSpPr>
          <p:cNvPr id="3" name="Content Placeholder 2"/>
          <p:cNvSpPr>
            <a:spLocks noGrp="1"/>
          </p:cNvSpPr>
          <p:nvPr>
            <p:ph idx="1"/>
          </p:nvPr>
        </p:nvSpPr>
        <p:spPr/>
        <p:txBody>
          <a:bodyPr/>
          <a:lstStyle/>
          <a:p>
            <a:r>
              <a:rPr lang="en-US" dirty="0" smtClean="0"/>
              <a:t>Statistics – at an introductory level</a:t>
            </a:r>
          </a:p>
          <a:p>
            <a:r>
              <a:rPr lang="en-US" dirty="0" smtClean="0"/>
              <a:t>A little bit of EDA – for more, see Visual Explanations by </a:t>
            </a:r>
            <a:r>
              <a:rPr lang="en-US" dirty="0" err="1" smtClean="0"/>
              <a:t>Tversky</a:t>
            </a:r>
            <a:endParaRPr lang="en-US" dirty="0" smtClean="0"/>
          </a:p>
          <a:p>
            <a:r>
              <a:rPr lang="en-US" dirty="0" smtClean="0"/>
              <a:t>No data mining – for more, see Core Methods in Educational Data Mining by Baker</a:t>
            </a:r>
          </a:p>
          <a:p>
            <a:endParaRPr lang="en-US" dirty="0"/>
          </a:p>
        </p:txBody>
      </p:sp>
    </p:spTree>
    <p:extLst>
      <p:ext uri="{BB962C8B-B14F-4D97-AF65-F5344CB8AC3E}">
        <p14:creationId xmlns:p14="http://schemas.microsoft.com/office/powerpoint/2010/main" val="34828154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583134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and Population</a:t>
            </a:r>
            <a:endParaRPr lang="en-US" dirty="0"/>
          </a:p>
        </p:txBody>
      </p:sp>
      <p:sp>
        <p:nvSpPr>
          <p:cNvPr id="8" name="Content Placeholder 2"/>
          <p:cNvSpPr>
            <a:spLocks noGrp="1"/>
          </p:cNvSpPr>
          <p:nvPr>
            <p:ph idx="1"/>
          </p:nvPr>
        </p:nvSpPr>
        <p:spPr>
          <a:xfrm>
            <a:off x="457200" y="1600200"/>
            <a:ext cx="8229600" cy="4525963"/>
          </a:xfrm>
        </p:spPr>
        <p:txBody>
          <a:bodyPr>
            <a:normAutofit/>
          </a:bodyPr>
          <a:lstStyle/>
          <a:p>
            <a:r>
              <a:rPr lang="en-US" dirty="0" smtClean="0"/>
              <a:t>A </a:t>
            </a:r>
            <a:r>
              <a:rPr lang="en-US" b="1" i="1" dirty="0" smtClean="0"/>
              <a:t>sample </a:t>
            </a:r>
            <a:r>
              <a:rPr lang="en-US" dirty="0" smtClean="0"/>
              <a:t>is a small, representative portion of a larger </a:t>
            </a:r>
            <a:r>
              <a:rPr lang="en-US" b="1" i="1" dirty="0" smtClean="0"/>
              <a:t>population</a:t>
            </a:r>
            <a:endParaRPr lang="en-US" dirty="0"/>
          </a:p>
        </p:txBody>
      </p:sp>
    </p:spTree>
    <p:extLst>
      <p:ext uri="{BB962C8B-B14F-4D97-AF65-F5344CB8AC3E}">
        <p14:creationId xmlns:p14="http://schemas.microsoft.com/office/powerpoint/2010/main" val="9786615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and Population</a:t>
            </a:r>
            <a:endParaRPr lang="en-US" dirty="0"/>
          </a:p>
        </p:txBody>
      </p:sp>
      <p:sp>
        <p:nvSpPr>
          <p:cNvPr id="4" name="Oval 3"/>
          <p:cNvSpPr/>
          <p:nvPr/>
        </p:nvSpPr>
        <p:spPr>
          <a:xfrm>
            <a:off x="1295400" y="1981200"/>
            <a:ext cx="5257800" cy="403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495800" y="4262120"/>
            <a:ext cx="12954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828800" y="3352800"/>
            <a:ext cx="2667000" cy="584775"/>
          </a:xfrm>
          <a:prstGeom prst="rect">
            <a:avLst/>
          </a:prstGeom>
          <a:noFill/>
        </p:spPr>
        <p:txBody>
          <a:bodyPr wrap="square" rtlCol="0">
            <a:spAutoFit/>
          </a:bodyPr>
          <a:lstStyle/>
          <a:p>
            <a:r>
              <a:rPr lang="en-US" sz="3200" dirty="0" smtClean="0"/>
              <a:t>POPULATION</a:t>
            </a:r>
            <a:endParaRPr lang="en-US" sz="3200" dirty="0"/>
          </a:p>
        </p:txBody>
      </p:sp>
      <p:sp>
        <p:nvSpPr>
          <p:cNvPr id="7" name="TextBox 6"/>
          <p:cNvSpPr txBox="1"/>
          <p:nvPr/>
        </p:nvSpPr>
        <p:spPr>
          <a:xfrm>
            <a:off x="4572000" y="4594017"/>
            <a:ext cx="1485900" cy="461665"/>
          </a:xfrm>
          <a:prstGeom prst="rect">
            <a:avLst/>
          </a:prstGeom>
          <a:noFill/>
        </p:spPr>
        <p:txBody>
          <a:bodyPr wrap="square" rtlCol="0">
            <a:spAutoFit/>
          </a:bodyPr>
          <a:lstStyle/>
          <a:p>
            <a:r>
              <a:rPr lang="en-US" sz="2400" dirty="0" smtClean="0"/>
              <a:t>SAMPLE</a:t>
            </a:r>
            <a:endParaRPr lang="en-US" sz="2400" dirty="0"/>
          </a:p>
        </p:txBody>
      </p:sp>
    </p:spTree>
    <p:extLst>
      <p:ext uri="{BB962C8B-B14F-4D97-AF65-F5344CB8AC3E}">
        <p14:creationId xmlns:p14="http://schemas.microsoft.com/office/powerpoint/2010/main" val="1704445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and Population</a:t>
            </a:r>
            <a:endParaRPr lang="en-US" dirty="0"/>
          </a:p>
        </p:txBody>
      </p:sp>
      <p:sp>
        <p:nvSpPr>
          <p:cNvPr id="4" name="Oval 3"/>
          <p:cNvSpPr/>
          <p:nvPr/>
        </p:nvSpPr>
        <p:spPr>
          <a:xfrm>
            <a:off x="1295400" y="1981200"/>
            <a:ext cx="5257800" cy="403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495800" y="4262120"/>
            <a:ext cx="14859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828800" y="3352800"/>
            <a:ext cx="4229100" cy="584775"/>
          </a:xfrm>
          <a:prstGeom prst="rect">
            <a:avLst/>
          </a:prstGeom>
          <a:noFill/>
        </p:spPr>
        <p:txBody>
          <a:bodyPr wrap="square" rtlCol="0">
            <a:spAutoFit/>
          </a:bodyPr>
          <a:lstStyle/>
          <a:p>
            <a:r>
              <a:rPr lang="en-US" sz="3200" dirty="0" smtClean="0"/>
              <a:t>WORLD POPULATION</a:t>
            </a:r>
            <a:endParaRPr lang="en-US" sz="3200" dirty="0"/>
          </a:p>
        </p:txBody>
      </p:sp>
      <p:sp>
        <p:nvSpPr>
          <p:cNvPr id="7" name="TextBox 6"/>
          <p:cNvSpPr txBox="1"/>
          <p:nvPr/>
        </p:nvSpPr>
        <p:spPr>
          <a:xfrm>
            <a:off x="4572000" y="4479677"/>
            <a:ext cx="1485900" cy="707886"/>
          </a:xfrm>
          <a:prstGeom prst="rect">
            <a:avLst/>
          </a:prstGeom>
          <a:noFill/>
        </p:spPr>
        <p:txBody>
          <a:bodyPr wrap="square" rtlCol="0">
            <a:spAutoFit/>
          </a:bodyPr>
          <a:lstStyle/>
          <a:p>
            <a:r>
              <a:rPr lang="en-US" sz="2000" dirty="0" smtClean="0"/>
              <a:t>172 people you studied</a:t>
            </a:r>
            <a:endParaRPr lang="en-US" sz="2000" dirty="0"/>
          </a:p>
        </p:txBody>
      </p:sp>
    </p:spTree>
    <p:extLst>
      <p:ext uri="{BB962C8B-B14F-4D97-AF65-F5344CB8AC3E}">
        <p14:creationId xmlns:p14="http://schemas.microsoft.com/office/powerpoint/2010/main" val="10230539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and Population</a:t>
            </a:r>
            <a:endParaRPr lang="en-US" dirty="0"/>
          </a:p>
        </p:txBody>
      </p:sp>
      <p:sp>
        <p:nvSpPr>
          <p:cNvPr id="4" name="Oval 3"/>
          <p:cNvSpPr/>
          <p:nvPr/>
        </p:nvSpPr>
        <p:spPr>
          <a:xfrm>
            <a:off x="1295400" y="1981200"/>
            <a:ext cx="5257800" cy="403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495800" y="4262120"/>
            <a:ext cx="14859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828800" y="3352800"/>
            <a:ext cx="4229100" cy="584775"/>
          </a:xfrm>
          <a:prstGeom prst="rect">
            <a:avLst/>
          </a:prstGeom>
          <a:noFill/>
        </p:spPr>
        <p:txBody>
          <a:bodyPr wrap="square" rtlCol="0">
            <a:spAutoFit/>
          </a:bodyPr>
          <a:lstStyle/>
          <a:p>
            <a:r>
              <a:rPr lang="en-US" sz="3200" dirty="0" smtClean="0"/>
              <a:t>CANCER SURVIVORS</a:t>
            </a:r>
            <a:endParaRPr lang="en-US" sz="3200" dirty="0"/>
          </a:p>
        </p:txBody>
      </p:sp>
      <p:sp>
        <p:nvSpPr>
          <p:cNvPr id="7" name="TextBox 6"/>
          <p:cNvSpPr txBox="1"/>
          <p:nvPr/>
        </p:nvSpPr>
        <p:spPr>
          <a:xfrm>
            <a:off x="4572000" y="4479677"/>
            <a:ext cx="1485900" cy="707886"/>
          </a:xfrm>
          <a:prstGeom prst="rect">
            <a:avLst/>
          </a:prstGeom>
          <a:noFill/>
        </p:spPr>
        <p:txBody>
          <a:bodyPr wrap="square" rtlCol="0">
            <a:spAutoFit/>
          </a:bodyPr>
          <a:lstStyle/>
          <a:p>
            <a:r>
              <a:rPr lang="en-US" sz="2000" dirty="0" smtClean="0"/>
              <a:t>28 people you studied</a:t>
            </a:r>
            <a:endParaRPr lang="en-US" sz="2000" dirty="0"/>
          </a:p>
        </p:txBody>
      </p:sp>
    </p:spTree>
    <p:extLst>
      <p:ext uri="{BB962C8B-B14F-4D97-AF65-F5344CB8AC3E}">
        <p14:creationId xmlns:p14="http://schemas.microsoft.com/office/powerpoint/2010/main" val="7623014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sample</a:t>
            </a:r>
            <a:endParaRPr lang="en-US" dirty="0"/>
          </a:p>
        </p:txBody>
      </p:sp>
      <p:sp>
        <p:nvSpPr>
          <p:cNvPr id="3" name="Content Placeholder 2"/>
          <p:cNvSpPr>
            <a:spLocks noGrp="1"/>
          </p:cNvSpPr>
          <p:nvPr>
            <p:ph idx="1"/>
          </p:nvPr>
        </p:nvSpPr>
        <p:spPr/>
        <p:txBody>
          <a:bodyPr>
            <a:normAutofit lnSpcReduction="10000"/>
          </a:bodyPr>
          <a:lstStyle/>
          <a:p>
            <a:r>
              <a:rPr lang="en-US" dirty="0" smtClean="0"/>
              <a:t>Make inferences about the overall population from a small amount of data that is easier to collect</a:t>
            </a:r>
          </a:p>
          <a:p>
            <a:endParaRPr lang="en-US" dirty="0"/>
          </a:p>
          <a:p>
            <a:r>
              <a:rPr lang="en-US" dirty="0" smtClean="0"/>
              <a:t>If sample is </a:t>
            </a:r>
            <a:r>
              <a:rPr lang="en-US" b="1" i="1" dirty="0" smtClean="0"/>
              <a:t>randomly selected </a:t>
            </a:r>
            <a:r>
              <a:rPr lang="en-US" dirty="0" smtClean="0"/>
              <a:t>from overall population, all that matters is the size of the sample and the magnitude of the relationship</a:t>
            </a:r>
          </a:p>
          <a:p>
            <a:endParaRPr lang="en-US" dirty="0"/>
          </a:p>
          <a:p>
            <a:r>
              <a:rPr lang="en-US" dirty="0" smtClean="0"/>
              <a:t>Hard to get true random sample in real life</a:t>
            </a:r>
            <a:endParaRPr lang="en-US" dirty="0"/>
          </a:p>
        </p:txBody>
      </p:sp>
    </p:spTree>
    <p:extLst>
      <p:ext uri="{BB962C8B-B14F-4D97-AF65-F5344CB8AC3E}">
        <p14:creationId xmlns:p14="http://schemas.microsoft.com/office/powerpoint/2010/main" val="18401324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random sample?</a:t>
            </a:r>
            <a:endParaRPr lang="en-US" dirty="0"/>
          </a:p>
        </p:txBody>
      </p:sp>
      <p:sp>
        <p:nvSpPr>
          <p:cNvPr id="3" name="Content Placeholder 2"/>
          <p:cNvSpPr>
            <a:spLocks noGrp="1"/>
          </p:cNvSpPr>
          <p:nvPr>
            <p:ph idx="1"/>
          </p:nvPr>
        </p:nvSpPr>
        <p:spPr/>
        <p:txBody>
          <a:bodyPr/>
          <a:lstStyle/>
          <a:p>
            <a:r>
              <a:rPr lang="en-US" dirty="0" smtClean="0"/>
              <a:t>Each member of the population has an equal chance of being selected</a:t>
            </a:r>
          </a:p>
          <a:p>
            <a:endParaRPr lang="en-US" dirty="0"/>
          </a:p>
          <a:p>
            <a:r>
              <a:rPr lang="en-US" dirty="0" smtClean="0"/>
              <a:t>What are some examples of random samples?</a:t>
            </a:r>
            <a:endParaRPr lang="en-US" dirty="0"/>
          </a:p>
          <a:p>
            <a:pPr lvl="1"/>
            <a:r>
              <a:rPr lang="en-US" dirty="0" smtClean="0"/>
              <a:t>Population: TC students; Sample: 50 students chosen out of entire TC directory </a:t>
            </a:r>
          </a:p>
          <a:p>
            <a:pPr lvl="1"/>
            <a:r>
              <a:rPr lang="en-US" dirty="0" smtClean="0"/>
              <a:t>Other examples?</a:t>
            </a:r>
          </a:p>
          <a:p>
            <a:endParaRPr lang="en-US" dirty="0" smtClean="0"/>
          </a:p>
        </p:txBody>
      </p:sp>
    </p:spTree>
    <p:extLst>
      <p:ext uri="{BB962C8B-B14F-4D97-AF65-F5344CB8AC3E}">
        <p14:creationId xmlns:p14="http://schemas.microsoft.com/office/powerpoint/2010/main" val="15683555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random sample?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member of the population has an equal chance of being selected</a:t>
            </a:r>
          </a:p>
          <a:p>
            <a:endParaRPr lang="en-US" dirty="0"/>
          </a:p>
          <a:p>
            <a:r>
              <a:rPr lang="en-US" dirty="0" smtClean="0"/>
              <a:t>What are some examples of non-random samples?</a:t>
            </a:r>
            <a:endParaRPr lang="en-US" dirty="0"/>
          </a:p>
          <a:p>
            <a:pPr lvl="1"/>
            <a:r>
              <a:rPr lang="en-US" dirty="0" smtClean="0"/>
              <a:t>Population: All Americans; Sample: People who know my Uncle Jerry</a:t>
            </a:r>
          </a:p>
          <a:p>
            <a:pPr lvl="1"/>
            <a:r>
              <a:rPr lang="en-US" dirty="0" smtClean="0"/>
              <a:t>Population: U.S. high school </a:t>
            </a:r>
            <a:r>
              <a:rPr lang="en-US" dirty="0"/>
              <a:t>s</a:t>
            </a:r>
            <a:r>
              <a:rPr lang="en-US" dirty="0" smtClean="0"/>
              <a:t>tudents; Sample: Students at Midtown High School</a:t>
            </a:r>
          </a:p>
          <a:p>
            <a:pPr lvl="1"/>
            <a:r>
              <a:rPr lang="en-US" dirty="0" smtClean="0"/>
              <a:t>Other examples?</a:t>
            </a:r>
          </a:p>
          <a:p>
            <a:endParaRPr lang="en-US" dirty="0" smtClean="0"/>
          </a:p>
        </p:txBody>
      </p:sp>
    </p:spTree>
    <p:extLst>
      <p:ext uri="{BB962C8B-B14F-4D97-AF65-F5344CB8AC3E}">
        <p14:creationId xmlns:p14="http://schemas.microsoft.com/office/powerpoint/2010/main" val="1718650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a:t>
            </a:r>
            <a:r>
              <a:rPr lang="en-US" b="1" i="1" dirty="0" smtClean="0"/>
              <a:t>overly simple </a:t>
            </a:r>
            <a:r>
              <a:rPr lang="en-US" dirty="0" smtClean="0"/>
              <a:t>distinction</a:t>
            </a:r>
            <a:endParaRPr lang="en-US" dirty="0"/>
          </a:p>
        </p:txBody>
      </p:sp>
      <p:sp>
        <p:nvSpPr>
          <p:cNvPr id="3" name="Content Placeholder 2"/>
          <p:cNvSpPr>
            <a:spLocks noGrp="1"/>
          </p:cNvSpPr>
          <p:nvPr>
            <p:ph idx="1"/>
          </p:nvPr>
        </p:nvSpPr>
        <p:spPr/>
        <p:txBody>
          <a:bodyPr/>
          <a:lstStyle/>
          <a:p>
            <a:r>
              <a:rPr lang="en-US" dirty="0" smtClean="0"/>
              <a:t>Statistics – small data sets; samples rather than entire populations</a:t>
            </a:r>
          </a:p>
          <a:p>
            <a:r>
              <a:rPr lang="en-US" dirty="0" smtClean="0"/>
              <a:t>Data Mining – big data sets; entire populations</a:t>
            </a:r>
          </a:p>
          <a:p>
            <a:r>
              <a:rPr lang="en-US" dirty="0"/>
              <a:t>Exploratory data analysis – </a:t>
            </a:r>
            <a:r>
              <a:rPr lang="en-US" dirty="0" smtClean="0"/>
              <a:t>doesn’t matter as long as you can show it in a graph</a:t>
            </a:r>
            <a:endParaRPr lang="en-US" dirty="0"/>
          </a:p>
          <a:p>
            <a:endParaRPr lang="en-US" dirty="0"/>
          </a:p>
        </p:txBody>
      </p:sp>
    </p:spTree>
    <p:extLst>
      <p:ext uri="{BB962C8B-B14F-4D97-AF65-F5344CB8AC3E}">
        <p14:creationId xmlns:p14="http://schemas.microsoft.com/office/powerpoint/2010/main" val="4016370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times</a:t>
            </a:r>
            <a:endParaRPr lang="en-US" dirty="0"/>
          </a:p>
        </p:txBody>
      </p:sp>
      <p:sp>
        <p:nvSpPr>
          <p:cNvPr id="3" name="Content Placeholder 2"/>
          <p:cNvSpPr>
            <a:spLocks noGrp="1"/>
          </p:cNvSpPr>
          <p:nvPr>
            <p:ph idx="1"/>
          </p:nvPr>
        </p:nvSpPr>
        <p:spPr/>
        <p:txBody>
          <a:bodyPr/>
          <a:lstStyle/>
          <a:p>
            <a:r>
              <a:rPr lang="en-US" dirty="0" smtClean="0"/>
              <a:t>Monday 1pm-2:40pm</a:t>
            </a:r>
          </a:p>
          <a:p>
            <a:r>
              <a:rPr lang="en-US" dirty="0" smtClean="0"/>
              <a:t>Wednesday 1pm-2:40pm</a:t>
            </a:r>
          </a:p>
          <a:p>
            <a:endParaRPr lang="en-US" dirty="0"/>
          </a:p>
          <a:p>
            <a:r>
              <a:rPr lang="en-US" dirty="0" smtClean="0"/>
              <a:t>Occasional class cancellations; please see online schedule</a:t>
            </a:r>
            <a:endParaRPr lang="en-US" dirty="0"/>
          </a:p>
        </p:txBody>
      </p:sp>
    </p:spTree>
    <p:extLst>
      <p:ext uri="{BB962C8B-B14F-4D97-AF65-F5344CB8AC3E}">
        <p14:creationId xmlns:p14="http://schemas.microsoft.com/office/powerpoint/2010/main" val="20846646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 or concerns?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088826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Correlational versus Experimental Studies</a:t>
            </a: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7760422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Correlational versus Experimental Studies</a:t>
            </a:r>
            <a:endParaRPr lang="en-US" dirty="0"/>
          </a:p>
        </p:txBody>
      </p:sp>
      <p:sp>
        <p:nvSpPr>
          <p:cNvPr id="3" name="Content Placeholder 2"/>
          <p:cNvSpPr>
            <a:spLocks noGrp="1"/>
          </p:cNvSpPr>
          <p:nvPr>
            <p:ph idx="1"/>
          </p:nvPr>
        </p:nvSpPr>
        <p:spPr/>
        <p:txBody>
          <a:bodyPr>
            <a:normAutofit/>
          </a:bodyPr>
          <a:lstStyle/>
          <a:p>
            <a:r>
              <a:rPr lang="en-US" dirty="0" smtClean="0"/>
              <a:t>Correlational (or observational): One sample is taken. Relationships are studied within that one sample.</a:t>
            </a:r>
          </a:p>
          <a:p>
            <a:endParaRPr lang="en-US" dirty="0"/>
          </a:p>
        </p:txBody>
      </p:sp>
    </p:spTree>
    <p:extLst>
      <p:ext uri="{BB962C8B-B14F-4D97-AF65-F5344CB8AC3E}">
        <p14:creationId xmlns:p14="http://schemas.microsoft.com/office/powerpoint/2010/main" val="13408202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Correlational versus Experimental Studies</a:t>
            </a:r>
            <a:endParaRPr lang="en-US" dirty="0"/>
          </a:p>
        </p:txBody>
      </p:sp>
      <p:sp>
        <p:nvSpPr>
          <p:cNvPr id="3" name="Content Placeholder 2"/>
          <p:cNvSpPr>
            <a:spLocks noGrp="1"/>
          </p:cNvSpPr>
          <p:nvPr>
            <p:ph idx="1"/>
          </p:nvPr>
        </p:nvSpPr>
        <p:spPr/>
        <p:txBody>
          <a:bodyPr>
            <a:normAutofit/>
          </a:bodyPr>
          <a:lstStyle/>
          <a:p>
            <a:r>
              <a:rPr lang="en-US" dirty="0" smtClean="0"/>
              <a:t>Correlational (or observational): One sample is taken. Relationships are studied within that one sample.</a:t>
            </a:r>
          </a:p>
          <a:p>
            <a:endParaRPr lang="en-US" dirty="0"/>
          </a:p>
          <a:p>
            <a:r>
              <a:rPr lang="en-US" dirty="0" smtClean="0"/>
              <a:t>Experimental: One sample is taken, and then students are </a:t>
            </a:r>
            <a:r>
              <a:rPr lang="en-US" b="1" i="1" dirty="0" smtClean="0"/>
              <a:t>randomly selected</a:t>
            </a:r>
            <a:r>
              <a:rPr lang="en-US" dirty="0" smtClean="0"/>
              <a:t> into two groups. One thing is done differently between two groups, and the two groups are compared</a:t>
            </a:r>
          </a:p>
        </p:txBody>
      </p:sp>
    </p:spTree>
    <p:extLst>
      <p:ext uri="{BB962C8B-B14F-4D97-AF65-F5344CB8AC3E}">
        <p14:creationId xmlns:p14="http://schemas.microsoft.com/office/powerpoint/2010/main" val="13408202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Correlational versus Experimental Studies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Correlational (or observational): One sample is taken. Relationships are studied within that one sample.</a:t>
            </a:r>
          </a:p>
          <a:p>
            <a:endParaRPr lang="en-US" dirty="0"/>
          </a:p>
          <a:p>
            <a:r>
              <a:rPr lang="en-US" dirty="0" smtClean="0"/>
              <a:t>Experimental: One sample is taken, and then students are </a:t>
            </a:r>
            <a:r>
              <a:rPr lang="en-US" b="1" i="1" dirty="0" smtClean="0"/>
              <a:t>randomly selected</a:t>
            </a:r>
            <a:r>
              <a:rPr lang="en-US" dirty="0" smtClean="0"/>
              <a:t> into two groups. One thing is done differently between two groups, and the two groups are compared</a:t>
            </a:r>
          </a:p>
          <a:p>
            <a:endParaRPr lang="en-US" dirty="0" smtClean="0"/>
          </a:p>
          <a:p>
            <a:r>
              <a:rPr lang="en-US" dirty="0" smtClean="0"/>
              <a:t>When two groups are compared but not randomly selected, it is called a quasi-experiment</a:t>
            </a:r>
            <a:endParaRPr lang="en-US" dirty="0"/>
          </a:p>
        </p:txBody>
      </p:sp>
    </p:spTree>
    <p:extLst>
      <p:ext uri="{BB962C8B-B14F-4D97-AF65-F5344CB8AC3E}">
        <p14:creationId xmlns:p14="http://schemas.microsoft.com/office/powerpoint/2010/main" val="36004404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Correlational: Data on a sample of 500 Americans is collected. </a:t>
            </a:r>
          </a:p>
          <a:p>
            <a:r>
              <a:rPr lang="en-US" dirty="0" smtClean="0"/>
              <a:t>Question is asked: Do people who eat more doughnuts have more heart attacks?</a:t>
            </a:r>
            <a:endParaRPr lang="en-US" dirty="0"/>
          </a:p>
        </p:txBody>
      </p:sp>
    </p:spTree>
    <p:extLst>
      <p:ext uri="{BB962C8B-B14F-4D97-AF65-F5344CB8AC3E}">
        <p14:creationId xmlns:p14="http://schemas.microsoft.com/office/powerpoint/2010/main" val="37297714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Experimental: A sample of 500 Americans is collected. A randomly chosen subset of 250 are told to eat no doughnuts. The other 250 are told to eat 5 doughnuts a day. </a:t>
            </a:r>
          </a:p>
          <a:p>
            <a:r>
              <a:rPr lang="en-US" dirty="0" smtClean="0"/>
              <a:t>After a year, question is asked: Do people who eat more doughnuts have more heart attacks?</a:t>
            </a:r>
            <a:endParaRPr lang="en-US" dirty="0"/>
          </a:p>
        </p:txBody>
      </p:sp>
    </p:spTree>
    <p:extLst>
      <p:ext uri="{BB962C8B-B14F-4D97-AF65-F5344CB8AC3E}">
        <p14:creationId xmlns:p14="http://schemas.microsoft.com/office/powerpoint/2010/main" val="5564962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Quasi-Experimental: 250 people in New York are told to eat no doughnuts. 250 people in New Jersey are told to eat 5 doughnuts a day. </a:t>
            </a:r>
          </a:p>
          <a:p>
            <a:r>
              <a:rPr lang="en-US" dirty="0" smtClean="0"/>
              <a:t>After a year, question is asked: Do people who eat more doughnuts have more heart attacks?</a:t>
            </a:r>
            <a:endParaRPr lang="en-US" dirty="0"/>
          </a:p>
        </p:txBody>
      </p:sp>
    </p:spTree>
    <p:extLst>
      <p:ext uri="{BB962C8B-B14F-4D97-AF65-F5344CB8AC3E}">
        <p14:creationId xmlns:p14="http://schemas.microsoft.com/office/powerpoint/2010/main" val="1285024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Quasi-Experimental is common</a:t>
            </a:r>
            <a:endParaRPr lang="en-US" dirty="0"/>
          </a:p>
        </p:txBody>
      </p:sp>
      <p:sp>
        <p:nvSpPr>
          <p:cNvPr id="3" name="Content Placeholder 2"/>
          <p:cNvSpPr>
            <a:spLocks noGrp="1"/>
          </p:cNvSpPr>
          <p:nvPr>
            <p:ph idx="1"/>
          </p:nvPr>
        </p:nvSpPr>
        <p:spPr/>
        <p:txBody>
          <a:bodyPr/>
          <a:lstStyle/>
          <a:p>
            <a:r>
              <a:rPr lang="en-US" dirty="0" smtClean="0"/>
              <a:t>Different software is given to different teachers’ classes</a:t>
            </a:r>
          </a:p>
          <a:p>
            <a:r>
              <a:rPr lang="en-US" dirty="0" smtClean="0"/>
              <a:t>Students were not randomly assigned to classes</a:t>
            </a:r>
          </a:p>
        </p:txBody>
      </p:sp>
    </p:spTree>
    <p:extLst>
      <p:ext uri="{BB962C8B-B14F-4D97-AF65-F5344CB8AC3E}">
        <p14:creationId xmlns:p14="http://schemas.microsoft.com/office/powerpoint/2010/main" val="21965449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Examples</a:t>
            </a:r>
            <a:endParaRPr lang="en-US" dirty="0"/>
          </a:p>
        </p:txBody>
      </p:sp>
      <p:sp>
        <p:nvSpPr>
          <p:cNvPr id="3" name="Content Placeholder 2"/>
          <p:cNvSpPr>
            <a:spLocks noGrp="1"/>
          </p:cNvSpPr>
          <p:nvPr>
            <p:ph idx="1"/>
          </p:nvPr>
        </p:nvSpPr>
        <p:spPr/>
        <p:txBody>
          <a:bodyPr/>
          <a:lstStyle/>
          <a:p>
            <a:r>
              <a:rPr lang="en-US" dirty="0" smtClean="0"/>
              <a:t>Can you give other examples of correlational, experimental, and quasi-experimental studies?</a:t>
            </a:r>
            <a:endParaRPr lang="en-US" dirty="0"/>
          </a:p>
        </p:txBody>
      </p:sp>
    </p:spTree>
    <p:extLst>
      <p:ext uri="{BB962C8B-B14F-4D97-AF65-F5344CB8AC3E}">
        <p14:creationId xmlns:p14="http://schemas.microsoft.com/office/powerpoint/2010/main" val="2383652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Prerequisite</a:t>
            </a:r>
            <a:endParaRPr lang="en-US" dirty="0"/>
          </a:p>
        </p:txBody>
      </p:sp>
      <p:sp>
        <p:nvSpPr>
          <p:cNvPr id="3" name="Content Placeholder 2"/>
          <p:cNvSpPr>
            <a:spLocks noGrp="1"/>
          </p:cNvSpPr>
          <p:nvPr>
            <p:ph idx="1"/>
          </p:nvPr>
        </p:nvSpPr>
        <p:spPr/>
        <p:txBody>
          <a:bodyPr/>
          <a:lstStyle/>
          <a:p>
            <a:r>
              <a:rPr lang="en-US" dirty="0" smtClean="0"/>
              <a:t>HUDM4120</a:t>
            </a:r>
          </a:p>
          <a:p>
            <a:r>
              <a:rPr lang="en-US" dirty="0" smtClean="0"/>
              <a:t>Or undergraduate course in statistics</a:t>
            </a:r>
            <a:endParaRPr lang="en-US" dirty="0"/>
          </a:p>
          <a:p>
            <a:endParaRPr lang="en-US" dirty="0"/>
          </a:p>
        </p:txBody>
      </p:sp>
    </p:spTree>
    <p:extLst>
      <p:ext uri="{BB962C8B-B14F-4D97-AF65-F5344CB8AC3E}">
        <p14:creationId xmlns:p14="http://schemas.microsoft.com/office/powerpoint/2010/main" val="128165226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is not Causation</a:t>
            </a:r>
            <a:endParaRPr lang="en-US" dirty="0"/>
          </a:p>
        </p:txBody>
      </p:sp>
      <p:sp>
        <p:nvSpPr>
          <p:cNvPr id="4" name="Content Placeholder 2"/>
          <p:cNvSpPr>
            <a:spLocks noGrp="1"/>
          </p:cNvSpPr>
          <p:nvPr>
            <p:ph idx="1"/>
          </p:nvPr>
        </p:nvSpPr>
        <p:spPr>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r>
              <a:rPr lang="en-US" sz="2400" dirty="0" smtClean="0"/>
              <a:t>CORRELATED = Co- related </a:t>
            </a:r>
          </a:p>
          <a:p>
            <a:pPr lvl="1"/>
            <a:r>
              <a:rPr lang="en-US" sz="2400" dirty="0" smtClean="0"/>
              <a:t>These things occur together</a:t>
            </a:r>
          </a:p>
          <a:p>
            <a:pPr lvl="1"/>
            <a:r>
              <a:rPr lang="en-US" sz="2400" dirty="0" smtClean="0"/>
              <a:t>Observed patterns in the data</a:t>
            </a:r>
          </a:p>
          <a:p>
            <a:pPr marL="0" indent="0">
              <a:buNone/>
            </a:pPr>
            <a:endParaRPr lang="en-US" sz="2400" dirty="0"/>
          </a:p>
          <a:p>
            <a:r>
              <a:rPr lang="en-US" sz="2400" dirty="0" smtClean="0"/>
              <a:t>CAUSALITY = Independent variable CAUSES Dependent Variable </a:t>
            </a:r>
          </a:p>
          <a:p>
            <a:pPr lvl="1"/>
            <a:r>
              <a:rPr lang="en-US" sz="2400" dirty="0" smtClean="0"/>
              <a:t>Most feasible to infer with a true experiment</a:t>
            </a:r>
          </a:p>
          <a:p>
            <a:pPr lvl="1"/>
            <a:endParaRPr lang="en-US" sz="2400" dirty="0"/>
          </a:p>
          <a:p>
            <a:r>
              <a:rPr lang="en-US" sz="2400" dirty="0" smtClean="0"/>
              <a:t>CORRELATION is not CAUSATION</a:t>
            </a:r>
          </a:p>
        </p:txBody>
      </p:sp>
    </p:spTree>
    <p:extLst>
      <p:ext uri="{BB962C8B-B14F-4D97-AF65-F5344CB8AC3E}">
        <p14:creationId xmlns:p14="http://schemas.microsoft.com/office/powerpoint/2010/main" val="12637329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 or concerns?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25529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Classes</a:t>
            </a:r>
            <a:endParaRPr lang="en-US" dirty="0"/>
          </a:p>
        </p:txBody>
      </p:sp>
      <p:sp>
        <p:nvSpPr>
          <p:cNvPr id="3" name="Content Placeholder 2"/>
          <p:cNvSpPr>
            <a:spLocks noGrp="1"/>
          </p:cNvSpPr>
          <p:nvPr>
            <p:ph idx="1"/>
          </p:nvPr>
        </p:nvSpPr>
        <p:spPr>
          <a:xfrm>
            <a:off x="457200" y="1600200"/>
            <a:ext cx="8534400" cy="5105400"/>
          </a:xfrm>
        </p:spPr>
        <p:txBody>
          <a:bodyPr>
            <a:normAutofit fontScale="92500" lnSpcReduction="10000"/>
          </a:bodyPr>
          <a:lstStyle/>
          <a:p>
            <a:r>
              <a:rPr lang="en-US" dirty="0" smtClean="0"/>
              <a:t>1/26 </a:t>
            </a:r>
            <a:r>
              <a:rPr lang="en-US" dirty="0"/>
              <a:t>Describing Data with Graphs; Basic Exploratory Data </a:t>
            </a:r>
            <a:r>
              <a:rPr lang="en-US" dirty="0" smtClean="0"/>
              <a:t>Analysis</a:t>
            </a:r>
          </a:p>
          <a:p>
            <a:pPr lvl="1"/>
            <a:r>
              <a:rPr lang="en-US" dirty="0" smtClean="0"/>
              <a:t>Ch.1</a:t>
            </a:r>
            <a:endParaRPr lang="en-US" dirty="0"/>
          </a:p>
          <a:p>
            <a:r>
              <a:rPr lang="en-US" dirty="0" smtClean="0"/>
              <a:t>1/28 </a:t>
            </a:r>
            <a:r>
              <a:rPr lang="en-US" dirty="0"/>
              <a:t>Describing Data with Numerical </a:t>
            </a:r>
            <a:r>
              <a:rPr lang="en-US" dirty="0" smtClean="0"/>
              <a:t>Measures</a:t>
            </a:r>
          </a:p>
          <a:p>
            <a:pPr lvl="1"/>
            <a:r>
              <a:rPr lang="en-US" dirty="0" smtClean="0"/>
              <a:t>Ch. 2</a:t>
            </a:r>
          </a:p>
          <a:p>
            <a:r>
              <a:rPr lang="en-US" dirty="0" smtClean="0"/>
              <a:t>2/2 Describing Bivariate Data (</a:t>
            </a:r>
            <a:r>
              <a:rPr lang="en-US" dirty="0" err="1" smtClean="0"/>
              <a:t>Asgn</a:t>
            </a:r>
            <a:r>
              <a:rPr lang="en-US" dirty="0" smtClean="0"/>
              <a:t>. 1 due)</a:t>
            </a:r>
          </a:p>
          <a:p>
            <a:pPr lvl="1"/>
            <a:r>
              <a:rPr lang="en-US" dirty="0" smtClean="0"/>
              <a:t>Ch.3</a:t>
            </a:r>
          </a:p>
          <a:p>
            <a:pPr lvl="1"/>
            <a:endParaRPr lang="en-US" dirty="0"/>
          </a:p>
          <a:p>
            <a:r>
              <a:rPr lang="en-US" dirty="0" smtClean="0"/>
              <a:t>The first three classes should mostly be review, but we’ll go a little beyond the book to keep them interesting…</a:t>
            </a:r>
          </a:p>
        </p:txBody>
      </p:sp>
    </p:spTree>
    <p:extLst>
      <p:ext uri="{BB962C8B-B14F-4D97-AF65-F5344CB8AC3E}">
        <p14:creationId xmlns:p14="http://schemas.microsoft.com/office/powerpoint/2010/main" val="1156239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this class works</a:t>
            </a:r>
            <a:endParaRPr lang="en-US" dirty="0"/>
          </a:p>
        </p:txBody>
      </p:sp>
      <p:sp>
        <p:nvSpPr>
          <p:cNvPr id="3" name="Content Placeholder 2"/>
          <p:cNvSpPr>
            <a:spLocks noGrp="1"/>
          </p:cNvSpPr>
          <p:nvPr>
            <p:ph idx="1"/>
          </p:nvPr>
        </p:nvSpPr>
        <p:spPr/>
        <p:txBody>
          <a:bodyPr>
            <a:normAutofit/>
          </a:bodyPr>
          <a:lstStyle/>
          <a:p>
            <a:r>
              <a:rPr lang="en-US" dirty="0" smtClean="0"/>
              <a:t>Homework</a:t>
            </a:r>
          </a:p>
          <a:p>
            <a:r>
              <a:rPr lang="en-US" dirty="0" smtClean="0"/>
              <a:t>Midterm</a:t>
            </a:r>
          </a:p>
          <a:p>
            <a:r>
              <a:rPr lang="en-US" dirty="0" smtClean="0"/>
              <a:t>Final</a:t>
            </a:r>
            <a:endParaRPr lang="en-US" dirty="0"/>
          </a:p>
        </p:txBody>
      </p:sp>
    </p:spTree>
    <p:extLst>
      <p:ext uri="{BB962C8B-B14F-4D97-AF65-F5344CB8AC3E}">
        <p14:creationId xmlns:p14="http://schemas.microsoft.com/office/powerpoint/2010/main" val="1695295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Approximately weekly homework (see schedule)</a:t>
            </a:r>
          </a:p>
          <a:p>
            <a:endParaRPr lang="en-US" dirty="0" smtClean="0"/>
          </a:p>
          <a:p>
            <a:r>
              <a:rPr lang="en-US" dirty="0" smtClean="0"/>
              <a:t>All homework is due three hours before class. Extensions only granted for extreme circumstances; see syllabus.</a:t>
            </a:r>
          </a:p>
          <a:p>
            <a:pPr lvl="1"/>
            <a:r>
              <a:rPr lang="en-US" dirty="0" smtClean="0"/>
              <a:t>We will discuss homework in class! </a:t>
            </a:r>
          </a:p>
          <a:p>
            <a:endParaRPr lang="en-US" dirty="0" smtClean="0"/>
          </a:p>
          <a:p>
            <a:r>
              <a:rPr lang="en-US" dirty="0" smtClean="0"/>
              <a:t>The lowest three assignment grades for each student will not be included in that student’s grade calculation.</a:t>
            </a:r>
            <a:endParaRPr lang="en-US" dirty="0"/>
          </a:p>
        </p:txBody>
      </p:sp>
    </p:spTree>
    <p:extLst>
      <p:ext uri="{BB962C8B-B14F-4D97-AF65-F5344CB8AC3E}">
        <p14:creationId xmlns:p14="http://schemas.microsoft.com/office/powerpoint/2010/main" val="1444371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dirty="0" smtClean="0"/>
              <a:t>Homework completed within </a:t>
            </a:r>
            <a:r>
              <a:rPr lang="en-US" dirty="0" err="1" smtClean="0"/>
              <a:t>ASSISTments</a:t>
            </a:r>
            <a:r>
              <a:rPr lang="en-US" dirty="0" smtClean="0"/>
              <a:t> online system</a:t>
            </a:r>
          </a:p>
          <a:p>
            <a:endParaRPr lang="en-US" dirty="0" smtClean="0"/>
          </a:p>
          <a:p>
            <a:r>
              <a:rPr lang="en-US" dirty="0" smtClean="0"/>
              <a:t>Go to</a:t>
            </a:r>
          </a:p>
          <a:p>
            <a:pPr marL="0" indent="0">
              <a:buNone/>
            </a:pPr>
            <a:r>
              <a:rPr lang="en-US" sz="2800" dirty="0">
                <a:hlinkClick r:id="rId2"/>
              </a:rPr>
              <a:t>http</a:t>
            </a:r>
            <a:r>
              <a:rPr lang="en-US" sz="2800" dirty="0" smtClean="0">
                <a:hlinkClick r:id="rId2"/>
              </a:rPr>
              <a:t>://www.aboutus.assistments.org/students.php</a:t>
            </a:r>
            <a:endParaRPr lang="en-US" sz="2800" dirty="0" smtClean="0"/>
          </a:p>
          <a:p>
            <a:pPr marL="0" indent="0">
              <a:buNone/>
            </a:pPr>
            <a:endParaRPr lang="en-US" sz="2800" dirty="0"/>
          </a:p>
          <a:p>
            <a:r>
              <a:rPr lang="en-US" sz="2800" dirty="0" smtClean="0"/>
              <a:t>Click</a:t>
            </a:r>
            <a:endParaRPr lang="en-US" sz="2800" dirty="0"/>
          </a:p>
          <a:p>
            <a:pPr marL="0" indent="0">
              <a:buNone/>
            </a:pPr>
            <a:r>
              <a:rPr lang="en-US" sz="2800" dirty="0" smtClean="0"/>
              <a:t>Register</a:t>
            </a:r>
            <a:endParaRPr lang="en-US" sz="2800" dirty="0"/>
          </a:p>
          <a:p>
            <a:pPr marL="0" indent="0">
              <a:buNone/>
            </a:pPr>
            <a:endParaRPr lang="en-US" sz="2800" dirty="0"/>
          </a:p>
        </p:txBody>
      </p:sp>
    </p:spTree>
    <p:extLst>
      <p:ext uri="{BB962C8B-B14F-4D97-AF65-F5344CB8AC3E}">
        <p14:creationId xmlns:p14="http://schemas.microsoft.com/office/powerpoint/2010/main" val="2894820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1722</Words>
  <Application>Microsoft Office PowerPoint</Application>
  <PresentationFormat>On-screen Show (4:3)</PresentationFormat>
  <Paragraphs>246</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HUDM4122 Probability and Statistical Inference</vt:lpstr>
      <vt:lpstr>Welcome to  Probability and Statistical Inference</vt:lpstr>
      <vt:lpstr>Course goals</vt:lpstr>
      <vt:lpstr>What We’ll Cover</vt:lpstr>
      <vt:lpstr>Course times</vt:lpstr>
      <vt:lpstr>Course Prerequisite</vt:lpstr>
      <vt:lpstr>How this class works</vt:lpstr>
      <vt:lpstr>Homework</vt:lpstr>
      <vt:lpstr>Homework</vt:lpstr>
      <vt:lpstr>Homework</vt:lpstr>
      <vt:lpstr>Homework</vt:lpstr>
      <vt:lpstr>Homework</vt:lpstr>
      <vt:lpstr>Homework</vt:lpstr>
      <vt:lpstr>Homework</vt:lpstr>
      <vt:lpstr>Exams</vt:lpstr>
      <vt:lpstr>Book</vt:lpstr>
      <vt:lpstr>Forums</vt:lpstr>
      <vt:lpstr>Any questions?</vt:lpstr>
      <vt:lpstr>Upcoming Classes</vt:lpstr>
      <vt:lpstr>What is statistics?</vt:lpstr>
      <vt:lpstr>What is statistics?</vt:lpstr>
      <vt:lpstr>Types of Statistics</vt:lpstr>
      <vt:lpstr>Inferential Statistics and  Exploratory Data Analysis</vt:lpstr>
      <vt:lpstr>Exploratory Data Analysis</vt:lpstr>
      <vt:lpstr>Exploratory Data Analysis</vt:lpstr>
      <vt:lpstr>Data Mining/Analytics</vt:lpstr>
      <vt:lpstr>Data Mining/Analytics</vt:lpstr>
      <vt:lpstr>An overly simple distinction</vt:lpstr>
      <vt:lpstr>PowerPoint Presentation</vt:lpstr>
      <vt:lpstr>PowerPoint Presentation</vt:lpstr>
      <vt:lpstr>An overly simple distinction</vt:lpstr>
      <vt:lpstr>An overly simple distinction</vt:lpstr>
      <vt:lpstr>An overly simple distinction</vt:lpstr>
      <vt:lpstr>Example</vt:lpstr>
      <vt:lpstr>Example</vt:lpstr>
      <vt:lpstr>Example</vt:lpstr>
      <vt:lpstr>Example</vt:lpstr>
      <vt:lpstr>Example</vt:lpstr>
      <vt:lpstr>Another overly simple distinction</vt:lpstr>
      <vt:lpstr>This class</vt:lpstr>
      <vt:lpstr>Any questions?</vt:lpstr>
      <vt:lpstr>Sample and Population</vt:lpstr>
      <vt:lpstr>Sample and Population</vt:lpstr>
      <vt:lpstr>Sample and Population</vt:lpstr>
      <vt:lpstr>Sample and Population</vt:lpstr>
      <vt:lpstr>Goal of sample</vt:lpstr>
      <vt:lpstr>What’s a random sample?</vt:lpstr>
      <vt:lpstr>What’s a random sample?</vt:lpstr>
      <vt:lpstr>Another overly simple distinction</vt:lpstr>
      <vt:lpstr>Any questions or concerns?</vt:lpstr>
      <vt:lpstr>Correlational versus Experimental Studies</vt:lpstr>
      <vt:lpstr>Correlational versus Experimental Studies</vt:lpstr>
      <vt:lpstr>Correlational versus Experimental Studies</vt:lpstr>
      <vt:lpstr>Correlational versus Experimental Studies</vt:lpstr>
      <vt:lpstr>Example</vt:lpstr>
      <vt:lpstr>Example</vt:lpstr>
      <vt:lpstr>Example</vt:lpstr>
      <vt:lpstr>Quasi-Experimental is common</vt:lpstr>
      <vt:lpstr>Other Examples</vt:lpstr>
      <vt:lpstr>Correlation is not Causation</vt:lpstr>
      <vt:lpstr>Any questions or concerns?</vt:lpstr>
      <vt:lpstr>Upcoming Classes</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50</cp:revision>
  <dcterms:created xsi:type="dcterms:W3CDTF">2013-08-27T11:33:40Z</dcterms:created>
  <dcterms:modified xsi:type="dcterms:W3CDTF">2015-01-21T00:30:52Z</dcterms:modified>
</cp:coreProperties>
</file>