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7"/>
  </p:notesMasterIdLst>
  <p:sldIdLst>
    <p:sldId id="256" r:id="rId2"/>
    <p:sldId id="905" r:id="rId3"/>
    <p:sldId id="797" r:id="rId4"/>
    <p:sldId id="907" r:id="rId5"/>
    <p:sldId id="909" r:id="rId6"/>
    <p:sldId id="910" r:id="rId7"/>
    <p:sldId id="911" r:id="rId8"/>
    <p:sldId id="798" r:id="rId9"/>
    <p:sldId id="800" r:id="rId10"/>
    <p:sldId id="801" r:id="rId11"/>
    <p:sldId id="802" r:id="rId12"/>
    <p:sldId id="803" r:id="rId13"/>
    <p:sldId id="804" r:id="rId14"/>
    <p:sldId id="805" r:id="rId15"/>
    <p:sldId id="806" r:id="rId16"/>
    <p:sldId id="906" r:id="rId17"/>
    <p:sldId id="807" r:id="rId18"/>
    <p:sldId id="808" r:id="rId19"/>
    <p:sldId id="812" r:id="rId20"/>
    <p:sldId id="811" r:id="rId21"/>
    <p:sldId id="809" r:id="rId22"/>
    <p:sldId id="810" r:id="rId23"/>
    <p:sldId id="813" r:id="rId24"/>
    <p:sldId id="814" r:id="rId25"/>
    <p:sldId id="815" r:id="rId26"/>
    <p:sldId id="816" r:id="rId27"/>
    <p:sldId id="817" r:id="rId28"/>
    <p:sldId id="818" r:id="rId29"/>
    <p:sldId id="819" r:id="rId30"/>
    <p:sldId id="820" r:id="rId31"/>
    <p:sldId id="821" r:id="rId32"/>
    <p:sldId id="847" r:id="rId33"/>
    <p:sldId id="849" r:id="rId34"/>
    <p:sldId id="850" r:id="rId35"/>
    <p:sldId id="851" r:id="rId36"/>
    <p:sldId id="852" r:id="rId37"/>
    <p:sldId id="848" r:id="rId38"/>
    <p:sldId id="822" r:id="rId39"/>
    <p:sldId id="823" r:id="rId40"/>
    <p:sldId id="824" r:id="rId41"/>
    <p:sldId id="825" r:id="rId42"/>
    <p:sldId id="842" r:id="rId43"/>
    <p:sldId id="843" r:id="rId44"/>
    <p:sldId id="857" r:id="rId45"/>
    <p:sldId id="844" r:id="rId46"/>
    <p:sldId id="826" r:id="rId47"/>
    <p:sldId id="827" r:id="rId48"/>
    <p:sldId id="828" r:id="rId49"/>
    <p:sldId id="829" r:id="rId50"/>
    <p:sldId id="830" r:id="rId51"/>
    <p:sldId id="831" r:id="rId52"/>
    <p:sldId id="832" r:id="rId53"/>
    <p:sldId id="833" r:id="rId54"/>
    <p:sldId id="796" r:id="rId55"/>
    <p:sldId id="834" r:id="rId56"/>
    <p:sldId id="835" r:id="rId57"/>
    <p:sldId id="836" r:id="rId58"/>
    <p:sldId id="837" r:id="rId59"/>
    <p:sldId id="838" r:id="rId60"/>
    <p:sldId id="839" r:id="rId61"/>
    <p:sldId id="840" r:id="rId62"/>
    <p:sldId id="841" r:id="rId63"/>
    <p:sldId id="845" r:id="rId64"/>
    <p:sldId id="865" r:id="rId65"/>
    <p:sldId id="866" r:id="rId66"/>
    <p:sldId id="856" r:id="rId67"/>
    <p:sldId id="858" r:id="rId68"/>
    <p:sldId id="859" r:id="rId69"/>
    <p:sldId id="867" r:id="rId70"/>
    <p:sldId id="870" r:id="rId71"/>
    <p:sldId id="871" r:id="rId72"/>
    <p:sldId id="872" r:id="rId73"/>
    <p:sldId id="912" r:id="rId74"/>
    <p:sldId id="641" r:id="rId75"/>
    <p:sldId id="511" r:id="rId76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C22EFA1F-35E4-4BF7-BF28-3B69DECB1FCE}">
          <p14:sldIdLst>
            <p14:sldId id="256"/>
            <p14:sldId id="905"/>
            <p14:sldId id="797"/>
            <p14:sldId id="907"/>
            <p14:sldId id="909"/>
            <p14:sldId id="910"/>
            <p14:sldId id="911"/>
            <p14:sldId id="798"/>
            <p14:sldId id="800"/>
            <p14:sldId id="801"/>
            <p14:sldId id="802"/>
            <p14:sldId id="803"/>
            <p14:sldId id="804"/>
            <p14:sldId id="805"/>
            <p14:sldId id="806"/>
            <p14:sldId id="906"/>
            <p14:sldId id="807"/>
            <p14:sldId id="808"/>
            <p14:sldId id="812"/>
            <p14:sldId id="811"/>
            <p14:sldId id="809"/>
            <p14:sldId id="810"/>
            <p14:sldId id="813"/>
            <p14:sldId id="814"/>
            <p14:sldId id="815"/>
            <p14:sldId id="816"/>
            <p14:sldId id="817"/>
            <p14:sldId id="818"/>
            <p14:sldId id="819"/>
            <p14:sldId id="820"/>
            <p14:sldId id="821"/>
            <p14:sldId id="847"/>
            <p14:sldId id="849"/>
            <p14:sldId id="850"/>
            <p14:sldId id="851"/>
            <p14:sldId id="852"/>
            <p14:sldId id="848"/>
            <p14:sldId id="822"/>
            <p14:sldId id="823"/>
            <p14:sldId id="824"/>
            <p14:sldId id="825"/>
            <p14:sldId id="842"/>
            <p14:sldId id="843"/>
            <p14:sldId id="857"/>
            <p14:sldId id="844"/>
            <p14:sldId id="826"/>
            <p14:sldId id="827"/>
            <p14:sldId id="828"/>
            <p14:sldId id="829"/>
            <p14:sldId id="830"/>
            <p14:sldId id="831"/>
            <p14:sldId id="832"/>
            <p14:sldId id="833"/>
            <p14:sldId id="796"/>
            <p14:sldId id="834"/>
            <p14:sldId id="835"/>
            <p14:sldId id="836"/>
            <p14:sldId id="837"/>
            <p14:sldId id="838"/>
            <p14:sldId id="839"/>
            <p14:sldId id="840"/>
            <p14:sldId id="841"/>
            <p14:sldId id="845"/>
            <p14:sldId id="865"/>
            <p14:sldId id="866"/>
            <p14:sldId id="856"/>
            <p14:sldId id="858"/>
            <p14:sldId id="859"/>
            <p14:sldId id="867"/>
            <p14:sldId id="870"/>
            <p14:sldId id="871"/>
            <p14:sldId id="872"/>
            <p14:sldId id="912"/>
            <p14:sldId id="641"/>
            <p14:sldId id="511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83" autoAdjust="0"/>
    <p:restoredTop sz="93103" autoAdjust="0"/>
  </p:normalViewPr>
  <p:slideViewPr>
    <p:cSldViewPr>
      <p:cViewPr varScale="1">
        <p:scale>
          <a:sx n="67" d="100"/>
          <a:sy n="67" d="100"/>
        </p:scale>
        <p:origin x="-2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viewProps" Target="view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presProps" Target="presProps.xml"/><Relationship Id="rId8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4A60E0FF-FA2A-4AB1-8EA2-A39EBF45ED27}" type="datetimeFigureOut">
              <a:rPr lang="en-US" smtClean="0"/>
              <a:t>4/9/2015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02832DEC-A158-4188-9C13-394FE004A4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8908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832DEC-A158-4188-9C13-394FE004A49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9461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4/9/2015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3749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4/9/2015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2788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4/9/2015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3926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4/9/2015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7763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4/9/2015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9000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4/9/2015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060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4/9/2015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360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4/9/2015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314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4/9/2015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824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4/9/2015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221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4/9/2015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4186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15B9B1-4A60-4497-8B0C-3BFC9FCCD213}" type="datetimeFigureOut">
              <a:rPr lang="en-US" smtClean="0"/>
              <a:t>4/9/2015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5967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HUDM4122</a:t>
            </a:r>
            <a:br>
              <a:rPr lang="en-US" dirty="0" smtClean="0"/>
            </a:br>
            <a:r>
              <a:rPr lang="en-US" dirty="0" smtClean="0"/>
              <a:t>Probability and Statistical Inference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April 1,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289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unpack this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3864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statistical significance testing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start with a hypothesis </a:t>
            </a:r>
          </a:p>
          <a:p>
            <a:endParaRPr lang="en-US" dirty="0"/>
          </a:p>
          <a:p>
            <a:pPr lvl="1"/>
            <a:r>
              <a:rPr lang="en-US" dirty="0" smtClean="0"/>
              <a:t>Curriculum A is better than curriculum B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25134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statistical significance testing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start with a hypothesis </a:t>
            </a:r>
          </a:p>
          <a:p>
            <a:endParaRPr lang="en-US" dirty="0"/>
          </a:p>
          <a:p>
            <a:pPr lvl="1"/>
            <a:r>
              <a:rPr lang="en-US" dirty="0" smtClean="0"/>
              <a:t>All swans are white</a:t>
            </a:r>
          </a:p>
          <a:p>
            <a:pPr lvl="1"/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 b="5748"/>
          <a:stretch>
            <a:fillRect/>
          </a:stretch>
        </p:blipFill>
        <p:spPr bwMode="auto">
          <a:xfrm>
            <a:off x="0" y="3859512"/>
            <a:ext cx="4286250" cy="2998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425556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statistical significance testing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start with a hypothesis </a:t>
            </a:r>
          </a:p>
          <a:p>
            <a:endParaRPr lang="en-US" dirty="0"/>
          </a:p>
          <a:p>
            <a:pPr lvl="1"/>
            <a:r>
              <a:rPr lang="en-US" dirty="0" smtClean="0"/>
              <a:t>My missing socks are due to aliens</a:t>
            </a:r>
          </a:p>
          <a:p>
            <a:pPr lvl="1"/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5867400" y="3551238"/>
            <a:ext cx="3257863" cy="3306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173738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We don’t try to prove that our hypothesis is true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It’s very difficult to prove something is true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3192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We don’t try to prove that our hypothesis is true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looked at 30 swans. They were all white. Therefore, all swans are white.</a:t>
            </a:r>
          </a:p>
          <a:p>
            <a:endParaRPr lang="en-US" dirty="0"/>
          </a:p>
          <a:p>
            <a:r>
              <a:rPr lang="en-US" dirty="0" smtClean="0"/>
              <a:t>Insufficient evidence!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 b="5748"/>
          <a:stretch>
            <a:fillRect/>
          </a:stretch>
        </p:blipFill>
        <p:spPr bwMode="auto">
          <a:xfrm>
            <a:off x="0" y="3859512"/>
            <a:ext cx="4286250" cy="2998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524893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We don’t try to prove that our hypothesis is true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looked at 30 swans. They were all white. Therefore, all swans are white.</a:t>
            </a:r>
          </a:p>
          <a:p>
            <a:endParaRPr lang="en-US" dirty="0"/>
          </a:p>
          <a:p>
            <a:r>
              <a:rPr lang="en-US" dirty="0" smtClean="0"/>
              <a:t>Insufficient evidence! (Convenience sample?)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 b="5748"/>
          <a:stretch>
            <a:fillRect/>
          </a:stretch>
        </p:blipFill>
        <p:spPr bwMode="auto">
          <a:xfrm>
            <a:off x="0" y="3859512"/>
            <a:ext cx="4286250" cy="2998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929883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Instead, we try to look for evidence that our hypothesis is false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60636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Instead, we try to look for evidence that our hypothesis is false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create what is called a </a:t>
            </a:r>
            <a:r>
              <a:rPr lang="en-US" i="1" dirty="0" smtClean="0"/>
              <a:t>null hypothesis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217627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Instead, we try to look for evidence that our hypothesis is false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create what is called a </a:t>
            </a:r>
            <a:r>
              <a:rPr lang="en-US" i="1" dirty="0" smtClean="0"/>
              <a:t>null hypothesis</a:t>
            </a:r>
          </a:p>
          <a:p>
            <a:endParaRPr lang="en-US" i="1" dirty="0"/>
          </a:p>
          <a:p>
            <a:r>
              <a:rPr lang="en-US" dirty="0" smtClean="0"/>
              <a:t>Which basically means that we say “nothing is going on here”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89486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Announcement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HW8 will be due on April 15, rather than April 13</a:t>
            </a:r>
          </a:p>
          <a:p>
            <a:endParaRPr lang="en-US" dirty="0"/>
          </a:p>
          <a:p>
            <a:r>
              <a:rPr lang="en-US" dirty="0" smtClean="0"/>
              <a:t>I don’t expect us to get through the entire lecture today, so I decided to delay the homework rather than splitting 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297309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Instead, we try to look for evidence that our hypothesis is false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create what is called a </a:t>
            </a:r>
            <a:r>
              <a:rPr lang="en-US" i="1" dirty="0" smtClean="0"/>
              <a:t>null hypothesis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Some swans are not white</a:t>
            </a:r>
          </a:p>
          <a:p>
            <a:r>
              <a:rPr lang="en-US" dirty="0" smtClean="0"/>
              <a:t>My missing socks are due to some factor other than aliens</a:t>
            </a:r>
          </a:p>
          <a:p>
            <a:r>
              <a:rPr lang="en-US" dirty="0" smtClean="0"/>
              <a:t>Curriculum A is not better than Curriculum 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615292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And we refer to our original hypothesis as the alternative hypothesis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9962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Null Hypothesis: </a:t>
            </a:r>
            <a:r>
              <a:rPr lang="en-US" dirty="0"/>
              <a:t>Some swans are not white</a:t>
            </a:r>
          </a:p>
          <a:p>
            <a:r>
              <a:rPr lang="en-US" dirty="0" smtClean="0"/>
              <a:t>Alternative Hypothesis: All swans are white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793991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 Try 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Null Hypothesis: </a:t>
            </a:r>
            <a:r>
              <a:rPr lang="en-US" dirty="0"/>
              <a:t>My missing socks are due to some factor other than aliens</a:t>
            </a:r>
          </a:p>
          <a:p>
            <a:r>
              <a:rPr lang="en-US" dirty="0" smtClean="0"/>
              <a:t>Alternative Hypothesis: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756590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 Try 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Null Hypothesis: </a:t>
            </a:r>
            <a:r>
              <a:rPr lang="en-US" dirty="0"/>
              <a:t>My missing socks are due to some factor other than aliens</a:t>
            </a:r>
          </a:p>
          <a:p>
            <a:r>
              <a:rPr lang="en-US" dirty="0" smtClean="0"/>
              <a:t>Alternative Hypothesis: Aliens stole my socks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461234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 Try 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Null Hypothesis: </a:t>
            </a:r>
            <a:r>
              <a:rPr lang="en-US" dirty="0"/>
              <a:t>Curriculum A is not better than Curriculum B</a:t>
            </a:r>
          </a:p>
          <a:p>
            <a:r>
              <a:rPr lang="en-US" dirty="0" smtClean="0"/>
              <a:t>Alternative Hypothesis: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150231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Usually It’s Thought of 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Null Hypothesis: </a:t>
            </a:r>
            <a:r>
              <a:rPr lang="en-US" dirty="0"/>
              <a:t>Curriculum A is not better than Curriculum B</a:t>
            </a:r>
          </a:p>
          <a:p>
            <a:r>
              <a:rPr lang="en-US" dirty="0" smtClean="0"/>
              <a:t>Alternative Hypothesis: There is a difference between Curriculum A and Curriculum B</a:t>
            </a:r>
          </a:p>
          <a:p>
            <a:endParaRPr lang="en-US" dirty="0"/>
          </a:p>
          <a:p>
            <a:r>
              <a:rPr lang="en-US" dirty="0" smtClean="0"/>
              <a:t>And we’ll get into why a little later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100216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Goal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Find evidence that will help you distinguish between the null hypothesis and the alternative hypothesis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728327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 why…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we turn it around this way?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276969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Again…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It’s hard to prove something is true</a:t>
            </a:r>
          </a:p>
          <a:p>
            <a:r>
              <a:rPr lang="en-US" dirty="0" smtClean="0"/>
              <a:t>It’s not as hard to find evidence that there must be something going 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37497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HW7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64539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Again…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It’s hard to prove something is true</a:t>
            </a:r>
          </a:p>
          <a:p>
            <a:r>
              <a:rPr lang="en-US" dirty="0" smtClean="0"/>
              <a:t>It’s not as hard to find evidence that there must be something going on</a:t>
            </a:r>
          </a:p>
          <a:p>
            <a:endParaRPr lang="en-US" dirty="0"/>
          </a:p>
          <a:p>
            <a:r>
              <a:rPr lang="en-US" dirty="0" smtClean="0"/>
              <a:t>Determining what is “probably not” “not true”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557657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 Comments?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15198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conceptual structure of a statistical test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assume that </a:t>
            </a:r>
            <a:r>
              <a:rPr lang="en-US" i="1" dirty="0" smtClean="0"/>
              <a:t>H</a:t>
            </a:r>
            <a:r>
              <a:rPr lang="en-US" i="1" baseline="-25000" dirty="0" smtClean="0"/>
              <a:t>0</a:t>
            </a:r>
            <a:r>
              <a:rPr lang="en-US" dirty="0" smtClean="0"/>
              <a:t> is true</a:t>
            </a:r>
          </a:p>
          <a:p>
            <a:r>
              <a:rPr lang="en-US" dirty="0" smtClean="0"/>
              <a:t>What is the probability that I see the data I see, if </a:t>
            </a:r>
            <a:r>
              <a:rPr lang="en-US" i="1" dirty="0"/>
              <a:t>H</a:t>
            </a:r>
            <a:r>
              <a:rPr lang="en-US" i="1" baseline="-25000" dirty="0"/>
              <a:t>0</a:t>
            </a:r>
            <a:r>
              <a:rPr lang="en-US" dirty="0"/>
              <a:t> is </a:t>
            </a:r>
            <a:r>
              <a:rPr lang="en-US" dirty="0" smtClean="0"/>
              <a:t>true?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803845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Not the same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probability that I see the data I see, if </a:t>
            </a:r>
            <a:r>
              <a:rPr lang="en-US" i="1" dirty="0"/>
              <a:t>H</a:t>
            </a:r>
            <a:r>
              <a:rPr lang="en-US" i="1" baseline="-25000" dirty="0"/>
              <a:t>0</a:t>
            </a:r>
            <a:r>
              <a:rPr lang="en-US" dirty="0"/>
              <a:t> is </a:t>
            </a:r>
            <a:r>
              <a:rPr lang="en-US" dirty="0" smtClean="0"/>
              <a:t>true?</a:t>
            </a:r>
          </a:p>
          <a:p>
            <a:endParaRPr lang="en-US" dirty="0"/>
          </a:p>
          <a:p>
            <a:r>
              <a:rPr lang="en-US" dirty="0" smtClean="0"/>
              <a:t>What is the probability that</a:t>
            </a:r>
            <a:r>
              <a:rPr lang="en-US" i="1" dirty="0"/>
              <a:t> H</a:t>
            </a:r>
            <a:r>
              <a:rPr lang="en-US" i="1" baseline="-25000" dirty="0"/>
              <a:t>0</a:t>
            </a:r>
            <a:r>
              <a:rPr lang="en-US" dirty="0"/>
              <a:t> is </a:t>
            </a:r>
            <a:r>
              <a:rPr lang="en-US" dirty="0" smtClean="0"/>
              <a:t>true, if</a:t>
            </a:r>
            <a:r>
              <a:rPr lang="en-US" dirty="0"/>
              <a:t> I see the data I </a:t>
            </a:r>
            <a:r>
              <a:rPr lang="en-US" dirty="0" smtClean="0"/>
              <a:t>see?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204408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I want to study the difference between two curricula</a:t>
            </a:r>
          </a:p>
          <a:p>
            <a:endParaRPr lang="en-US" dirty="0" smtClean="0"/>
          </a:p>
          <a:p>
            <a:r>
              <a:rPr lang="en-US" dirty="0" smtClean="0"/>
              <a:t>I ask the question</a:t>
            </a:r>
          </a:p>
          <a:p>
            <a:endParaRPr lang="en-US" dirty="0"/>
          </a:p>
          <a:p>
            <a:r>
              <a:rPr lang="en-US" dirty="0" smtClean="0"/>
              <a:t>What </a:t>
            </a:r>
            <a:r>
              <a:rPr lang="en-US" dirty="0"/>
              <a:t>is the probability that I see the data I see, if </a:t>
            </a:r>
            <a:r>
              <a:rPr lang="en-US" dirty="0" smtClean="0"/>
              <a:t>there is no difference between curricula?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395053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 try 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you want to study whether Japanese high school students are off-task less than American high school students</a:t>
            </a:r>
          </a:p>
          <a:p>
            <a:endParaRPr lang="en-US" dirty="0"/>
          </a:p>
          <a:p>
            <a:r>
              <a:rPr lang="en-US" dirty="0" smtClean="0"/>
              <a:t>What question do you ask?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690742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 try 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you want to study whether students who take your curriculum have an average learning gain greater than zero</a:t>
            </a:r>
          </a:p>
          <a:p>
            <a:endParaRPr lang="en-US" dirty="0"/>
          </a:p>
          <a:p>
            <a:r>
              <a:rPr lang="en-US" dirty="0" smtClean="0"/>
              <a:t>What question do you ask?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5521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 Comments?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52993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 statistical test of a hypothesis</a:t>
            </a:r>
            <a:br>
              <a:rPr lang="en-US" dirty="0" smtClean="0"/>
            </a:br>
            <a:r>
              <a:rPr lang="en-US" dirty="0" smtClean="0"/>
              <a:t>requires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null hypothesis, </a:t>
            </a:r>
            <a:r>
              <a:rPr lang="en-US" i="1" dirty="0" smtClean="0"/>
              <a:t>H</a:t>
            </a:r>
            <a:r>
              <a:rPr lang="en-US" i="1" baseline="-25000" dirty="0" smtClean="0"/>
              <a:t>0</a:t>
            </a:r>
          </a:p>
          <a:p>
            <a:r>
              <a:rPr lang="en-US" dirty="0" smtClean="0"/>
              <a:t>A alternative hypothesis</a:t>
            </a:r>
            <a:r>
              <a:rPr lang="en-US" dirty="0"/>
              <a:t>, </a:t>
            </a:r>
            <a:r>
              <a:rPr lang="en-US" i="1" dirty="0" smtClean="0"/>
              <a:t>H</a:t>
            </a:r>
            <a:r>
              <a:rPr lang="en-US" i="1" baseline="-25000" dirty="0" smtClean="0"/>
              <a:t>a</a:t>
            </a:r>
          </a:p>
          <a:p>
            <a:r>
              <a:rPr lang="en-US" dirty="0" smtClean="0"/>
              <a:t>An </a:t>
            </a:r>
            <a:r>
              <a:rPr lang="en-US" dirty="0" smtClean="0">
                <a:latin typeface="Symbol" panose="05050102010706020507" pitchFamily="18" charset="2"/>
              </a:rPr>
              <a:t>a </a:t>
            </a:r>
            <a:r>
              <a:rPr lang="en-US" dirty="0" smtClean="0"/>
              <a:t>value and </a:t>
            </a:r>
            <a:r>
              <a:rPr lang="en-US" dirty="0" err="1" smtClean="0"/>
              <a:t>tailedness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You then look at the data to compute</a:t>
            </a:r>
          </a:p>
          <a:p>
            <a:pPr lvl="1"/>
            <a:r>
              <a:rPr lang="en-US" dirty="0" smtClean="0"/>
              <a:t>A p-value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396295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We’ve already discussed the null and alternative hypotheses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third part of the test is the alpha and </a:t>
            </a:r>
            <a:r>
              <a:rPr lang="en-US" dirty="0" err="1" smtClean="0"/>
              <a:t>tailedness</a:t>
            </a:r>
            <a:r>
              <a:rPr lang="en-US" dirty="0" smtClean="0"/>
              <a:t>, which come together to identify the </a:t>
            </a:r>
            <a:r>
              <a:rPr lang="en-US" i="1" dirty="0" smtClean="0"/>
              <a:t>rejection region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5692711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Take a variable with mean = 12 and SE = 6.</a:t>
            </a:r>
          </a:p>
          <a:p>
            <a:r>
              <a:rPr lang="en-US" dirty="0"/>
              <a:t>What is the variable's lower bound for its 90% Confidence Interval?</a:t>
            </a:r>
            <a:br>
              <a:rPr lang="en-US" dirty="0"/>
            </a:br>
            <a:r>
              <a:rPr lang="en-US" dirty="0"/>
              <a:t>(Give two digits after the decimal place)</a:t>
            </a:r>
          </a:p>
          <a:p>
            <a:endParaRPr lang="en-US" dirty="0" smtClean="0"/>
          </a:p>
          <a:p>
            <a:r>
              <a:rPr lang="en-US" dirty="0" smtClean="0"/>
              <a:t>Answers were all over the place, so let’s go over this together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83075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You may remember </a:t>
            </a:r>
            <a:r>
              <a:rPr lang="en-US" dirty="0" smtClean="0">
                <a:latin typeface="Symbol" panose="05050102010706020507" pitchFamily="18" charset="2"/>
              </a:rPr>
              <a:t>a </a:t>
            </a:r>
            <a:r>
              <a:rPr lang="en-US" dirty="0" smtClean="0"/>
              <a:t>from last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Symbol" panose="05050102010706020507" pitchFamily="18" charset="2"/>
              </a:rPr>
              <a:t>a </a:t>
            </a:r>
            <a:r>
              <a:rPr lang="en-US" dirty="0" smtClean="0"/>
              <a:t>was the parameter we used to define the area outside the confidence interval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If </a:t>
            </a:r>
            <a:r>
              <a:rPr lang="en-US" dirty="0">
                <a:latin typeface="Symbol" panose="05050102010706020507" pitchFamily="18" charset="2"/>
              </a:rPr>
              <a:t>a </a:t>
            </a:r>
            <a:r>
              <a:rPr lang="en-US" dirty="0" smtClean="0"/>
              <a:t>= 0.05, 95% CI region is [0.025, 0.975]</a:t>
            </a:r>
          </a:p>
          <a:p>
            <a:r>
              <a:rPr lang="en-US" dirty="0"/>
              <a:t>If </a:t>
            </a:r>
            <a:r>
              <a:rPr lang="en-US" dirty="0">
                <a:latin typeface="Symbol" panose="05050102010706020507" pitchFamily="18" charset="2"/>
              </a:rPr>
              <a:t>a </a:t>
            </a:r>
            <a:r>
              <a:rPr lang="en-US" dirty="0"/>
              <a:t>= </a:t>
            </a:r>
            <a:r>
              <a:rPr lang="en-US" dirty="0" smtClean="0"/>
              <a:t>0.01, 99% </a:t>
            </a:r>
            <a:r>
              <a:rPr lang="en-US" dirty="0"/>
              <a:t>CI region is [</a:t>
            </a:r>
            <a:r>
              <a:rPr lang="en-US" dirty="0" smtClean="0"/>
              <a:t>0.005</a:t>
            </a:r>
            <a:r>
              <a:rPr lang="en-US" dirty="0"/>
              <a:t>, </a:t>
            </a:r>
            <a:r>
              <a:rPr lang="en-US" dirty="0" smtClean="0"/>
              <a:t>0.995]</a:t>
            </a:r>
          </a:p>
          <a:p>
            <a:r>
              <a:rPr lang="en-US" dirty="0"/>
              <a:t>If </a:t>
            </a:r>
            <a:r>
              <a:rPr lang="en-US" dirty="0">
                <a:latin typeface="Symbol" panose="05050102010706020507" pitchFamily="18" charset="2"/>
              </a:rPr>
              <a:t>a </a:t>
            </a:r>
            <a:r>
              <a:rPr lang="en-US" dirty="0"/>
              <a:t>= </a:t>
            </a:r>
            <a:r>
              <a:rPr lang="en-US" dirty="0" smtClean="0"/>
              <a:t>0.10, 9o% </a:t>
            </a:r>
            <a:r>
              <a:rPr lang="en-US" dirty="0"/>
              <a:t>CI region is [</a:t>
            </a:r>
            <a:r>
              <a:rPr lang="en-US" dirty="0" smtClean="0"/>
              <a:t>0.05</a:t>
            </a:r>
            <a:r>
              <a:rPr lang="en-US" dirty="0"/>
              <a:t>, </a:t>
            </a:r>
            <a:r>
              <a:rPr lang="en-US" dirty="0" smtClean="0"/>
              <a:t>0.95</a:t>
            </a:r>
            <a:r>
              <a:rPr lang="en-US" dirty="0"/>
              <a:t>]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829030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When we are doing a statistical test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are looking to see whether our probability is in the </a:t>
            </a:r>
            <a:r>
              <a:rPr lang="en-US" dirty="0" smtClean="0">
                <a:latin typeface="Symbol" panose="05050102010706020507" pitchFamily="18" charset="2"/>
              </a:rPr>
              <a:t>a </a:t>
            </a:r>
            <a:r>
              <a:rPr lang="en-US" dirty="0" smtClean="0"/>
              <a:t>range</a:t>
            </a:r>
          </a:p>
          <a:p>
            <a:r>
              <a:rPr lang="en-US" dirty="0" smtClean="0"/>
              <a:t>Or in other words, whether p is less than </a:t>
            </a:r>
            <a:r>
              <a:rPr lang="en-US" dirty="0" smtClean="0">
                <a:latin typeface="Symbol" panose="05050102010706020507" pitchFamily="18" charset="2"/>
              </a:rPr>
              <a:t>a</a:t>
            </a:r>
          </a:p>
          <a:p>
            <a:r>
              <a:rPr lang="en-US" dirty="0" smtClean="0"/>
              <a:t>Or in other </a:t>
            </a:r>
            <a:r>
              <a:rPr lang="en-US" dirty="0" err="1" smtClean="0"/>
              <a:t>other</a:t>
            </a:r>
            <a:r>
              <a:rPr lang="en-US" dirty="0" smtClean="0"/>
              <a:t> words, </a:t>
            </a:r>
            <a:r>
              <a:rPr lang="en-US" dirty="0">
                <a:latin typeface="Symbol" panose="05050102010706020507" pitchFamily="18" charset="2"/>
              </a:rPr>
              <a:t>a </a:t>
            </a:r>
            <a:r>
              <a:rPr lang="en-US" dirty="0" smtClean="0"/>
              <a:t>is the probability that we will reject the null hypothesis, even when it is true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549352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Remember from Confidence Intervals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95% Confidence Interval means</a:t>
            </a:r>
          </a:p>
          <a:p>
            <a:r>
              <a:rPr lang="en-US" dirty="0" smtClean="0"/>
              <a:t>That given our data, the true value can be expected to be inside this range 95% of the time</a:t>
            </a:r>
          </a:p>
          <a:p>
            <a:r>
              <a:rPr lang="en-US" dirty="0" smtClean="0"/>
              <a:t>And outside the range 5% of the time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662867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Analogy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 95% Confidence Interval means</a:t>
            </a:r>
          </a:p>
          <a:p>
            <a:r>
              <a:rPr lang="en-US" dirty="0" smtClean="0"/>
              <a:t>That given our data, the true value can be expected to be inside this range 95% of the time</a:t>
            </a:r>
          </a:p>
          <a:p>
            <a:r>
              <a:rPr lang="en-US" dirty="0" smtClean="0"/>
              <a:t>And outside the range 5% of the time</a:t>
            </a:r>
          </a:p>
          <a:p>
            <a:endParaRPr lang="en-US" dirty="0"/>
          </a:p>
          <a:p>
            <a:r>
              <a:rPr lang="en-US" dirty="0" smtClean="0"/>
              <a:t>Similarly, with a statistical test and </a:t>
            </a:r>
            <a:r>
              <a:rPr lang="en-US" dirty="0">
                <a:latin typeface="Symbol" panose="05050102010706020507" pitchFamily="18" charset="2"/>
              </a:rPr>
              <a:t>a </a:t>
            </a:r>
            <a:r>
              <a:rPr lang="en-US" dirty="0" smtClean="0"/>
              <a:t>= 0.05</a:t>
            </a:r>
          </a:p>
          <a:p>
            <a:r>
              <a:rPr lang="en-US" dirty="0" smtClean="0"/>
              <a:t>We can trust that the null hypothesis is false 95% of the time</a:t>
            </a:r>
          </a:p>
          <a:p>
            <a:r>
              <a:rPr lang="en-US" dirty="0" smtClean="0"/>
              <a:t>But 5% of the time we may be rejecting the null hypothesis even though it is true</a:t>
            </a:r>
          </a:p>
        </p:txBody>
      </p:sp>
    </p:spTree>
    <p:extLst>
      <p:ext uri="{BB962C8B-B14F-4D97-AF65-F5344CB8AC3E}">
        <p14:creationId xmlns:p14="http://schemas.microsoft.com/office/powerpoint/2010/main" val="320979280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Terminology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a statistical test is such that p &lt; </a:t>
            </a:r>
            <a:r>
              <a:rPr lang="en-US" dirty="0">
                <a:latin typeface="Symbol" panose="05050102010706020507" pitchFamily="18" charset="2"/>
              </a:rPr>
              <a:t>a</a:t>
            </a:r>
            <a:r>
              <a:rPr lang="en-US" dirty="0" smtClean="0"/>
              <a:t> </a:t>
            </a:r>
          </a:p>
          <a:p>
            <a:r>
              <a:rPr lang="en-US" dirty="0" smtClean="0"/>
              <a:t>Then we say the result is statistically significant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8201408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 Comments?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808852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Now, for 95% CI, we used </a:t>
            </a:r>
            <a:r>
              <a:rPr lang="en-US" dirty="0" smtClean="0">
                <a:latin typeface="Symbol" panose="05050102010706020507" pitchFamily="18" charset="2"/>
              </a:rPr>
              <a:t>a </a:t>
            </a:r>
            <a:r>
              <a:rPr lang="en-US" dirty="0" smtClean="0"/>
              <a:t>symmetrically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613" y="1890713"/>
            <a:ext cx="7724775" cy="307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73230193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There is another alternative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545681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There is another alternative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Which I totally, totally, totally don’t recommend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9651122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There is another alternative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Which I totally, totally, totally don’t recommend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276600"/>
            <a:ext cx="7591425" cy="2990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469700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You </a:t>
            </a:r>
            <a:r>
              <a:rPr lang="en-US" dirty="0"/>
              <a:t>are testing a new brand of Moose Chow.</a:t>
            </a:r>
            <a:br>
              <a:rPr lang="en-US" dirty="0"/>
            </a:br>
            <a:r>
              <a:rPr lang="en-US" dirty="0"/>
              <a:t>You feed it to 25 </a:t>
            </a:r>
            <a:r>
              <a:rPr lang="en-US" dirty="0" err="1"/>
              <a:t>meese</a:t>
            </a:r>
            <a:r>
              <a:rPr lang="en-US" dirty="0"/>
              <a:t>. </a:t>
            </a:r>
          </a:p>
          <a:p>
            <a:r>
              <a:rPr lang="en-US" dirty="0"/>
              <a:t>The </a:t>
            </a:r>
            <a:r>
              <a:rPr lang="en-US" dirty="0" err="1"/>
              <a:t>meese</a:t>
            </a:r>
            <a:r>
              <a:rPr lang="en-US" dirty="0"/>
              <a:t> eat an average of 10 pounds of Moose Chow.</a:t>
            </a:r>
            <a:br>
              <a:rPr lang="en-US" dirty="0"/>
            </a:br>
            <a:r>
              <a:rPr lang="en-US" dirty="0"/>
              <a:t>The standard deviation for how much they eat is 1 pound.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What is the upper bound of the 95% confidence interval for the average amount</a:t>
            </a:r>
            <a:br>
              <a:rPr lang="en-US" dirty="0"/>
            </a:br>
            <a:r>
              <a:rPr lang="en-US" dirty="0"/>
              <a:t>of Moose Chow a moose eats</a:t>
            </a:r>
            <a:r>
              <a:rPr lang="en-US" dirty="0" smtClean="0"/>
              <a:t>?</a:t>
            </a:r>
          </a:p>
          <a:p>
            <a:endParaRPr lang="en-US" dirty="0"/>
          </a:p>
          <a:p>
            <a:r>
              <a:rPr lang="en-US" dirty="0" smtClean="0"/>
              <a:t>A lot of people got incorrect answer of 11.96, which comes from confusing standard deviation with standard error…</a:t>
            </a:r>
          </a:p>
          <a:p>
            <a:r>
              <a:rPr lang="en-US" dirty="0" smtClean="0"/>
              <a:t>Let’s take a look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8375598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One-tailed test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Which I totally, totally, totally don’t recommend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276600"/>
            <a:ext cx="7591425" cy="2990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58332820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One-tailed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Two-tailed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1600200"/>
            <a:ext cx="5748337" cy="22647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6549" y="4267200"/>
            <a:ext cx="6072188" cy="24183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38774602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area in blue is called the</a:t>
            </a:r>
            <a:br>
              <a:rPr lang="en-US" dirty="0" smtClean="0"/>
            </a:br>
            <a:r>
              <a:rPr lang="en-US" dirty="0" smtClean="0"/>
              <a:t>“Rejection region”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One-tailed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Two-tailed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1600200"/>
            <a:ext cx="5748337" cy="22647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6549" y="4267200"/>
            <a:ext cx="6072188" cy="24183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02201063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Rejection region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our probability is in the rejection region</a:t>
            </a:r>
          </a:p>
          <a:p>
            <a:endParaRPr lang="en-US" dirty="0"/>
          </a:p>
          <a:p>
            <a:r>
              <a:rPr lang="en-US" dirty="0" smtClean="0"/>
              <a:t>Then the null hypothesis appears to be false</a:t>
            </a:r>
          </a:p>
          <a:p>
            <a:endParaRPr lang="en-US" dirty="0"/>
          </a:p>
          <a:p>
            <a:r>
              <a:rPr lang="en-US" dirty="0" smtClean="0"/>
              <a:t>There is </a:t>
            </a:r>
            <a:r>
              <a:rPr lang="en-US" b="1" i="1" dirty="0" smtClean="0"/>
              <a:t>something</a:t>
            </a:r>
            <a:r>
              <a:rPr lang="en-US" dirty="0" smtClean="0"/>
              <a:t> going on</a:t>
            </a:r>
          </a:p>
        </p:txBody>
      </p:sp>
    </p:spTree>
    <p:extLst>
      <p:ext uri="{BB962C8B-B14F-4D97-AF65-F5344CB8AC3E}">
        <p14:creationId xmlns:p14="http://schemas.microsoft.com/office/powerpoint/2010/main" val="844251223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Comments? 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50273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 don’t actually have a choice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Despite what textbooks will tell you</a:t>
            </a:r>
          </a:p>
          <a:p>
            <a:r>
              <a:rPr lang="en-US" dirty="0" smtClean="0"/>
              <a:t>Everyone uses </a:t>
            </a:r>
            <a:r>
              <a:rPr lang="en-US" dirty="0">
                <a:latin typeface="Symbol" panose="05050102010706020507" pitchFamily="18" charset="2"/>
              </a:rPr>
              <a:t>a </a:t>
            </a:r>
            <a:r>
              <a:rPr lang="en-US" dirty="0" smtClean="0"/>
              <a:t>= 0.05</a:t>
            </a:r>
          </a:p>
          <a:p>
            <a:pPr lvl="1"/>
            <a:r>
              <a:rPr lang="en-US" dirty="0" smtClean="0"/>
              <a:t>Caveat: Sometimes people do refer to </a:t>
            </a:r>
            <a:r>
              <a:rPr lang="en-US" i="1" dirty="0" smtClean="0"/>
              <a:t>marginal significance, </a:t>
            </a:r>
            <a:r>
              <a:rPr lang="en-US" dirty="0" smtClean="0"/>
              <a:t>where they compare probabilities to </a:t>
            </a:r>
            <a:r>
              <a:rPr lang="en-US" dirty="0">
                <a:latin typeface="Symbol" panose="05050102010706020507" pitchFamily="18" charset="2"/>
              </a:rPr>
              <a:t>a </a:t>
            </a:r>
            <a:r>
              <a:rPr lang="en-US" dirty="0" smtClean="0"/>
              <a:t>* 2 = 0.10</a:t>
            </a:r>
          </a:p>
          <a:p>
            <a:pPr lvl="1"/>
            <a:endParaRPr lang="en-US" dirty="0"/>
          </a:p>
          <a:p>
            <a:r>
              <a:rPr lang="en-US" dirty="0" smtClean="0"/>
              <a:t>Everyone uses two-tailed tests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9662642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two-tailed tests?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Because one-tailed tests have a weird implication</a:t>
            </a:r>
          </a:p>
          <a:p>
            <a:endParaRPr lang="en-US" dirty="0"/>
          </a:p>
          <a:p>
            <a:r>
              <a:rPr lang="en-US" dirty="0" smtClean="0"/>
              <a:t>It commits you to ignoring extreme findings in the unexpected direction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4495800"/>
            <a:ext cx="5748337" cy="22647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Straight Arrow Connector 5"/>
          <p:cNvCxnSpPr/>
          <p:nvPr/>
        </p:nvCxnSpPr>
        <p:spPr>
          <a:xfrm>
            <a:off x="3048000" y="6172200"/>
            <a:ext cx="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838200" y="5525869"/>
            <a:ext cx="4038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Actual finding</a:t>
            </a:r>
          </a:p>
          <a:p>
            <a:r>
              <a:rPr lang="en-US" dirty="0" smtClean="0"/>
              <a:t>Highly improbable but we’ll ignore 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5720761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dirty="0" smtClean="0"/>
              <a:t>Considering marginal significance</a:t>
            </a:r>
            <a:r>
              <a:rPr lang="en-US" i="1" dirty="0"/>
              <a:t>, </a:t>
            </a:r>
            <a:r>
              <a:rPr lang="en-US" dirty="0"/>
              <a:t>where </a:t>
            </a:r>
            <a:r>
              <a:rPr lang="en-US" dirty="0" smtClean="0"/>
              <a:t>you compare </a:t>
            </a:r>
            <a:r>
              <a:rPr lang="en-US" dirty="0"/>
              <a:t>probabilities to </a:t>
            </a:r>
            <a:r>
              <a:rPr lang="en-US" dirty="0">
                <a:latin typeface="Symbol" panose="05050102010706020507" pitchFamily="18" charset="2"/>
              </a:rPr>
              <a:t>a </a:t>
            </a:r>
            <a:r>
              <a:rPr lang="en-US" dirty="0"/>
              <a:t>* 2 = </a:t>
            </a:r>
            <a:r>
              <a:rPr lang="en-US" dirty="0" smtClean="0"/>
              <a:t>0.10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dirty="0" smtClean="0"/>
              <a:t>Is the same level of stringency as doing a one-tailed test where </a:t>
            </a:r>
            <a:r>
              <a:rPr lang="en-US" dirty="0" smtClean="0">
                <a:latin typeface="Symbol" panose="05050102010706020507" pitchFamily="18" charset="2"/>
              </a:rPr>
              <a:t>a</a:t>
            </a:r>
            <a:r>
              <a:rPr lang="en-US" dirty="0" smtClean="0"/>
              <a:t> = 0.05</a:t>
            </a:r>
          </a:p>
          <a:p>
            <a:pPr marL="342900" lvl="1" indent="-342900">
              <a:buFont typeface="Arial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9620783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dirty="0" smtClean="0"/>
              <a:t>Considering marginal significance</a:t>
            </a:r>
            <a:r>
              <a:rPr lang="en-US" i="1" dirty="0"/>
              <a:t>, </a:t>
            </a:r>
            <a:r>
              <a:rPr lang="en-US" dirty="0"/>
              <a:t>where </a:t>
            </a:r>
            <a:r>
              <a:rPr lang="en-US" dirty="0" smtClean="0"/>
              <a:t>you compare </a:t>
            </a:r>
            <a:r>
              <a:rPr lang="en-US" dirty="0"/>
              <a:t>probabilities to </a:t>
            </a:r>
            <a:r>
              <a:rPr lang="en-US" dirty="0">
                <a:latin typeface="Symbol" panose="05050102010706020507" pitchFamily="18" charset="2"/>
              </a:rPr>
              <a:t>a </a:t>
            </a:r>
            <a:r>
              <a:rPr lang="en-US" dirty="0"/>
              <a:t>* 2 = </a:t>
            </a:r>
            <a:r>
              <a:rPr lang="en-US" dirty="0" smtClean="0"/>
              <a:t>0.10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dirty="0" smtClean="0"/>
              <a:t>Is the same level of stringency as doing a one-tailed test where </a:t>
            </a:r>
            <a:r>
              <a:rPr lang="en-US" dirty="0" smtClean="0">
                <a:latin typeface="Symbol" panose="05050102010706020507" pitchFamily="18" charset="2"/>
              </a:rPr>
              <a:t>a</a:t>
            </a:r>
            <a:r>
              <a:rPr lang="en-US" dirty="0" smtClean="0"/>
              <a:t> = 0.05</a:t>
            </a:r>
          </a:p>
          <a:p>
            <a:pPr marL="342900" lvl="1" indent="-342900">
              <a:buFont typeface="Arial" pitchFamily="34" charset="0"/>
              <a:buChar char="•"/>
            </a:pPr>
            <a:endParaRPr lang="en-US" dirty="0"/>
          </a:p>
          <a:p>
            <a:pPr marL="342900" lvl="1" indent="-342900">
              <a:buFont typeface="Arial" pitchFamily="34" charset="0"/>
              <a:buChar char="•"/>
            </a:pPr>
            <a:r>
              <a:rPr lang="en-US" dirty="0" smtClean="0"/>
              <a:t>Never ever </a:t>
            </a:r>
            <a:r>
              <a:rPr lang="en-US" dirty="0" err="1" smtClean="0"/>
              <a:t>ever</a:t>
            </a:r>
            <a:r>
              <a:rPr lang="en-US" dirty="0" smtClean="0"/>
              <a:t> say “a marginally significant one-tailed test”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dirty="0" smtClean="0"/>
              <a:t>Your paper will </a:t>
            </a:r>
            <a:r>
              <a:rPr lang="en-US" smtClean="0"/>
              <a:t>be rejected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1115580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sz="3600" dirty="0" smtClean="0"/>
              <a:t>Never use one-tailed tests</a:t>
            </a:r>
          </a:p>
          <a:p>
            <a:pPr marL="342900" lvl="1" indent="-342900">
              <a:buFont typeface="Arial" pitchFamily="34" charset="0"/>
              <a:buChar char="•"/>
            </a:pPr>
            <a:endParaRPr lang="en-US" sz="3600" dirty="0"/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3600" dirty="0" smtClean="0"/>
              <a:t>Some reviewers are dogmatically opposed to them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6069615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dirty="0" smtClean="0"/>
              <a:t>Q10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Your favorite sports team is already 25 games into their season, and has a win-loss record of 15-10 (0.6). What is the lower bound on the 95% confidence interval for what percentage of games they will win by the end of the season?</a:t>
            </a:r>
            <a:br>
              <a:rPr lang="en-US" dirty="0"/>
            </a:br>
            <a:r>
              <a:rPr lang="en-US" dirty="0"/>
              <a:t>(Give two digits after the decimal</a:t>
            </a:r>
            <a:r>
              <a:rPr lang="en-US" dirty="0" smtClean="0"/>
              <a:t>)</a:t>
            </a:r>
          </a:p>
          <a:p>
            <a:endParaRPr lang="en-US" dirty="0"/>
          </a:p>
          <a:p>
            <a:r>
              <a:rPr lang="en-US" dirty="0" smtClean="0"/>
              <a:t>No common wrong answers, so let’s go over this together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7308530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 Comments?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879292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 statistical test of a hypothesis</a:t>
            </a:r>
            <a:br>
              <a:rPr lang="en-US" dirty="0" smtClean="0"/>
            </a:br>
            <a:r>
              <a:rPr lang="en-US" dirty="0" smtClean="0"/>
              <a:t>requires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null hypothesis, </a:t>
            </a:r>
            <a:r>
              <a:rPr lang="en-US" i="1" dirty="0" smtClean="0"/>
              <a:t>H</a:t>
            </a:r>
            <a:r>
              <a:rPr lang="en-US" i="1" baseline="-25000" dirty="0" smtClean="0"/>
              <a:t>0</a:t>
            </a:r>
          </a:p>
          <a:p>
            <a:r>
              <a:rPr lang="en-US" dirty="0" smtClean="0"/>
              <a:t>A alternative hypothesis</a:t>
            </a:r>
            <a:r>
              <a:rPr lang="en-US" dirty="0"/>
              <a:t>, </a:t>
            </a:r>
            <a:r>
              <a:rPr lang="en-US" i="1" dirty="0" smtClean="0"/>
              <a:t>H</a:t>
            </a:r>
            <a:r>
              <a:rPr lang="en-US" i="1" baseline="-25000" dirty="0" smtClean="0"/>
              <a:t>a</a:t>
            </a:r>
          </a:p>
          <a:p>
            <a:r>
              <a:rPr lang="en-US" dirty="0" smtClean="0"/>
              <a:t>An </a:t>
            </a:r>
            <a:r>
              <a:rPr lang="en-US" dirty="0" smtClean="0">
                <a:latin typeface="Symbol" panose="05050102010706020507" pitchFamily="18" charset="2"/>
              </a:rPr>
              <a:t>a </a:t>
            </a:r>
            <a:r>
              <a:rPr lang="en-US" dirty="0" smtClean="0"/>
              <a:t>value and </a:t>
            </a:r>
            <a:r>
              <a:rPr lang="en-US" dirty="0" err="1" smtClean="0"/>
              <a:t>tailedness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You then look at the data to compute</a:t>
            </a:r>
          </a:p>
          <a:p>
            <a:pPr lvl="1"/>
            <a:r>
              <a:rPr lang="en-US" b="1" dirty="0" smtClean="0"/>
              <a:t>Whether the result is statistically significant</a:t>
            </a:r>
          </a:p>
          <a:p>
            <a:pPr lvl="1"/>
            <a:r>
              <a:rPr lang="en-US" b="1" dirty="0" smtClean="0"/>
              <a:t>A p-value</a:t>
            </a:r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1689876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One-sample Z-test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statistical test involving the Z distribution</a:t>
            </a:r>
          </a:p>
          <a:p>
            <a:r>
              <a:rPr lang="en-US" dirty="0" smtClean="0"/>
              <a:t>Which, yes, means that your sample should have N&gt;30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5968667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test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H</a:t>
            </a:r>
            <a:r>
              <a:rPr lang="en-US" i="1" baseline="-25000" dirty="0" smtClean="0"/>
              <a:t>0 </a:t>
            </a:r>
            <a:r>
              <a:rPr lang="en-US" i="1" dirty="0" smtClean="0"/>
              <a:t>: </a:t>
            </a:r>
            <a:r>
              <a:rPr lang="en-US" dirty="0" smtClean="0"/>
              <a:t>The sample mean is no different than some known value </a:t>
            </a:r>
            <a:endParaRPr lang="en-US" i="1" baseline="-25000" dirty="0"/>
          </a:p>
          <a:p>
            <a:r>
              <a:rPr lang="en-US" i="1" dirty="0" smtClean="0"/>
              <a:t>H</a:t>
            </a:r>
            <a:r>
              <a:rPr lang="en-US" i="1" baseline="-25000" dirty="0" smtClean="0"/>
              <a:t>a</a:t>
            </a:r>
            <a:r>
              <a:rPr lang="en-US" i="1" dirty="0"/>
              <a:t>: </a:t>
            </a:r>
            <a:r>
              <a:rPr lang="en-US" dirty="0"/>
              <a:t>The sample mean </a:t>
            </a:r>
            <a:r>
              <a:rPr lang="en-US" b="1" i="1" dirty="0" smtClean="0"/>
              <a:t>is</a:t>
            </a:r>
            <a:r>
              <a:rPr lang="en-US" dirty="0" smtClean="0"/>
              <a:t> </a:t>
            </a:r>
            <a:r>
              <a:rPr lang="en-US" dirty="0"/>
              <a:t>different than </a:t>
            </a:r>
            <a:r>
              <a:rPr lang="en-US" dirty="0" smtClean="0"/>
              <a:t>that known </a:t>
            </a:r>
            <a:r>
              <a:rPr lang="en-US" dirty="0"/>
              <a:t>value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Calculate a Z value for the mean</a:t>
            </a:r>
          </a:p>
          <a:p>
            <a:endParaRPr lang="en-US" i="1" baseline="-25000" dirty="0"/>
          </a:p>
          <a:p>
            <a:endParaRPr lang="en-US" i="1" baseline="-25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6284392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Significance Criterion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For a two-tailed test, where </a:t>
                </a:r>
                <a:r>
                  <a:rPr lang="en-US" dirty="0">
                    <a:latin typeface="Symbol" panose="05050102010706020507" pitchFamily="18" charset="2"/>
                  </a:rPr>
                  <a:t>a = 0.05</a:t>
                </a:r>
              </a:p>
              <a:p>
                <a:endParaRPr lang="en-US" dirty="0">
                  <a:latin typeface="Symbol" panose="05050102010706020507" pitchFamily="18" charset="2"/>
                </a:endParaRPr>
              </a:p>
              <a:p>
                <a:r>
                  <a:rPr lang="en-US" dirty="0"/>
                  <a:t>We consider the test significant if </a:t>
                </a:r>
                <a:endParaRPr lang="en-US" dirty="0" smtClean="0"/>
              </a:p>
              <a:p>
                <a:endParaRPr lang="en-US" dirty="0"/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𝑍</m:t>
                      </m:r>
                      <m:r>
                        <a:rPr lang="en-US" i="1">
                          <a:latin typeface="Cambria Math"/>
                        </a:rPr>
                        <m:t>&lt; </m:t>
                      </m:r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−</m:t>
                          </m:r>
                          <m:r>
                            <a:rPr lang="en-US" i="1">
                              <a:latin typeface="Cambria Math"/>
                            </a:rPr>
                            <m:t>𝑍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∝/2</m:t>
                          </m:r>
                        </m:sub>
                      </m:sSub>
                    </m:oMath>
                  </m:oMathPara>
                </a14:m>
                <a:endParaRPr lang="en-US" i="1" dirty="0" smtClean="0">
                  <a:latin typeface="Cambria Math"/>
                  <a:ea typeface="Cambria Math"/>
                </a:endParaRPr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𝑍</m:t>
                      </m:r>
                      <m:r>
                        <a:rPr lang="en-US" i="1">
                          <a:latin typeface="Cambria Math"/>
                        </a:rPr>
                        <m:t>&gt; </m:t>
                      </m:r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𝑍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∝/2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 t="-20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67010426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Significance Criterion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For a two-tailed test, where </a:t>
                </a:r>
                <a:r>
                  <a:rPr lang="en-US" dirty="0">
                    <a:latin typeface="Symbol" panose="05050102010706020507" pitchFamily="18" charset="2"/>
                  </a:rPr>
                  <a:t>a = 0.05</a:t>
                </a:r>
              </a:p>
              <a:p>
                <a:endParaRPr lang="en-US" dirty="0">
                  <a:latin typeface="Symbol" panose="05050102010706020507" pitchFamily="18" charset="2"/>
                </a:endParaRPr>
              </a:p>
              <a:p>
                <a:r>
                  <a:rPr lang="en-US" dirty="0"/>
                  <a:t>We consider the test significant if </a:t>
                </a:r>
                <a:endParaRPr lang="en-US" dirty="0" smtClean="0"/>
              </a:p>
              <a:p>
                <a:endParaRPr lang="en-US" dirty="0"/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𝑍</m:t>
                      </m:r>
                      <m:r>
                        <a:rPr lang="en-US" i="1">
                          <a:latin typeface="Cambria Math"/>
                        </a:rPr>
                        <m:t>&lt;−1.96</m:t>
                      </m:r>
                    </m:oMath>
                  </m:oMathPara>
                </a14:m>
                <a:endParaRPr lang="en-US" i="1" dirty="0" smtClean="0">
                  <a:latin typeface="Cambria Math"/>
                  <a:ea typeface="Cambria Math"/>
                </a:endParaRPr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𝑍</m:t>
                      </m:r>
                      <m:r>
                        <a:rPr lang="en-US" i="1">
                          <a:latin typeface="Cambria Math"/>
                        </a:rPr>
                        <m:t>&gt;1.96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 t="-20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40212191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 Example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acc>
                    <m:r>
                      <a:rPr lang="en-US" b="0" i="1" smtClean="0">
                        <a:latin typeface="Cambria Math"/>
                      </a:rPr>
                      <m:t> </m:t>
                    </m:r>
                  </m:oMath>
                </a14:m>
                <a:r>
                  <a:rPr lang="en-US" dirty="0" smtClean="0"/>
                  <a:t>is 6, SE is 3</a:t>
                </a:r>
              </a:p>
              <a:p>
                <a:endParaRPr lang="en-US" dirty="0" smtClean="0"/>
              </a:p>
              <a:p>
                <a:r>
                  <a:rPr lang="en-US" dirty="0" smtClean="0"/>
                  <a:t>We want to know if M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 </m:t>
                    </m:r>
                  </m:oMath>
                </a14:m>
                <a:r>
                  <a:rPr lang="en-US" dirty="0" smtClean="0"/>
                  <a:t>is greater than 0</a:t>
                </a:r>
              </a:p>
              <a:p>
                <a:endParaRPr lang="en-US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 t="-16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79819403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 Example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</m:acc>
                    <m:r>
                      <a:rPr lang="en-US" i="1">
                        <a:latin typeface="Cambria Math"/>
                      </a:rPr>
                      <m:t> </m:t>
                    </m:r>
                  </m:oMath>
                </a14:m>
                <a:r>
                  <a:rPr lang="en-US" dirty="0"/>
                  <a:t>is 6, SE is 3</a:t>
                </a:r>
              </a:p>
              <a:p>
                <a:endParaRPr lang="en-US" dirty="0" smtClean="0"/>
              </a:p>
              <a:p>
                <a:r>
                  <a:rPr lang="en-US" dirty="0" smtClean="0"/>
                  <a:t>We want to know if M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 </m:t>
                    </m:r>
                  </m:oMath>
                </a14:m>
                <a:r>
                  <a:rPr lang="en-US" dirty="0" smtClean="0"/>
                  <a:t>is greater than 0</a:t>
                </a:r>
              </a:p>
              <a:p>
                <a:endParaRPr lang="en-US" dirty="0" smtClean="0"/>
              </a:p>
              <a:p>
                <a:r>
                  <a:rPr lang="en-US" dirty="0" smtClean="0"/>
                  <a:t>Null hypothesis: M is not significantly different than 0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 t="-1617" r="-244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01627689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 Example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85000" lnSpcReduction="10000"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</m:acc>
                    <m:r>
                      <a:rPr lang="en-US" i="1">
                        <a:latin typeface="Cambria Math"/>
                      </a:rPr>
                      <m:t> </m:t>
                    </m:r>
                  </m:oMath>
                </a14:m>
                <a:r>
                  <a:rPr lang="en-US" dirty="0"/>
                  <a:t>is 6, SE is 3</a:t>
                </a:r>
              </a:p>
              <a:p>
                <a:endParaRPr lang="en-US" dirty="0" smtClean="0"/>
              </a:p>
              <a:p>
                <a:r>
                  <a:rPr lang="en-US" dirty="0" smtClean="0"/>
                  <a:t>We want to know if M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 </m:t>
                    </m:r>
                  </m:oMath>
                </a14:m>
                <a:r>
                  <a:rPr lang="en-US" dirty="0" smtClean="0"/>
                  <a:t>is greater than 0</a:t>
                </a:r>
              </a:p>
              <a:p>
                <a:endParaRPr lang="en-US" dirty="0" smtClean="0"/>
              </a:p>
              <a:p>
                <a:r>
                  <a:rPr lang="en-US" dirty="0" smtClean="0"/>
                  <a:t>Null hypothesis: M is not significantly different than 0</a:t>
                </a:r>
              </a:p>
              <a:p>
                <a:endParaRPr lang="en-US" dirty="0" smtClean="0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𝑍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6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=2</m:t>
                    </m:r>
                    <m:r>
                      <a:rPr lang="en-US" b="0" i="0" smtClean="0">
                        <a:latin typeface="Cambria Math"/>
                      </a:rPr>
                      <m:t>                   </m:t>
                    </m:r>
                  </m:oMath>
                </a14:m>
                <a:r>
                  <a:rPr lang="en-US" b="1" dirty="0" smtClean="0"/>
                  <a:t>Z &gt; 1.96</a:t>
                </a:r>
              </a:p>
              <a:p>
                <a:endParaRPr lang="en-US" b="1" dirty="0"/>
              </a:p>
              <a:p>
                <a:r>
                  <a:rPr lang="en-US" b="1" dirty="0" smtClean="0"/>
                  <a:t>So it is significant!</a:t>
                </a:r>
                <a:endParaRPr lang="en-US" b="1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185" t="-20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9785285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Concrete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36 students use a curriculum and take pre and post tests</a:t>
            </a:r>
          </a:p>
          <a:p>
            <a:endParaRPr lang="en-US" dirty="0"/>
          </a:p>
          <a:p>
            <a:r>
              <a:rPr lang="en-US" dirty="0" smtClean="0"/>
              <a:t>The students average a gain of 10 points</a:t>
            </a:r>
          </a:p>
          <a:p>
            <a:r>
              <a:rPr lang="en-US" dirty="0" smtClean="0"/>
              <a:t>The </a:t>
            </a:r>
            <a:r>
              <a:rPr lang="en-US" dirty="0"/>
              <a:t>students get a standard deviation of </a:t>
            </a:r>
            <a:r>
              <a:rPr lang="en-US" dirty="0" smtClean="0"/>
              <a:t>12</a:t>
            </a:r>
          </a:p>
          <a:p>
            <a:endParaRPr lang="en-US" dirty="0"/>
          </a:p>
          <a:p>
            <a:r>
              <a:rPr lang="en-US" dirty="0" smtClean="0"/>
              <a:t>Do the students learn from this curriculum?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07559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Other questions/comments on the </a:t>
            </a:r>
            <a:r>
              <a:rPr lang="en-US" dirty="0" err="1" smtClean="0"/>
              <a:t>hw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991325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Hypotheses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Null hypothesis: The students’ learning gain is not significantly different from 0</a:t>
            </a:r>
          </a:p>
          <a:p>
            <a:r>
              <a:rPr lang="en-US" dirty="0" smtClean="0"/>
              <a:t>Alternative hypothesis: </a:t>
            </a:r>
            <a:r>
              <a:rPr lang="en-US" dirty="0"/>
              <a:t>The students’ learning gain </a:t>
            </a:r>
            <a:r>
              <a:rPr lang="en-US" b="1" i="1" dirty="0"/>
              <a:t>is</a:t>
            </a:r>
            <a:r>
              <a:rPr lang="en-US" dirty="0"/>
              <a:t> </a:t>
            </a:r>
            <a:r>
              <a:rPr lang="en-US" dirty="0" smtClean="0"/>
              <a:t>significantly </a:t>
            </a:r>
            <a:r>
              <a:rPr lang="en-US" dirty="0"/>
              <a:t>different from 0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17456375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 fontScale="90000"/>
              </a:bodyPr>
              <a:lstStyle/>
              <a:p>
                <a:r>
                  <a:rPr lang="en-US" dirty="0" smtClean="0"/>
                  <a:t>Z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acc>
                          <m:accPr>
                            <m:chr m:val="̅"/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</m:acc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𝑆𝐸</m:t>
                        </m:r>
                      </m:den>
                    </m:f>
                    <m:r>
                      <a:rPr lang="en-US" i="1">
                        <a:latin typeface="Cambria Math"/>
                      </a:rPr>
                      <m:t> </m:t>
                    </m:r>
                  </m:oMath>
                </a14:m>
                <a:r>
                  <a:rPr lang="en-US" dirty="0" smtClean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10</m:t>
                        </m:r>
                      </m:num>
                      <m:den>
                        <m:f>
                          <m:f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/>
                              </a:rPr>
                              <m:t>12</m:t>
                            </m:r>
                          </m:num>
                          <m:den>
                            <m:rad>
                              <m:radPr>
                                <m:degHide m:val="on"/>
                                <m:ctrlPr>
                                  <a:rPr lang="en-US" b="0" i="1" smtClean="0">
                                    <a:latin typeface="Cambria Math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36</m:t>
                                </m:r>
                              </m:e>
                            </m:rad>
                          </m:den>
                        </m:f>
                      </m:den>
                    </m:f>
                  </m:oMath>
                </a14:m>
                <a:r>
                  <a:rPr lang="en-US" dirty="0" smtClean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  <m:r>
                          <a:rPr lang="en-US" i="1">
                            <a:latin typeface="Cambria Math"/>
                          </a:rPr>
                          <m:t>0</m:t>
                        </m:r>
                      </m:num>
                      <m:den>
                        <m:f>
                          <m:fPr>
                            <m:ctrlPr>
                              <a:rPr lang="en-US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/>
                              </a:rPr>
                              <m:t>12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/>
                              </a:rPr>
                              <m:t>6</m:t>
                            </m:r>
                          </m:den>
                        </m:f>
                      </m:den>
                    </m:f>
                  </m:oMath>
                </a14:m>
                <a:r>
                  <a:rPr lang="en-US" dirty="0" smtClean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10</m:t>
                        </m:r>
                      </m:num>
                      <m:den>
                        <m:r>
                          <a:rPr lang="en-US" i="1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dirty="0" smtClean="0"/>
                  <a:t>= 5</a:t>
                </a:r>
                <a:endParaRPr lang="en-US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1">
                <a:blip r:embed="rId2"/>
                <a:stretch>
                  <a:fillRect t="-2660" b="-159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36 students use a curriculum and take pre and post tests</a:t>
            </a:r>
          </a:p>
          <a:p>
            <a:endParaRPr lang="en-US" dirty="0"/>
          </a:p>
          <a:p>
            <a:r>
              <a:rPr lang="en-US" dirty="0" smtClean="0"/>
              <a:t>The students average a gain of 10 points</a:t>
            </a:r>
          </a:p>
          <a:p>
            <a:r>
              <a:rPr lang="en-US" dirty="0" smtClean="0"/>
              <a:t>The </a:t>
            </a:r>
            <a:r>
              <a:rPr lang="en-US" dirty="0"/>
              <a:t>students get a standard deviation of </a:t>
            </a:r>
            <a:r>
              <a:rPr lang="en-US" dirty="0" smtClean="0"/>
              <a:t>12</a:t>
            </a:r>
          </a:p>
          <a:p>
            <a:endParaRPr lang="en-US" dirty="0"/>
          </a:p>
          <a:p>
            <a:r>
              <a:rPr lang="en-US" dirty="0" smtClean="0"/>
              <a:t>Do the students learn from this curriculum?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0997214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dirty="0" smtClean="0"/>
              <a:t>5&gt; 1.96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b="1" i="1" dirty="0" smtClean="0"/>
              <a:t>It is statistically significant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36 students use a curriculum and take pre and post tests</a:t>
            </a:r>
          </a:p>
          <a:p>
            <a:endParaRPr lang="en-US" dirty="0"/>
          </a:p>
          <a:p>
            <a:r>
              <a:rPr lang="en-US" dirty="0" smtClean="0"/>
              <a:t>The students average a gain of 10 points</a:t>
            </a:r>
          </a:p>
          <a:p>
            <a:r>
              <a:rPr lang="en-US" dirty="0" smtClean="0"/>
              <a:t>The </a:t>
            </a:r>
            <a:r>
              <a:rPr lang="en-US" dirty="0"/>
              <a:t>students get a standard deviation of </a:t>
            </a:r>
            <a:r>
              <a:rPr lang="en-US" dirty="0" smtClean="0"/>
              <a:t>12</a:t>
            </a:r>
          </a:p>
          <a:p>
            <a:endParaRPr lang="en-US" dirty="0"/>
          </a:p>
          <a:p>
            <a:r>
              <a:rPr lang="en-US" dirty="0" smtClean="0"/>
              <a:t>Do the students learn from this curriculum?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6939271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Ends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See next slide deck for continuation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6974777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Final questions or comments </a:t>
            </a:r>
            <a:br>
              <a:rPr lang="en-US" dirty="0" smtClean="0"/>
            </a:br>
            <a:r>
              <a:rPr lang="en-US" dirty="0" smtClean="0"/>
              <a:t>for the day?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411504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Upcoming 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5105400"/>
          </a:xfrm>
        </p:spPr>
        <p:txBody>
          <a:bodyPr>
            <a:normAutofit/>
          </a:bodyPr>
          <a:lstStyle/>
          <a:p>
            <a:r>
              <a:rPr lang="en-US" dirty="0" smtClean="0"/>
              <a:t>4/8 No class</a:t>
            </a:r>
          </a:p>
          <a:p>
            <a:endParaRPr lang="en-US" dirty="0"/>
          </a:p>
          <a:p>
            <a:r>
              <a:rPr lang="en-US" dirty="0" smtClean="0"/>
              <a:t>4/13 Types of Errors</a:t>
            </a:r>
          </a:p>
          <a:p>
            <a:pPr lvl="1"/>
            <a:endParaRPr lang="en-US" dirty="0"/>
          </a:p>
          <a:p>
            <a:r>
              <a:rPr lang="en-US" dirty="0" smtClean="0"/>
              <a:t>4/15 Statistical power</a:t>
            </a:r>
          </a:p>
          <a:p>
            <a:pPr lvl="1"/>
            <a:r>
              <a:rPr lang="en-US" b="1" i="1" dirty="0" smtClean="0"/>
              <a:t>HW8 </a:t>
            </a:r>
            <a:r>
              <a:rPr lang="en-US" b="1" i="1" dirty="0"/>
              <a:t>due</a:t>
            </a:r>
          </a:p>
          <a:p>
            <a:endParaRPr lang="en-US" dirty="0"/>
          </a:p>
          <a:p>
            <a:endParaRPr lang="en-US" dirty="0" smtClean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4247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Statistical Significance Testing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core of the traditional “frequentist” paradigm of statistics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32302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Statistical Significance Testing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core of the traditional “frequentist” paradigm of statistics</a:t>
            </a:r>
          </a:p>
          <a:p>
            <a:endParaRPr lang="en-US" dirty="0" smtClean="0"/>
          </a:p>
          <a:p>
            <a:r>
              <a:rPr lang="en-US" dirty="0" smtClean="0"/>
              <a:t>Determining what is “probably not not true”</a:t>
            </a:r>
          </a:p>
          <a:p>
            <a:pPr lvl="1"/>
            <a:r>
              <a:rPr lang="en-US" dirty="0" smtClean="0"/>
              <a:t>Not the same as determining what is true!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96359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15224</TotalTime>
  <Words>1779</Words>
  <Application>Microsoft Office PowerPoint</Application>
  <PresentationFormat>On-screen Show (4:3)</PresentationFormat>
  <Paragraphs>297</Paragraphs>
  <Slides>75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75</vt:i4>
      </vt:variant>
    </vt:vector>
  </HeadingPairs>
  <TitlesOfParts>
    <vt:vector size="76" baseType="lpstr">
      <vt:lpstr>Office Theme</vt:lpstr>
      <vt:lpstr>HUDM4122 Probability and Statistical Inference</vt:lpstr>
      <vt:lpstr>First Announcement</vt:lpstr>
      <vt:lpstr>HW7</vt:lpstr>
      <vt:lpstr>Q5</vt:lpstr>
      <vt:lpstr>Q6</vt:lpstr>
      <vt:lpstr>Q10</vt:lpstr>
      <vt:lpstr>Other questions/comments on the hw?</vt:lpstr>
      <vt:lpstr>Statistical Significance Testing</vt:lpstr>
      <vt:lpstr>Statistical Significance Testing</vt:lpstr>
      <vt:lpstr>Let’s unpack this</vt:lpstr>
      <vt:lpstr>In statistical significance testing</vt:lpstr>
      <vt:lpstr>In statistical significance testing</vt:lpstr>
      <vt:lpstr>In statistical significance testing</vt:lpstr>
      <vt:lpstr>We don’t try to prove that our hypothesis is true</vt:lpstr>
      <vt:lpstr>We don’t try to prove that our hypothesis is true</vt:lpstr>
      <vt:lpstr>We don’t try to prove that our hypothesis is true</vt:lpstr>
      <vt:lpstr>Instead, we try to look for evidence that our hypothesis is false</vt:lpstr>
      <vt:lpstr>Instead, we try to look for evidence that our hypothesis is false</vt:lpstr>
      <vt:lpstr>Instead, we try to look for evidence that our hypothesis is false</vt:lpstr>
      <vt:lpstr>Instead, we try to look for evidence that our hypothesis is false</vt:lpstr>
      <vt:lpstr>And we refer to our original hypothesis as the alternative hypothesis</vt:lpstr>
      <vt:lpstr>Example</vt:lpstr>
      <vt:lpstr>You Try It</vt:lpstr>
      <vt:lpstr>You Try It</vt:lpstr>
      <vt:lpstr>You Try It</vt:lpstr>
      <vt:lpstr>Usually It’s Thought of as</vt:lpstr>
      <vt:lpstr>The Goal</vt:lpstr>
      <vt:lpstr>So why…</vt:lpstr>
      <vt:lpstr>Again…</vt:lpstr>
      <vt:lpstr>Again…</vt:lpstr>
      <vt:lpstr>Questions? Comments?</vt:lpstr>
      <vt:lpstr>The conceptual structure of a statistical test</vt:lpstr>
      <vt:lpstr>Not the same</vt:lpstr>
      <vt:lpstr>Example</vt:lpstr>
      <vt:lpstr>You try it</vt:lpstr>
      <vt:lpstr>You try it</vt:lpstr>
      <vt:lpstr>Questions? Comments?</vt:lpstr>
      <vt:lpstr>A statistical test of a hypothesis requires</vt:lpstr>
      <vt:lpstr>We’ve already discussed the null and alternative hypotheses</vt:lpstr>
      <vt:lpstr>You may remember a from last class</vt:lpstr>
      <vt:lpstr>When we are doing a statistical test</vt:lpstr>
      <vt:lpstr>Remember from Confidence Intervals</vt:lpstr>
      <vt:lpstr>Analogy</vt:lpstr>
      <vt:lpstr>Terminology</vt:lpstr>
      <vt:lpstr>Questions? Comments?</vt:lpstr>
      <vt:lpstr>Now, for 95% CI, we used a symmetrically</vt:lpstr>
      <vt:lpstr>There is another alternative</vt:lpstr>
      <vt:lpstr>There is another alternative</vt:lpstr>
      <vt:lpstr>There is another alternative</vt:lpstr>
      <vt:lpstr>One-tailed test</vt:lpstr>
      <vt:lpstr>PowerPoint Presentation</vt:lpstr>
      <vt:lpstr>The area in blue is called the “Rejection region”</vt:lpstr>
      <vt:lpstr>Rejection region</vt:lpstr>
      <vt:lpstr>Comments? Questions?</vt:lpstr>
      <vt:lpstr>You don’t actually have a choice</vt:lpstr>
      <vt:lpstr>Why two-tailed tests?</vt:lpstr>
      <vt:lpstr>In practice</vt:lpstr>
      <vt:lpstr>In practice</vt:lpstr>
      <vt:lpstr>In practice</vt:lpstr>
      <vt:lpstr>Questions? Comments?</vt:lpstr>
      <vt:lpstr>A statistical test of a hypothesis requires</vt:lpstr>
      <vt:lpstr>One-sample Z-test</vt:lpstr>
      <vt:lpstr>The test</vt:lpstr>
      <vt:lpstr>Significance Criterion</vt:lpstr>
      <vt:lpstr>Significance Criterion</vt:lpstr>
      <vt:lpstr>Abstract Example</vt:lpstr>
      <vt:lpstr>Abstract Example</vt:lpstr>
      <vt:lpstr>Abstract Example</vt:lpstr>
      <vt:lpstr>Concrete Example</vt:lpstr>
      <vt:lpstr>Hypotheses</vt:lpstr>
      <vt:lpstr>Z = x ̅/SE  = 10/(12/√36) = 10/(12/6) = 10/2= 5</vt:lpstr>
      <vt:lpstr>5&gt; 1.96 It is statistically significant</vt:lpstr>
      <vt:lpstr>Class Ends</vt:lpstr>
      <vt:lpstr>Final questions or comments  for the day?</vt:lpstr>
      <vt:lpstr>Upcoming Classes</vt:lpstr>
    </vt:vector>
  </TitlesOfParts>
  <Company>Worcester Polytechnic Institute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Feature Engineering Studio</dc:title>
  <dc:creator>Baker, Ryan Shaun</dc:creator>
  <cp:lastModifiedBy>Ryan Baker</cp:lastModifiedBy>
  <cp:revision>418</cp:revision>
  <cp:lastPrinted>2015-04-06T00:17:11Z</cp:lastPrinted>
  <dcterms:created xsi:type="dcterms:W3CDTF">2013-08-27T11:33:40Z</dcterms:created>
  <dcterms:modified xsi:type="dcterms:W3CDTF">2015-04-09T14:05:09Z</dcterms:modified>
</cp:coreProperties>
</file>